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notesMasterIdLst>
    <p:notesMasterId r:id="rId12"/>
  </p:notesMasterIdLst>
  <p:sldIdLst>
    <p:sldId id="256" r:id="rId2"/>
    <p:sldId id="268" r:id="rId3"/>
    <p:sldId id="269" r:id="rId4"/>
    <p:sldId id="270" r:id="rId5"/>
    <p:sldId id="264" r:id="rId6"/>
    <p:sldId id="267" r:id="rId7"/>
    <p:sldId id="266" r:id="rId8"/>
    <p:sldId id="271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018" autoAdjust="0"/>
    <p:restoredTop sz="82190" autoAdjust="0"/>
  </p:normalViewPr>
  <p:slideViewPr>
    <p:cSldViewPr snapToGrid="0">
      <p:cViewPr varScale="1">
        <p:scale>
          <a:sx n="89" d="100"/>
          <a:sy n="89" d="100"/>
        </p:scale>
        <p:origin x="-1123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26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0"/>
    </p:cViewPr>
  </p:sorterViewPr>
  <p:notesViewPr>
    <p:cSldViewPr snapToGrid="0">
      <p:cViewPr varScale="1">
        <p:scale>
          <a:sx n="68" d="100"/>
          <a:sy n="68" d="100"/>
        </p:scale>
        <p:origin x="168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9F18A-D9FC-4589-B0A8-752EDBD23214}" type="datetimeFigureOut">
              <a:rPr lang="en-CA" smtClean="0"/>
              <a:t>30/10/2015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97B9D-76A9-485A-A75B-1D397468524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3803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7B9D-76A9-485A-A75B-1D397468524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897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7B9D-76A9-485A-A75B-1D397468524B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10965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97B9D-76A9-485A-A75B-1D397468524B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809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92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993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33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263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213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0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116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17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541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43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10/30/2015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77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smtClean="0"/>
              <a:pPr/>
              <a:t>10/30/2015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144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0" y="606425"/>
            <a:ext cx="11282363" cy="146208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/>
              <a:t/>
            </a:r>
            <a:br>
              <a:rPr lang="en-CA" dirty="0"/>
            </a:br>
            <a:r>
              <a:rPr lang="en-CA" sz="4000" dirty="0" smtClean="0"/>
              <a:t/>
            </a:r>
            <a:br>
              <a:rPr lang="en-CA" sz="4000" dirty="0" smtClean="0"/>
            </a:br>
            <a:r>
              <a:rPr lang="en-CA" sz="4000" b="1" dirty="0">
                <a:latin typeface="Arial" panose="020B0604020202020204" pitchFamily="34" charset="0"/>
                <a:cs typeface="Arial" panose="020B0604020202020204" pitchFamily="34" charset="0"/>
              </a:rPr>
              <a:t>Canada’s system for wine regulation</a:t>
            </a:r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Dan 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Paszkowski </a:t>
            </a:r>
            <a:r>
              <a:rPr lang="en-CA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Canadian 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>vintners </a:t>
            </a:r>
            <a:r>
              <a:rPr lang="en-CA" sz="31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CA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CA" dirty="0"/>
              <a:t/>
            </a:r>
            <a:br>
              <a:rPr lang="en-CA" dirty="0"/>
            </a:b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8" y="2590661"/>
            <a:ext cx="2189747" cy="6793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11706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Thank you! </a:t>
            </a:r>
            <a:endParaRPr lang="en-CA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4" b="21874"/>
          <a:stretch>
            <a:fillRect/>
          </a:stretch>
        </p:blipFill>
        <p:spPr>
          <a:xfrm>
            <a:off x="0" y="0"/>
            <a:ext cx="12188825" cy="4572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6" y="4839812"/>
            <a:ext cx="5143989" cy="142974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7200" y="4960138"/>
            <a:ext cx="7772400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Thank you! </a:t>
            </a:r>
          </a:p>
        </p:txBody>
      </p:sp>
    </p:spTree>
    <p:extLst>
      <p:ext uri="{BB962C8B-B14F-4D97-AF65-F5344CB8AC3E}">
        <p14:creationId xmlns:p14="http://schemas.microsoft.com/office/powerpoint/2010/main" val="2771160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204615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8972" y="192470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Liquor Board system in Canada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238627"/>
            <a:ext cx="4754880" cy="363931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Each of Canada’s 13 Provinces and Territories has a liquor board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System created under the federal  Importation of Intoxicating Liquors  Act (1928)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Oversees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control, distribution and sale of beverage alcohol in its jurisdiction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9263" y="2238626"/>
            <a:ext cx="6429375" cy="4362895"/>
          </a:xfrm>
        </p:spPr>
        <p:txBody>
          <a:bodyPr numCol="2">
            <a:noAutofit/>
          </a:bodyPr>
          <a:lstStyle/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Alberta Gaming and Liquor Commission 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British Columbia Liquor Distribution Branch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Liquor Control Board of Ontario 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Manitoba Liquor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and Lotteries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Northwest Territories Liquor Commission</a:t>
            </a:r>
          </a:p>
          <a:p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Newfoundland Labrador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Liquor Corporation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New Brunswick Liquor Corporation 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Nova Scotia Liquor Corporation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Nunavut Liquor Commission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Prince Edward Island Liquor Control Commission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Saskatchewan Liquor and Gaming Authority </a:t>
            </a:r>
          </a:p>
          <a:p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Société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des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alcools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du Québec </a:t>
            </a:r>
          </a:p>
          <a:p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Yukon Liquor Corporation</a:t>
            </a:r>
          </a:p>
        </p:txBody>
      </p:sp>
    </p:spTree>
    <p:extLst>
      <p:ext uri="{BB962C8B-B14F-4D97-AF65-F5344CB8AC3E}">
        <p14:creationId xmlns:p14="http://schemas.microsoft.com/office/powerpoint/2010/main" val="1895628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204615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6" y="156591"/>
            <a:ext cx="10363011" cy="149961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Assurance: 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Liquor control BOARD OF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oNTARIO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(LCBO)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388" y="2286000"/>
            <a:ext cx="11001375" cy="402336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One of the world’s largest beverage alcohol retailers -- &gt;$3.5 billion annual sales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Every product is tasted, tested and certified by the LCBO’s Quality Assurance (QA) department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Conducts more than 510,000 laboratory tests and tastes more than 7,000 products each year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First beverage alcohol laboratory in North America to achieve dual ISO accreditation (ISO/IEC 17025 &amp; ISO 9001:2000) ensuring that its QA Certificate of Analysis is accepted worldwide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Chemical data generated by the LCBO QA laboratory is used by Canadian and international regulatory bodies to establish or confirm safe levels of trace contaminants and food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additives</a:t>
            </a: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LCBO’s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QA laboratory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findings are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widely used as benchmarks by other Canadian liquor jurisdictions, as well as beverage alcohol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producers</a:t>
            </a:r>
          </a:p>
        </p:txBody>
      </p:sp>
    </p:spTree>
    <p:extLst>
      <p:ext uri="{BB962C8B-B14F-4D97-AF65-F5344CB8AC3E}">
        <p14:creationId xmlns:p14="http://schemas.microsoft.com/office/powerpoint/2010/main" val="3104055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204615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7239" y="273270"/>
            <a:ext cx="10644186" cy="1499616"/>
          </a:xfrm>
        </p:spPr>
        <p:txBody>
          <a:bodyPr>
            <a:no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Analytical tests Routinely performed on Wine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AND OTHER ALCOHOLIC BEVERAGES in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Canada (Domestic &amp; Imported) 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751826"/>
              </p:ext>
            </p:extLst>
          </p:nvPr>
        </p:nvGraphicFramePr>
        <p:xfrm>
          <a:off x="894521" y="2208248"/>
          <a:ext cx="10035417" cy="4242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083"/>
                <a:gridCol w="1642161"/>
                <a:gridCol w="1453995"/>
                <a:gridCol w="2925095"/>
                <a:gridCol w="2007083"/>
              </a:tblGrid>
              <a:tr h="470659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Analysis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Wine </a:t>
                      </a:r>
                      <a:r>
                        <a:rPr lang="en-US" sz="1400" dirty="0" smtClean="0"/>
                        <a:t>&amp; Cider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Beer </a:t>
                      </a:r>
                      <a:r>
                        <a:rPr lang="en-US" sz="1400" dirty="0" smtClean="0"/>
                        <a:t>&amp; Sake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Spirits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(standardized)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Non-standardized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products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12551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Alcohol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12551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Free SO2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12551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Total SO2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 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12551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Sugar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Vodka &amp; liqueurs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12551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Sorbic</a:t>
                      </a:r>
                      <a:r>
                        <a:rPr lang="en-US" sz="1100" dirty="0"/>
                        <a:t> Acid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 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Coolers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3709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smtClean="0"/>
                        <a:t>Potassium </a:t>
                      </a:r>
                      <a:r>
                        <a:rPr lang="en-US" sz="1100" dirty="0" err="1" smtClean="0"/>
                        <a:t>Ferrocyanide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Spirits from pitted fruits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Products from pitted fruits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12551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Volatile Acidity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 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12551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Ethyl </a:t>
                      </a:r>
                      <a:r>
                        <a:rPr lang="en-US" sz="1100" dirty="0" err="1"/>
                        <a:t>Carbamate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86592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Arsenic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Wine or beer based products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12551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Lead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60663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Synthetic Dyes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All </a:t>
                      </a:r>
                      <a:r>
                        <a:rPr lang="en-US" sz="1100" dirty="0" err="1"/>
                        <a:t>coloured</a:t>
                      </a:r>
                      <a:r>
                        <a:rPr lang="en-US" sz="1100" dirty="0"/>
                        <a:t> products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90714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Pesticides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Wine &amp; beer based coolers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292297">
                <a:tc>
                  <a:txBody>
                    <a:bodyPr/>
                    <a:lstStyle/>
                    <a:p>
                      <a:pPr algn="l"/>
                      <a:r>
                        <a:rPr lang="en-US" sz="1100" dirty="0"/>
                        <a:t>Methanol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Distillate based products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393518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Thujone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 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Products containing wormwood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  <a:tr h="302490">
                <a:tc>
                  <a:txBody>
                    <a:bodyPr/>
                    <a:lstStyle/>
                    <a:p>
                      <a:pPr algn="l"/>
                      <a:r>
                        <a:rPr lang="en-US" sz="1100" dirty="0" err="1"/>
                        <a:t>Ochratoxin</a:t>
                      </a:r>
                      <a:r>
                        <a:rPr lang="en-US" sz="1100" dirty="0"/>
                        <a:t> A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X</a:t>
                      </a:r>
                      <a:endParaRPr lang="en-US" sz="11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/>
                        <a:t> </a:t>
                      </a:r>
                      <a:endParaRPr lang="en-US" sz="11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Wine and beer based coolers</a:t>
                      </a:r>
                      <a:endParaRPr lang="en-US" sz="1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45713" marT="22856" marB="22856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60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204615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38" y="273270"/>
            <a:ext cx="11049339" cy="1499616"/>
          </a:xfrm>
        </p:spPr>
        <p:txBody>
          <a:bodyPr>
            <a:noAutofit/>
          </a:bodyPr>
          <a:lstStyle/>
          <a:p>
            <a:r>
              <a:rPr lang="en-CA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 for Analytical Tests</a:t>
            </a:r>
            <a:endParaRPr lang="en-CA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638" y="2168022"/>
            <a:ext cx="11228232" cy="3076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Analytical tests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confirm that the products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are:</a:t>
            </a:r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safe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consume</a:t>
            </a:r>
          </a:p>
          <a:p>
            <a:pPr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authentic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 meet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federal standards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 out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in:</a:t>
            </a:r>
          </a:p>
          <a:p>
            <a:pPr lvl="1">
              <a:lnSpc>
                <a:spcPct val="150000"/>
              </a:lnSpc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Canada’s Food and Drugs Act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</a:p>
          <a:p>
            <a:pPr lvl="1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Consumer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Packaging and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Labelling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en-US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09213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204615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186895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Accredited Laboratories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33052"/>
            <a:ext cx="10391585" cy="5367898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Provincial and Territorial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liquor control boards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will accept test reports from accredited laboratories in exporting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countries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Vendors may supply their own Certificate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providing that it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an ISO/IEC 17025 accredited laboratory for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analysis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being reported and covers every test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</a:rPr>
              <a:t>Required Laboratory Information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Certificate of Analysis should reference the following: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 The laboratory's ISO/IEC 17025 accreditation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 The name of the laboratory's accreditation registrar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this information is not on the certificate, it must accompany the certificate to verify the laboratory's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accreditation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385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88135" y="1"/>
            <a:ext cx="12280135" cy="155337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703" y="273270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Test Methods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7144021"/>
              </p:ext>
            </p:extLst>
          </p:nvPr>
        </p:nvGraphicFramePr>
        <p:xfrm>
          <a:off x="356211" y="1762698"/>
          <a:ext cx="11391441" cy="48662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1363"/>
                <a:gridCol w="5800078"/>
              </a:tblGrid>
              <a:tr h="365678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Test Method</a:t>
                      </a:r>
                      <a:endParaRPr lang="en-US" dirty="0"/>
                    </a:p>
                  </a:txBody>
                  <a:tcPr/>
                </a:tc>
              </a:tr>
              <a:tr h="660039">
                <a:tc>
                  <a:txBody>
                    <a:bodyPr/>
                    <a:lstStyle/>
                    <a:p>
                      <a:r>
                        <a:rPr lang="en-US" dirty="0" smtClean="0"/>
                        <a:t>Alcohol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 Infrared</a:t>
                      </a:r>
                      <a:r>
                        <a:rPr lang="en-US" baseline="0" dirty="0" smtClean="0"/>
                        <a:t> Spectroscopy (</a:t>
                      </a:r>
                      <a:r>
                        <a:rPr lang="en-US" dirty="0" smtClean="0"/>
                        <a:t>NIR) or Gas Chromatography – Flame Ionization Detector (GC-FID)</a:t>
                      </a:r>
                      <a:endParaRPr lang="en-US" dirty="0"/>
                    </a:p>
                  </a:txBody>
                  <a:tcPr/>
                </a:tc>
              </a:tr>
              <a:tr h="448751">
                <a:tc>
                  <a:txBody>
                    <a:bodyPr/>
                    <a:lstStyle/>
                    <a:p>
                      <a:r>
                        <a:rPr lang="en-US" dirty="0" smtClean="0"/>
                        <a:t>Heavy Metals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Inductively coupled plasma mass spectrometry  (ICP-MS)</a:t>
                      </a:r>
                      <a:endParaRPr lang="en-US" dirty="0"/>
                    </a:p>
                  </a:txBody>
                  <a:tcPr/>
                </a:tc>
              </a:tr>
              <a:tr h="398318">
                <a:tc>
                  <a:txBody>
                    <a:bodyPr/>
                    <a:lstStyle/>
                    <a:p>
                      <a:r>
                        <a:rPr lang="en-US" dirty="0" smtClean="0"/>
                        <a:t>Ethyl </a:t>
                      </a:r>
                      <a:r>
                        <a:rPr lang="en-US" dirty="0" err="1" smtClean="0"/>
                        <a:t>Carbamate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 Chromatography - Mass Spectrometry (GC-MSD)</a:t>
                      </a:r>
                      <a:endParaRPr lang="en-US" dirty="0"/>
                    </a:p>
                  </a:txBody>
                  <a:tcPr/>
                </a:tc>
              </a:tr>
              <a:tr h="491489">
                <a:tc>
                  <a:txBody>
                    <a:bodyPr/>
                    <a:lstStyle/>
                    <a:p>
                      <a:r>
                        <a:rPr lang="en-US" dirty="0" smtClean="0"/>
                        <a:t>Pesticides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Gas Chromatography - Mass Spectrometry (GC-MSD)</a:t>
                      </a:r>
                      <a:endParaRPr lang="en-US" dirty="0"/>
                    </a:p>
                  </a:txBody>
                  <a:tcPr/>
                </a:tc>
              </a:tr>
              <a:tr h="673127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Ochratoxin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High-Performance Liquid Chromatography with Fluorescence Detection (HPLC-FD)</a:t>
                      </a:r>
                      <a:endParaRPr lang="en-US" dirty="0"/>
                    </a:p>
                  </a:txBody>
                  <a:tcPr/>
                </a:tc>
              </a:tr>
              <a:tr h="365678">
                <a:tc>
                  <a:txBody>
                    <a:bodyPr/>
                    <a:lstStyle/>
                    <a:p>
                      <a:r>
                        <a:rPr lang="en-US" dirty="0" smtClean="0"/>
                        <a:t>Volatile Acidity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Segmented</a:t>
                      </a:r>
                      <a:r>
                        <a:rPr lang="en-US" baseline="0" dirty="0" smtClean="0"/>
                        <a:t> Continuous Flow</a:t>
                      </a:r>
                      <a:endParaRPr lang="en-US" dirty="0"/>
                    </a:p>
                  </a:txBody>
                  <a:tcPr/>
                </a:tc>
              </a:tr>
              <a:tr h="365678">
                <a:tc>
                  <a:txBody>
                    <a:bodyPr/>
                    <a:lstStyle/>
                    <a:p>
                      <a:r>
                        <a:rPr lang="en-US" dirty="0" smtClean="0"/>
                        <a:t>Free and Total SO2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Segmented Continuous Flow</a:t>
                      </a:r>
                      <a:endParaRPr lang="en-US" dirty="0"/>
                    </a:p>
                  </a:txBody>
                  <a:tcPr/>
                </a:tc>
              </a:tr>
              <a:tr h="365678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Sorbic</a:t>
                      </a:r>
                      <a:r>
                        <a:rPr lang="en-US" baseline="0" dirty="0" smtClean="0"/>
                        <a:t> Acid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Segmented Continuous Flow</a:t>
                      </a:r>
                      <a:endParaRPr lang="en-US" dirty="0"/>
                    </a:p>
                  </a:txBody>
                  <a:tcPr/>
                </a:tc>
              </a:tr>
              <a:tr h="365678">
                <a:tc>
                  <a:txBody>
                    <a:bodyPr/>
                    <a:lstStyle/>
                    <a:p>
                      <a:r>
                        <a:rPr lang="en-US" dirty="0" smtClean="0"/>
                        <a:t>Total Reducing Sugars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Segmented Continuous Flow</a:t>
                      </a:r>
                      <a:endParaRPr lang="en-US" dirty="0"/>
                    </a:p>
                  </a:txBody>
                  <a:tcPr/>
                </a:tc>
              </a:tr>
              <a:tr h="365678">
                <a:tc>
                  <a:txBody>
                    <a:bodyPr/>
                    <a:lstStyle/>
                    <a:p>
                      <a:r>
                        <a:rPr lang="en-US" dirty="0" smtClean="0"/>
                        <a:t>Total Acidity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Segmented Continuous Flow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6180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204615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273270"/>
            <a:ext cx="9720072" cy="1499616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Public Safety:  LCBO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2286001"/>
            <a:ext cx="10148697" cy="3952430"/>
          </a:xfrm>
        </p:spPr>
        <p:txBody>
          <a:bodyPr>
            <a:normAutofit fontScale="925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year, a randomly selected sample of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active products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the LCBO undergoes chemical analysis, organoleptic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a packaging review at supplier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costs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any chemical,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quality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packaging issues with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arise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(i.e., consumer complaints),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reviewed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Products that do not comply may require one or more of the following actions: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 Warehouse stock will be placed on hold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 Store stock may be withdrawn from sale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  A public recall of the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product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may be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issued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• Corrective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action may have to be taken to rectify the deficiency by the supplier,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at the       supplier’s expense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81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12192000" cy="2046157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endParaRPr lang="en-C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638" y="273270"/>
            <a:ext cx="11277601" cy="1499616"/>
          </a:xfrm>
        </p:spPr>
        <p:txBody>
          <a:bodyPr>
            <a:normAutofit/>
          </a:bodyPr>
          <a:lstStyle/>
          <a:p>
            <a:r>
              <a:rPr lang="en-CA" sz="4000" dirty="0">
                <a:latin typeface="Arial" panose="020B0604020202020204" pitchFamily="34" charset="0"/>
                <a:cs typeface="Arial" panose="020B0604020202020204" pitchFamily="34" charset="0"/>
              </a:rPr>
              <a:t>Non-compliance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9638" y="2168023"/>
            <a:ext cx="11092721" cy="466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en-CA" sz="2000" dirty="0">
                <a:latin typeface="Arial" panose="020B0604020202020204" pitchFamily="34" charset="0"/>
                <a:cs typeface="Arial" panose="020B0604020202020204" pitchFamily="34" charset="0"/>
              </a:rPr>
              <a:t>Rejection rate over a 12-month period is approximately 11-12%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endParaRPr lang="en-C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Corrective action is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largely related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correcting labelling deficiencies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(e.g., alcohol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content and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sulphites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If supplier is responsible for defect or non-compliance, the supplier will be responsible for all costs to remove, dispose or rectify the product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deficiency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These costs may include: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• 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rebate to reduce the retail price of the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 Charges to correct packaging or labelling deficiencies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•  Destruction of warehouse and/or store stock at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supplier's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expense</a:t>
            </a:r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endParaRPr lang="en-CA" sz="2000" dirty="0" smtClean="0"/>
          </a:p>
          <a:p>
            <a:pPr marL="0" indent="0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15687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3877</TotalTime>
  <Words>734</Words>
  <Application>Microsoft Office PowerPoint</Application>
  <PresentationFormat>Custom</PresentationFormat>
  <Paragraphs>167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Integral</vt:lpstr>
      <vt:lpstr>   Canada’s system for wine regulation  Dan Paszkowski  Canadian vintners association  </vt:lpstr>
      <vt:lpstr>Liquor Board system in Canada</vt:lpstr>
      <vt:lpstr>Quality Assurance:  Liquor control BOARD OF oNTARIO (LCBO)</vt:lpstr>
      <vt:lpstr>Analytical tests Routinely performed on Wine AND OTHER ALCOHOLIC BEVERAGES in Canada (Domestic &amp; Imported)  </vt:lpstr>
      <vt:lpstr>Purpose for Analytical Tests</vt:lpstr>
      <vt:lpstr>Accredited Laboratories</vt:lpstr>
      <vt:lpstr>Test Methods</vt:lpstr>
      <vt:lpstr>Public Safety:  LCBO</vt:lpstr>
      <vt:lpstr>Non-compliance</vt:lpstr>
      <vt:lpstr>Thank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 McMahon</dc:creator>
  <cp:lastModifiedBy>Dan Paszkowski</cp:lastModifiedBy>
  <cp:revision>104</cp:revision>
  <cp:lastPrinted>2015-10-30T13:07:02Z</cp:lastPrinted>
  <dcterms:created xsi:type="dcterms:W3CDTF">2015-04-20T15:17:35Z</dcterms:created>
  <dcterms:modified xsi:type="dcterms:W3CDTF">2015-10-30T17:35:19Z</dcterms:modified>
</cp:coreProperties>
</file>