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61" r:id="rId3"/>
    <p:sldId id="257" r:id="rId4"/>
    <p:sldId id="262" r:id="rId5"/>
    <p:sldId id="263" r:id="rId6"/>
    <p:sldId id="264" r:id="rId7"/>
    <p:sldId id="271" r:id="rId8"/>
    <p:sldId id="266" r:id="rId9"/>
    <p:sldId id="267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32" d="100"/>
          <a:sy n="32" d="100"/>
        </p:scale>
        <p:origin x="656" y="24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9418" y="-68921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0380" y="6304679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7935" y="6196809"/>
            <a:ext cx="3674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October 6-7, 2016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895" y="318868"/>
            <a:ext cx="4194782" cy="127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236" y="6289679"/>
            <a:ext cx="1028452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Economy Roundtable: </a:t>
            </a:r>
            <a:br>
              <a:rPr lang="en-US" altLang="zh-CN" dirty="0" smtClean="0"/>
            </a:br>
            <a:r>
              <a:rPr lang="en-US" altLang="zh-CN" dirty="0" smtClean="0"/>
              <a:t>PR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Ling </a:t>
            </a:r>
            <a:r>
              <a:rPr lang="en-US" altLang="zh-CN" dirty="0" err="1" smtClean="0"/>
              <a:t>Tian</a:t>
            </a:r>
            <a:r>
              <a:rPr lang="en-US" altLang="zh-CN" dirty="0" smtClean="0"/>
              <a:t>, Chen </a:t>
            </a:r>
            <a:r>
              <a:rPr lang="en-US" altLang="zh-CN" dirty="0" err="1" smtClean="0"/>
              <a:t>zhangting</a:t>
            </a:r>
            <a:r>
              <a:rPr lang="en-US" altLang="zh-CN" dirty="0" smtClean="0"/>
              <a:t>, Sun Yong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797761"/>
            <a:ext cx="7832208" cy="2743200"/>
          </a:xfrm>
        </p:spPr>
        <p:txBody>
          <a:bodyPr/>
          <a:lstStyle/>
          <a:p>
            <a:r>
              <a:rPr lang="en-US" dirty="0" smtClean="0"/>
              <a:t>Thanks for your attention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General Administration of Quality Supervision Inspection and Quarantine of the People’s Republic of China (</a:t>
            </a:r>
            <a:r>
              <a:rPr lang="en-US" altLang="zh-CN" sz="1600" dirty="0" err="1" smtClean="0"/>
              <a:t>AQSIQ</a:t>
            </a:r>
            <a:r>
              <a:rPr lang="en-US" altLang="zh-CN" sz="1600" dirty="0" smtClean="0"/>
              <a:t>) is responsible for the import food  Inspection Scheme;</a:t>
            </a:r>
          </a:p>
          <a:p>
            <a:endParaRPr lang="en-US" altLang="zh-CN" sz="1600" dirty="0" smtClean="0"/>
          </a:p>
          <a:p>
            <a:r>
              <a:rPr lang="en-US" sz="1600" dirty="0" smtClean="0"/>
              <a:t>National Health and Family </a:t>
            </a:r>
            <a:r>
              <a:rPr lang="en-US" sz="1600" dirty="0" err="1" smtClean="0"/>
              <a:t>Planing</a:t>
            </a:r>
            <a:r>
              <a:rPr lang="en-US" sz="1600" dirty="0" smtClean="0"/>
              <a:t> Commission of the People’s Republic of China(</a:t>
            </a:r>
            <a:r>
              <a:rPr lang="en-US" sz="1600" dirty="0" err="1" smtClean="0"/>
              <a:t>NHFPC</a:t>
            </a:r>
            <a:r>
              <a:rPr lang="en-US" sz="1600" dirty="0" smtClean="0"/>
              <a:t>)  determines food standards and advises </a:t>
            </a:r>
            <a:r>
              <a:rPr lang="en-US" sz="1600" dirty="0" err="1" smtClean="0"/>
              <a:t>AQSIQ</a:t>
            </a:r>
            <a:r>
              <a:rPr lang="en-US" sz="1600" dirty="0" smtClean="0"/>
              <a:t> on high risk products.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</p:spPr>
        <p:txBody>
          <a:bodyPr/>
          <a:lstStyle/>
          <a:p>
            <a:r>
              <a:rPr lang="en-US" dirty="0" smtClean="0"/>
              <a:t>Imported Food Inspection Authorities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71550" y="397524"/>
            <a:ext cx="7200900" cy="1142385"/>
          </a:xfrm>
        </p:spPr>
        <p:txBody>
          <a:bodyPr/>
          <a:lstStyle/>
          <a:p>
            <a:r>
              <a:rPr lang="en-AU" dirty="0" smtClean="0"/>
              <a:t>Risk Based Approach to Food Inspection</a:t>
            </a:r>
            <a:endParaRPr lang="en-AU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1550" y="1981202"/>
            <a:ext cx="7200900" cy="3809999"/>
          </a:xfrm>
        </p:spPr>
        <p:txBody>
          <a:bodyPr/>
          <a:lstStyle/>
          <a:p>
            <a:r>
              <a:rPr lang="en-AU" b="1" dirty="0" smtClean="0"/>
              <a:t>“Risk Food”</a:t>
            </a:r>
          </a:p>
          <a:p>
            <a:pPr lvl="1"/>
            <a:r>
              <a:rPr lang="en-AU" dirty="0" smtClean="0"/>
              <a:t>Dairy products</a:t>
            </a:r>
          </a:p>
          <a:p>
            <a:pPr lvl="1"/>
            <a:r>
              <a:rPr lang="en-AU" dirty="0" smtClean="0"/>
              <a:t>Nuts</a:t>
            </a:r>
          </a:p>
          <a:p>
            <a:pPr lvl="1"/>
            <a:r>
              <a:rPr lang="en-AU" dirty="0" smtClean="0"/>
              <a:t>Meat</a:t>
            </a:r>
          </a:p>
          <a:p>
            <a:pPr lvl="1"/>
            <a:r>
              <a:rPr lang="en-AU" dirty="0" smtClean="0"/>
              <a:t>Seafood</a:t>
            </a:r>
          </a:p>
          <a:p>
            <a:pPr lvl="1"/>
            <a:r>
              <a:rPr lang="en-AU" dirty="0" smtClean="0"/>
              <a:t>Vegetables</a:t>
            </a:r>
          </a:p>
          <a:p>
            <a:pPr marL="205740" lvl="1" indent="0">
              <a:buNone/>
            </a:pPr>
            <a:endParaRPr lang="en-AU" dirty="0" smtClean="0"/>
          </a:p>
          <a:p>
            <a:r>
              <a:rPr lang="en-AU" b="1" dirty="0" smtClean="0"/>
              <a:t>“Surveillance Food”</a:t>
            </a:r>
          </a:p>
          <a:p>
            <a:pPr lvl="1"/>
            <a:r>
              <a:rPr lang="en-AU" dirty="0" smtClean="0"/>
              <a:t>Everything else (including wine)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760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23950" y="390429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Failure rate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270" y="1860698"/>
            <a:ext cx="7162911" cy="353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50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97524"/>
            <a:ext cx="7077297" cy="1250518"/>
          </a:xfrm>
        </p:spPr>
        <p:txBody>
          <a:bodyPr>
            <a:normAutofit fontScale="90000"/>
          </a:bodyPr>
          <a:lstStyle/>
          <a:p>
            <a:r>
              <a:rPr lang="en-US" altLang="zh-CN" sz="3300" b="0" dirty="0" smtClean="0"/>
              <a:t>Are there any changes being planned for wine </a:t>
            </a:r>
            <a:r>
              <a:rPr lang="en-US" altLang="zh-CN" sz="3300" b="0" dirty="0" err="1" smtClean="0"/>
              <a:t>labelling</a:t>
            </a:r>
            <a:r>
              <a:rPr lang="en-US" altLang="zh-CN" sz="3300" b="0" dirty="0" smtClean="0"/>
              <a:t> and composition rules in your economy?</a:t>
            </a:r>
            <a:endParaRPr lang="en-US" sz="3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971550" y="2052083"/>
            <a:ext cx="7200900" cy="36859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According to </a:t>
            </a:r>
            <a:r>
              <a:rPr lang="en-US" altLang="zh-CN" sz="2000" dirty="0" err="1" smtClean="0"/>
              <a:t>OIV</a:t>
            </a:r>
            <a:r>
              <a:rPr lang="en-US" altLang="zh-CN" sz="2000" dirty="0" smtClean="0"/>
              <a:t> concerning standards and the “Food safety law of </a:t>
            </a:r>
            <a:r>
              <a:rPr lang="en-US" altLang="zh-CN" sz="2000" dirty="0" err="1" smtClean="0"/>
              <a:t>PRChina</a:t>
            </a:r>
            <a:r>
              <a:rPr lang="en-US" altLang="zh-CN" sz="2000" dirty="0" smtClean="0"/>
              <a:t>” , </a:t>
            </a:r>
            <a:r>
              <a:rPr lang="en-US" altLang="zh-CN" sz="2000" dirty="0" err="1" smtClean="0"/>
              <a:t>GB15037-201X</a:t>
            </a:r>
            <a:r>
              <a:rPr lang="en-US" altLang="zh-CN" sz="2000" dirty="0" smtClean="0"/>
              <a:t> and </a:t>
            </a:r>
            <a:r>
              <a:rPr lang="en-US" altLang="zh-CN" sz="2000" dirty="0" err="1" smtClean="0"/>
              <a:t>GB15038-201X</a:t>
            </a:r>
            <a:r>
              <a:rPr lang="en-US" altLang="zh-CN" sz="2000" dirty="0" smtClean="0"/>
              <a:t>  will be modified, but some contents of them are not sure;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Analyzing method of sulfur dioxide(</a:t>
            </a:r>
            <a:r>
              <a:rPr lang="en-US" altLang="zh-CN" sz="2000" dirty="0" err="1" smtClean="0"/>
              <a:t>SO2</a:t>
            </a:r>
            <a:r>
              <a:rPr lang="en-US" altLang="zh-CN" sz="2000" dirty="0" smtClean="0"/>
              <a:t>)  was published,  the new standard </a:t>
            </a:r>
            <a:r>
              <a:rPr lang="en-US" altLang="zh-CN" sz="2000" dirty="0" err="1" smtClean="0"/>
              <a:t>GB1886.213</a:t>
            </a:r>
            <a:r>
              <a:rPr lang="en-US" altLang="zh-CN" sz="2000" dirty="0" smtClean="0"/>
              <a:t>-2016, which will work </a:t>
            </a:r>
            <a:r>
              <a:rPr lang="en-US" altLang="zh-CN" sz="2000" dirty="0" err="1" smtClean="0"/>
              <a:t>Jan1,2016</a:t>
            </a:r>
            <a:r>
              <a:rPr lang="en-US" altLang="zh-CN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Analyzing method of </a:t>
            </a:r>
            <a:r>
              <a:rPr lang="en-US" altLang="zh-CN" sz="2000" dirty="0" err="1" smtClean="0"/>
              <a:t>artifical</a:t>
            </a:r>
            <a:r>
              <a:rPr lang="en-US" altLang="zh-CN" sz="2000" dirty="0" smtClean="0"/>
              <a:t> color was published,  the new standard </a:t>
            </a:r>
            <a:r>
              <a:rPr lang="en-US" altLang="zh-CN" sz="2000" dirty="0" err="1" smtClean="0"/>
              <a:t>GB5009.35</a:t>
            </a:r>
            <a:r>
              <a:rPr lang="en-US" altLang="zh-CN" sz="2000" dirty="0" smtClean="0"/>
              <a:t>-2016, which will work </a:t>
            </a:r>
            <a:r>
              <a:rPr lang="en-US" altLang="zh-CN" sz="2000" dirty="0" err="1" smtClean="0"/>
              <a:t>Jan1,2016</a:t>
            </a:r>
            <a:r>
              <a:rPr lang="en-US" altLang="zh-CN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15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97524"/>
            <a:ext cx="7077297" cy="1250518"/>
          </a:xfrm>
        </p:spPr>
        <p:txBody>
          <a:bodyPr>
            <a:normAutofit fontScale="90000"/>
          </a:bodyPr>
          <a:lstStyle/>
          <a:p>
            <a:r>
              <a:rPr lang="en-US" altLang="zh-CN" sz="3300" b="0" dirty="0" smtClean="0"/>
              <a:t>Are there any changes being planned for wine </a:t>
            </a:r>
            <a:r>
              <a:rPr lang="en-US" altLang="zh-CN" sz="3300" b="0" dirty="0" err="1" smtClean="0"/>
              <a:t>labelling</a:t>
            </a:r>
            <a:r>
              <a:rPr lang="en-US" altLang="zh-CN" sz="3300" b="0" dirty="0" smtClean="0"/>
              <a:t> and composition rules in your economy?</a:t>
            </a:r>
            <a:endParaRPr lang="en-US" sz="3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971550" y="2052083"/>
            <a:ext cx="7200900" cy="36859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1. According to </a:t>
            </a:r>
            <a:r>
              <a:rPr lang="en-US" altLang="zh-CN" sz="2000" dirty="0" err="1" smtClean="0"/>
              <a:t>OIV</a:t>
            </a:r>
            <a:r>
              <a:rPr lang="en-US" altLang="zh-CN" sz="2000" dirty="0" smtClean="0"/>
              <a:t> concerning standards and the “Food safety law of </a:t>
            </a:r>
            <a:r>
              <a:rPr lang="en-US" altLang="zh-CN" sz="2000" dirty="0" err="1" smtClean="0"/>
              <a:t>PRChina</a:t>
            </a:r>
            <a:r>
              <a:rPr lang="en-US" altLang="zh-CN" sz="2000" dirty="0" smtClean="0"/>
              <a:t>” , </a:t>
            </a:r>
            <a:r>
              <a:rPr lang="en-US" altLang="zh-CN" sz="2000" dirty="0" err="1" smtClean="0"/>
              <a:t>GB15037-201X</a:t>
            </a:r>
            <a:r>
              <a:rPr lang="en-US" altLang="zh-CN" sz="2000" dirty="0" smtClean="0"/>
              <a:t> and </a:t>
            </a:r>
            <a:r>
              <a:rPr lang="en-US" altLang="zh-CN" sz="2000" dirty="0" err="1" smtClean="0"/>
              <a:t>GB15038-201X</a:t>
            </a:r>
            <a:r>
              <a:rPr lang="en-US" altLang="zh-CN" sz="2000" dirty="0" smtClean="0"/>
              <a:t>  will be modified, but some contents of them are not sure;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2. Analyzing method of sulfur dioxide(</a:t>
            </a:r>
            <a:r>
              <a:rPr lang="en-US" altLang="zh-CN" sz="2000" dirty="0" err="1" smtClean="0"/>
              <a:t>SO2</a:t>
            </a:r>
            <a:r>
              <a:rPr lang="en-US" altLang="zh-CN" sz="2000" dirty="0" smtClean="0"/>
              <a:t>)  was published,  the new standard </a:t>
            </a:r>
            <a:r>
              <a:rPr lang="en-US" altLang="zh-CN" sz="2000" dirty="0" err="1" smtClean="0"/>
              <a:t>GB1886.213</a:t>
            </a:r>
            <a:r>
              <a:rPr lang="en-US" altLang="zh-CN" sz="2000" dirty="0" smtClean="0"/>
              <a:t>-2016, which will work </a:t>
            </a:r>
            <a:r>
              <a:rPr lang="en-US" altLang="zh-CN" sz="2000" dirty="0" err="1" smtClean="0"/>
              <a:t>Jan1,2016</a:t>
            </a:r>
            <a:r>
              <a:rPr lang="en-US" altLang="zh-CN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15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Ottawa, Canada</a:t>
            </a:r>
          </a:p>
        </p:txBody>
      </p:sp>
      <p:sp>
        <p:nvSpPr>
          <p:cNvPr id="10" name="内容占位符 6"/>
          <p:cNvSpPr>
            <a:spLocks noGrp="1"/>
          </p:cNvSpPr>
          <p:nvPr>
            <p:ph idx="1"/>
          </p:nvPr>
        </p:nvSpPr>
        <p:spPr>
          <a:xfrm>
            <a:off x="701749" y="1052624"/>
            <a:ext cx="7825563" cy="47385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 smtClean="0"/>
              <a:t>3. Analyzing method of </a:t>
            </a:r>
            <a:r>
              <a:rPr lang="en-US" altLang="zh-CN" sz="2000" dirty="0" err="1" smtClean="0"/>
              <a:t>artifical</a:t>
            </a:r>
            <a:r>
              <a:rPr lang="en-US" altLang="zh-CN" sz="2000" dirty="0" smtClean="0"/>
              <a:t> color was published,  the new standard </a:t>
            </a:r>
            <a:r>
              <a:rPr lang="en-US" altLang="zh-CN" sz="2000" dirty="0" err="1" smtClean="0"/>
              <a:t>GB5009.35</a:t>
            </a:r>
            <a:r>
              <a:rPr lang="en-US" altLang="zh-CN" sz="2000" dirty="0" smtClean="0"/>
              <a:t>-2016, which will work </a:t>
            </a:r>
            <a:r>
              <a:rPr lang="en-US" altLang="zh-CN" sz="2000" dirty="0" err="1" smtClean="0"/>
              <a:t>Jan1,2016</a:t>
            </a:r>
            <a:r>
              <a:rPr lang="en-US" altLang="zh-CN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4. Analyzing method of ethanol was published,  the new standard </a:t>
            </a:r>
            <a:r>
              <a:rPr lang="en-US" altLang="zh-CN" sz="2000" dirty="0" err="1" smtClean="0"/>
              <a:t>GB5009.25</a:t>
            </a:r>
            <a:r>
              <a:rPr lang="en-US" altLang="zh-CN" sz="2000" dirty="0" smtClean="0"/>
              <a:t>-2016, which will work </a:t>
            </a:r>
            <a:r>
              <a:rPr lang="en-US" altLang="zh-CN" sz="2000" dirty="0" err="1" smtClean="0"/>
              <a:t>Jan1,2016</a:t>
            </a:r>
            <a:r>
              <a:rPr lang="en-US" altLang="zh-CN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2917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71550" y="481971"/>
            <a:ext cx="7200900" cy="1421255"/>
          </a:xfrm>
        </p:spPr>
        <p:txBody>
          <a:bodyPr>
            <a:normAutofit fontScale="90000"/>
          </a:bodyPr>
          <a:lstStyle/>
          <a:p>
            <a:r>
              <a:rPr lang="en-US" altLang="zh-CN" sz="3200" b="0" dirty="0" smtClean="0"/>
              <a:t>Is there a system in your economy for the approval of new winemaking additives? If so, which agency is responsible?</a:t>
            </a:r>
            <a:endParaRPr lang="en-US" altLang="zh-CN" sz="3200" dirty="0" smtClean="0">
              <a:ea typeface="宋体" charset="-122"/>
            </a:endParaRPr>
          </a:p>
        </p:txBody>
      </p:sp>
      <p:sp>
        <p:nvSpPr>
          <p:cNvPr id="8" name="内容占位符 6"/>
          <p:cNvSpPr txBox="1">
            <a:spLocks/>
          </p:cNvSpPr>
          <p:nvPr/>
        </p:nvSpPr>
        <p:spPr>
          <a:xfrm>
            <a:off x="701749" y="2477383"/>
            <a:ext cx="7825563" cy="32287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altLang="zh-CN" sz="2000" dirty="0" smtClean="0"/>
              <a:t>National Health and Family Planning Commission of PR China responsible for all of those new food additives (including alcohol beverages)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27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550" y="481971"/>
            <a:ext cx="7200900" cy="142125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85721" y="666270"/>
            <a:ext cx="7200900" cy="84355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685800">
              <a:lnSpc>
                <a:spcPct val="90000"/>
              </a:lnSpc>
              <a:spcBef>
                <a:spcPct val="0"/>
              </a:spcBef>
            </a:pPr>
            <a:r>
              <a:rPr lang="en-US" altLang="zh-CN" sz="3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Electronic certificates</a:t>
            </a:r>
          </a:p>
        </p:txBody>
      </p:sp>
      <p:sp>
        <p:nvSpPr>
          <p:cNvPr id="7" name="内容占位符 6"/>
          <p:cNvSpPr txBox="1">
            <a:spLocks/>
          </p:cNvSpPr>
          <p:nvPr/>
        </p:nvSpPr>
        <p:spPr>
          <a:xfrm>
            <a:off x="701749" y="1892568"/>
            <a:ext cx="7825563" cy="32287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71450" indent="-171450" defTabSz="685800">
              <a:lnSpc>
                <a:spcPct val="150000"/>
              </a:lnSpc>
              <a:spcBef>
                <a:spcPts val="1350"/>
              </a:spcBef>
              <a:buClr>
                <a:schemeClr val="accent1"/>
              </a:buClr>
              <a:buSzPct val="100000"/>
            </a:pPr>
            <a:r>
              <a:rPr lang="en-US" altLang="zh-CN" sz="2000" dirty="0" smtClean="0">
                <a:ea typeface="宋体" charset="-122"/>
              </a:rPr>
              <a:t>Up to now, no system  accept or send electronic certificates;</a:t>
            </a: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50000"/>
              </a:lnSpc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30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455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宋体</vt:lpstr>
      <vt:lpstr>Arial</vt:lpstr>
      <vt:lpstr>幼圆</vt:lpstr>
      <vt:lpstr>Diamond Grid 16x9</vt:lpstr>
      <vt:lpstr>Economy Roundtable:  PR China</vt:lpstr>
      <vt:lpstr>Imported Food Inspection Authorities</vt:lpstr>
      <vt:lpstr>Risk Based Approach to Food Inspection</vt:lpstr>
      <vt:lpstr>PowerPoint Presentation</vt:lpstr>
      <vt:lpstr>Are there any changes being planned for wine labelling and composition rules in your economy?</vt:lpstr>
      <vt:lpstr>Are there any changes being planned for wine labelling and composition rules in your economy?</vt:lpstr>
      <vt:lpstr>PowerPoint Presentation</vt:lpstr>
      <vt:lpstr>Is there a system in your economy for the approval of new winemaking additives? If so, which agency is responsible?</vt:lpstr>
      <vt:lpstr>PowerPoint Presentation</vt:lpstr>
      <vt:lpstr>Thanks for your attention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2016-10-05T19:29:00Z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