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3" r:id="rId4"/>
    <p:sldId id="276" r:id="rId5"/>
    <p:sldId id="266" r:id="rId6"/>
    <p:sldId id="270" r:id="rId7"/>
    <p:sldId id="274" r:id="rId8"/>
    <p:sldId id="275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D454"/>
    <a:srgbClr val="F9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75322" autoAdjust="0"/>
  </p:normalViewPr>
  <p:slideViewPr>
    <p:cSldViewPr>
      <p:cViewPr varScale="1">
        <p:scale>
          <a:sx n="52" d="100"/>
          <a:sy n="52" d="100"/>
        </p:scale>
        <p:origin x="-25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01FAD48-17C0-4119-866D-B31EDC7B6B03}" type="datetimeFigureOut">
              <a:rPr lang="en-AU"/>
              <a:pPr>
                <a:defRPr/>
              </a:pPr>
              <a:t>11/11/2015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1519D29-AEEC-4BDB-BCAC-134C77FB38F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0566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71A77E-7BC3-45AF-8678-87659F6A79F0}" type="datetimeFigureOut">
              <a:rPr lang="en-AU"/>
              <a:pPr>
                <a:defRPr/>
              </a:pPr>
              <a:t>11/11/2015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7FD1DEE-48E2-4A5C-98A6-D74350F0668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682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pPr>
              <a:spcBef>
                <a:spcPct val="0"/>
              </a:spcBef>
            </a:pPr>
            <a:endParaRPr lang="zh-CN" altLang="en-US" b="1" dirty="0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9B35C0-CE59-47D4-8601-127D4D3A5705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 </a:t>
            </a:r>
            <a:endParaRPr lang="zh-CN" altLang="en-US" b="1" dirty="0" smtClean="0"/>
          </a:p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zh-CN" altLang="en-US" dirty="0" smtClean="0"/>
          </a:p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9D2F09-B446-470C-835B-F4AF1FD82496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 </a:t>
            </a:r>
            <a:endParaRPr lang="zh-CN" altLang="en-US" b="1" dirty="0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C5C4F-9748-4A68-8AFA-434177D34124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 </a:t>
            </a:r>
            <a:endParaRPr lang="zh-CN" altLang="en-US" b="1" dirty="0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FADD4-D10E-4368-972B-854641FEE2E7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</a:p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B46BE0-1367-43D5-B7AD-A028D35F3C22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en-US" altLang="zh-CN" dirty="0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B29110-CF18-4C10-884B-20256419AE7F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/>
              <a:t> </a:t>
            </a:r>
            <a:endParaRPr lang="en-US" altLang="zh-CN" b="1" baseline="0" dirty="0" smtClean="0"/>
          </a:p>
          <a:p>
            <a:pPr>
              <a:spcBef>
                <a:spcPct val="0"/>
              </a:spcBef>
            </a:pPr>
            <a:endParaRPr lang="en-US" altLang="zh-CN" b="1" baseline="0" dirty="0" smtClean="0"/>
          </a:p>
          <a:p>
            <a:pPr>
              <a:spcBef>
                <a:spcPct val="0"/>
              </a:spcBef>
            </a:pPr>
            <a:r>
              <a:rPr lang="en-US" altLang="zh-CN" b="1" dirty="0" smtClean="0"/>
              <a:t> 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endParaRPr lang="zh-CN" altLang="en-US" b="1" dirty="0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4BFE99-4FBA-4EAA-A562-ED07EFC0B9E8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b="1" smtClean="0"/>
              <a:t> </a:t>
            </a: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B3E1E2-913D-423F-B830-E9D7F5D753FF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>
          <a:blip r:embed="rId2"/>
          <a:srcRect t="13882" b="31448"/>
          <a:stretch>
            <a:fillRect/>
          </a:stretch>
        </p:blipFill>
        <p:spPr bwMode="auto">
          <a:xfrm>
            <a:off x="0" y="2924175"/>
            <a:ext cx="914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 smtClean="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r>
              <a:rPr lang="en-AU"/>
              <a:t>Adelaide | Australia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47688" y="6351588"/>
            <a:ext cx="21526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 smtClean="0"/>
              <a:t>APEC Wine Regulatory Forum</a:t>
            </a:r>
            <a:endParaRPr lang="en-AU" sz="1050" dirty="0"/>
          </a:p>
        </p:txBody>
      </p:sp>
      <p:sp>
        <p:nvSpPr>
          <p:cNvPr id="5" name="Rectangle 14"/>
          <p:cNvSpPr/>
          <p:nvPr userDrawn="1"/>
        </p:nvSpPr>
        <p:spPr>
          <a:xfrm>
            <a:off x="468313" y="692150"/>
            <a:ext cx="8207375" cy="554513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1463" y="38100"/>
            <a:ext cx="20542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669088" y="6359525"/>
            <a:ext cx="215106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dirty="0" smtClean="0"/>
              <a:t>Adelaide | Australia</a:t>
            </a:r>
            <a:endParaRPr lang="en-AU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946"/>
            <a:ext cx="8229600" cy="854968"/>
          </a:xfrm>
        </p:spPr>
        <p:txBody>
          <a:bodyPr>
            <a:normAutofit/>
          </a:bodyPr>
          <a:lstStyle>
            <a:lvl1pPr>
              <a:defRPr sz="40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385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AU" altLang="zh-C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AU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dirty="0" smtClean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AU"/>
              <a:t>Adelaide | Australia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AU" altLang="zh-CN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AU" altLang="zh-CN" smtClean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967538" y="6384925"/>
            <a:ext cx="17811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/>
              <a:t>Adelaide | Australia</a:t>
            </a:r>
            <a:endParaRPr lang="en-AU" dirty="0"/>
          </a:p>
        </p:txBody>
      </p:sp>
      <p:pic>
        <p:nvPicPr>
          <p:cNvPr id="4101" name="Picture 2" descr="C:\Users\jessica.pater\AppData\Local\Microsoft\Windows\Temporary Internet Files\Content.Outlook\ADH3HQZ6\tyrells_vine_02.jpg"/>
          <p:cNvPicPr>
            <a:picLocks noChangeAspect="1" noChangeArrowheads="1"/>
          </p:cNvPicPr>
          <p:nvPr userDrawn="1"/>
        </p:nvPicPr>
        <p:blipFill>
          <a:blip r:embed="rId16"/>
          <a:srcRect t="13882" b="31448"/>
          <a:stretch>
            <a:fillRect/>
          </a:stretch>
        </p:blipFill>
        <p:spPr bwMode="auto">
          <a:xfrm>
            <a:off x="0" y="2924175"/>
            <a:ext cx="914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Gill Sans MT" panose="020B0502020104020203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APEC Wine Regulatory Forum</a:t>
            </a: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___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68313" y="6350000"/>
            <a:ext cx="22320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zh-CN" sz="1100">
                <a:latin typeface="Gill Sans MT"/>
              </a:rPr>
              <a:t>APEC Wine Regulatory Forum</a:t>
            </a: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6516688" y="6350000"/>
            <a:ext cx="22320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AU" altLang="zh-CN" sz="1100">
                <a:latin typeface="Gill Sans MT"/>
              </a:rPr>
              <a:t>Adelaide | Australia</a:t>
            </a: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428625" y="404813"/>
            <a:ext cx="80279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zh-CN" sz="3200">
                <a:latin typeface="Gill Sans MT"/>
              </a:rPr>
              <a:t>Roundtable Discussion</a:t>
            </a:r>
          </a:p>
          <a:p>
            <a:pPr algn="ctr"/>
            <a:endParaRPr lang="en-AU" altLang="zh-CN" sz="1600">
              <a:latin typeface="Gill Sans MT"/>
            </a:endParaRPr>
          </a:p>
          <a:p>
            <a:pPr algn="ctr"/>
            <a:r>
              <a:rPr lang="en-AU" altLang="zh-CN">
                <a:latin typeface="Gill Sans MT"/>
              </a:rPr>
              <a:t>Huan Ping  Zhuhai CIQ  AQSIQ  CHINA</a:t>
            </a:r>
          </a:p>
          <a:p>
            <a:pPr algn="ctr"/>
            <a:endParaRPr lang="en-AU" altLang="zh-CN">
              <a:latin typeface="Gill Sans MT"/>
            </a:endParaRPr>
          </a:p>
          <a:p>
            <a:pPr algn="ctr"/>
            <a:r>
              <a:rPr lang="en-AU" altLang="zh-CN">
                <a:latin typeface="Gill Sans MT"/>
              </a:rPr>
              <a:t>APEC WRF November 2015 | Adelaide Australia</a:t>
            </a:r>
            <a:r>
              <a:rPr lang="en-AU" altLang="zh-CN" sz="3200">
                <a:latin typeface="Gill Sans MT"/>
              </a:rPr>
              <a:t/>
            </a:r>
            <a:br>
              <a:rPr lang="en-AU" altLang="zh-CN" sz="3200">
                <a:latin typeface="Gill Sans MT"/>
              </a:rPr>
            </a:br>
            <a:endParaRPr lang="en-AU" altLang="zh-CN" sz="3200">
              <a:latin typeface="Gill Sans MT"/>
            </a:endParaRP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2857500"/>
            <a:ext cx="3186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571500" y="714375"/>
            <a:ext cx="8229600" cy="1071563"/>
          </a:xfrm>
        </p:spPr>
        <p:txBody>
          <a:bodyPr/>
          <a:lstStyle/>
          <a:p>
            <a:r>
              <a:rPr lang="en-AU" altLang="zh-CN" sz="3200" b="1" dirty="0" smtClean="0">
                <a:solidFill>
                  <a:srgbClr val="FF0000"/>
                </a:solidFill>
                <a:latin typeface="Gill Sans MT"/>
              </a:rPr>
              <a:t> Discussion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content  </a:t>
            </a:r>
            <a:endParaRPr lang="en-AU" altLang="zh-CN" sz="3200" b="1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 marL="0" indent="0">
              <a:buNone/>
            </a:pPr>
            <a:r>
              <a:rPr lang="en-US" altLang="zh-CN" sz="3600" dirty="0" smtClean="0"/>
              <a:t>1. Unqualified imported wine statistics</a:t>
            </a:r>
          </a:p>
          <a:p>
            <a:pPr marL="0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/>
              <a:t>2. Relevant </a:t>
            </a:r>
            <a:r>
              <a:rPr lang="en-US" altLang="zh-CN" sz="3600" dirty="0"/>
              <a:t>policy adjustment</a:t>
            </a:r>
            <a:endParaRPr lang="en-AU" altLang="zh-CN" sz="36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6646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620688"/>
            <a:ext cx="8229600" cy="136815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b="1" dirty="0" smtClean="0">
                <a:solidFill>
                  <a:srgbClr val="FF0000"/>
                </a:solidFill>
              </a:rPr>
              <a:t> </a:t>
            </a:r>
            <a:r>
              <a:rPr lang="en-AU" sz="4900" b="1" dirty="0" smtClean="0">
                <a:solidFill>
                  <a:srgbClr val="FF0000"/>
                </a:solidFill>
              </a:rPr>
              <a:t>Imported Wine  </a:t>
            </a:r>
            <a:br>
              <a:rPr lang="en-AU" sz="4900" b="1" dirty="0" smtClean="0">
                <a:solidFill>
                  <a:srgbClr val="FF0000"/>
                </a:solidFill>
              </a:rPr>
            </a:br>
            <a:r>
              <a:rPr lang="en-AU" b="1" dirty="0" smtClean="0">
                <a:solidFill>
                  <a:srgbClr val="FF0000"/>
                </a:solidFill>
              </a:rPr>
              <a:t>Jan-Sep, 2015 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pPr>
              <a:buFont typeface="Arial" charset="0"/>
              <a:buNone/>
            </a:pPr>
            <a:endParaRPr lang="en-AU" altLang="zh-CN" sz="2400" smtClean="0"/>
          </a:p>
          <a:p>
            <a:endParaRPr lang="en-AU" altLang="zh-CN" sz="2400" smtClean="0"/>
          </a:p>
          <a:p>
            <a:r>
              <a:rPr lang="en-US" altLang="zh-CN" sz="2400" smtClean="0"/>
              <a:t>From AQSIQ statistics</a:t>
            </a:r>
            <a:r>
              <a:rPr lang="en-AU" altLang="zh-CN" sz="2400" smtClean="0"/>
              <a:t> </a:t>
            </a:r>
            <a:endParaRPr lang="en-AU" altLang="zh-CN" sz="200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71742"/>
              </p:ext>
            </p:extLst>
          </p:nvPr>
        </p:nvGraphicFramePr>
        <p:xfrm>
          <a:off x="1043608" y="2348880"/>
          <a:ext cx="7200800" cy="25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76"/>
                <a:gridCol w="2371330"/>
                <a:gridCol w="2546394"/>
              </a:tblGrid>
              <a:tr h="1266033">
                <a:tc>
                  <a:txBody>
                    <a:bodyPr/>
                    <a:lstStyle/>
                    <a:p>
                      <a:pPr algn="ctr"/>
                      <a:endParaRPr lang="en-US" altLang="zh-CN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Batches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Volume</a:t>
                      </a: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Million Liter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</a:p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Million USD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133520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446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1461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55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b="1" dirty="0" smtClean="0">
                <a:solidFill>
                  <a:srgbClr val="FF0000"/>
                </a:solidFill>
              </a:rPr>
              <a:t>Unqualified Imported Wine batches</a:t>
            </a:r>
            <a:br>
              <a:rPr lang="en-AU" sz="3200" b="1" dirty="0" smtClean="0">
                <a:solidFill>
                  <a:srgbClr val="FF0000"/>
                </a:solidFill>
              </a:rPr>
            </a:br>
            <a:r>
              <a:rPr lang="en-AU" sz="3200" b="1" dirty="0" smtClean="0">
                <a:solidFill>
                  <a:srgbClr val="FF0000"/>
                </a:solidFill>
              </a:rPr>
              <a:t>Jan-Sep, 2015 </a:t>
            </a:r>
            <a:endParaRPr lang="en-AU" sz="3200" b="1" dirty="0">
              <a:solidFill>
                <a:srgbClr val="FF0000"/>
              </a:solidFill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>
              <a:buFont typeface="Arial" charset="0"/>
              <a:buNone/>
            </a:pPr>
            <a:endParaRPr lang="en-AU" altLang="zh-CN" sz="2400" dirty="0" smtClean="0"/>
          </a:p>
          <a:p>
            <a:pPr marL="0" indent="0">
              <a:buNone/>
            </a:pPr>
            <a:endParaRPr lang="en-AU" altLang="zh-CN" sz="2400" dirty="0" smtClean="0"/>
          </a:p>
          <a:p>
            <a:r>
              <a:rPr lang="en-US" altLang="zh-CN" sz="2400" dirty="0" smtClean="0"/>
              <a:t>From AQSIQ statistics</a:t>
            </a:r>
            <a:r>
              <a:rPr lang="en-AU" altLang="zh-CN" sz="2400" dirty="0" smtClean="0"/>
              <a:t> </a:t>
            </a:r>
            <a:endParaRPr lang="en-AU" altLang="zh-CN" sz="2000" dirty="0" smtClean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501573"/>
              </p:ext>
            </p:extLst>
          </p:nvPr>
        </p:nvGraphicFramePr>
        <p:xfrm>
          <a:off x="539553" y="1857375"/>
          <a:ext cx="8064894" cy="25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754"/>
                <a:gridCol w="1288716"/>
                <a:gridCol w="1383856"/>
                <a:gridCol w="1383856"/>
                <a:gridCol w="1383856"/>
                <a:gridCol w="1383856"/>
              </a:tblGrid>
              <a:tr h="1266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batches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label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sanitary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additives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0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 4205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4113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33 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900" b="1" smtClean="0"/>
              <a:t> </a:t>
            </a:r>
            <a:endParaRPr lang="en-US" altLang="zh-CN" sz="2900" b="1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zh-CN" altLang="en-US" sz="1900" b="1" smtClean="0"/>
              <a:t> </a:t>
            </a:r>
            <a:r>
              <a:rPr lang="en-US" altLang="zh-CN" sz="1900" b="1" smtClean="0"/>
              <a:t> </a:t>
            </a:r>
          </a:p>
          <a:p>
            <a:pPr>
              <a:lnSpc>
                <a:spcPct val="80000"/>
              </a:lnSpc>
            </a:pPr>
            <a:endParaRPr lang="en-AU" altLang="zh-CN" sz="1000" smtClean="0"/>
          </a:p>
        </p:txBody>
      </p:sp>
      <p:sp>
        <p:nvSpPr>
          <p:cNvPr id="27650" name="标题 5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00062"/>
          </a:xfrm>
        </p:spPr>
        <p:txBody>
          <a:bodyPr>
            <a:normAutofit fontScale="90000"/>
          </a:bodyPr>
          <a:lstStyle/>
          <a:p>
            <a:r>
              <a:rPr lang="en-US" altLang="zh-CN" sz="5400" smtClean="0">
                <a:latin typeface="Gill Sans MT"/>
              </a:rPr>
              <a:t/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altLang="zh-CN" smtClean="0">
                <a:solidFill>
                  <a:srgbClr val="FF0000"/>
                </a:solidFill>
                <a:latin typeface="Gill Sans MT"/>
              </a:rPr>
              <a:t>Economies Distribution</a:t>
            </a:r>
            <a:endParaRPr lang="zh-CN" altLang="en-US" smtClean="0">
              <a:solidFill>
                <a:srgbClr val="FF0000"/>
              </a:solidFill>
              <a:latin typeface="Gill Sans MT"/>
            </a:endParaRPr>
          </a:p>
        </p:txBody>
      </p:sp>
      <p:graphicFrame>
        <p:nvGraphicFramePr>
          <p:cNvPr id="27651" name="图表 6"/>
          <p:cNvGraphicFramePr>
            <a:graphicFrameLocks/>
          </p:cNvGraphicFramePr>
          <p:nvPr/>
        </p:nvGraphicFramePr>
        <p:xfrm>
          <a:off x="1357313" y="1571625"/>
          <a:ext cx="7072312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r:id="rId5" imgW="7071973" imgH="4712616" progId="Excel.Chart.8">
                  <p:embed/>
                </p:oleObj>
              </mc:Choice>
              <mc:Fallback>
                <p:oleObj r:id="rId5" imgW="7071973" imgH="4712616" progId="Excel.Chart.8">
                  <p:embed/>
                  <p:pic>
                    <p:nvPicPr>
                      <p:cNvPr id="0" name="图表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571625"/>
                        <a:ext cx="7072312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1600" b="1" dirty="0" smtClean="0"/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1600" b="1" dirty="0" smtClean="0"/>
              <a:t>       </a:t>
            </a:r>
            <a:r>
              <a:rPr lang="en-US" altLang="zh-CN" sz="2800" b="1" dirty="0" smtClean="0"/>
              <a:t>http://ire.eciq.cn/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2800" b="1" dirty="0" smtClean="0"/>
              <a:t>    AQSIQ Announcement No.98, 2015</a:t>
            </a:r>
          </a:p>
          <a:p>
            <a:pPr>
              <a:lnSpc>
                <a:spcPct val="10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zh-CN" altLang="en-US" sz="1600" b="1" dirty="0" smtClean="0"/>
              <a:t> </a:t>
            </a:r>
            <a:r>
              <a:rPr lang="en-US" altLang="zh-CN" sz="1600" b="1" dirty="0" smtClean="0"/>
              <a:t> </a:t>
            </a:r>
          </a:p>
          <a:p>
            <a:pPr>
              <a:lnSpc>
                <a:spcPct val="80000"/>
              </a:lnSpc>
            </a:pPr>
            <a:endParaRPr lang="en-AU" altLang="zh-CN" sz="800" dirty="0" smtClean="0"/>
          </a:p>
        </p:txBody>
      </p:sp>
      <p:sp>
        <p:nvSpPr>
          <p:cNvPr id="33794" name="标题 5"/>
          <p:cNvSpPr>
            <a:spLocks noGrp="1"/>
          </p:cNvSpPr>
          <p:nvPr>
            <p:ph type="title"/>
          </p:nvPr>
        </p:nvSpPr>
        <p:spPr>
          <a:xfrm>
            <a:off x="457200" y="676275"/>
            <a:ext cx="8229600" cy="854075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latin typeface="Gill Sans MT"/>
              </a:rPr>
              <a:t/>
            </a:r>
            <a:br>
              <a:rPr lang="en-US" altLang="zh-CN" sz="5400" dirty="0" smtClean="0">
                <a:latin typeface="Gill Sans MT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Gill Sans MT"/>
              </a:rPr>
              <a:t> </a:t>
            </a:r>
            <a:endParaRPr lang="zh-CN" altLang="en-US" sz="5400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5" name="右箭头 14"/>
          <p:cNvSpPr/>
          <p:nvPr/>
        </p:nvSpPr>
        <p:spPr>
          <a:xfrm flipH="1">
            <a:off x="2586038" y="2852936"/>
            <a:ext cx="1049858" cy="576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115616" y="793593"/>
            <a:ext cx="7056784" cy="1195316"/>
            <a:chOff x="689" y="1298"/>
            <a:chExt cx="1284" cy="50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689" y="1298"/>
              <a:ext cx="1284" cy="502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041139"/>
                </a:gs>
                <a:gs pos="50000">
                  <a:srgbClr val="114AFF"/>
                </a:gs>
                <a:gs pos="100000">
                  <a:srgbClr val="041139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4000" b="1" dirty="0" smtClean="0">
                  <a:solidFill>
                    <a:schemeClr val="bg1"/>
                  </a:solidFill>
                  <a:ea typeface="宋体" pitchFamily="2" charset="-122"/>
                </a:rPr>
                <a:t>        Policy Adjustment</a:t>
              </a:r>
              <a:endParaRPr lang="zh-CN" altLang="en-US" sz="4000" b="1" dirty="0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0" name="Rectangle 8" descr="20%"/>
            <p:cNvSpPr>
              <a:spLocks noChangeArrowheads="1"/>
            </p:cNvSpPr>
            <p:nvPr/>
          </p:nvSpPr>
          <p:spPr bwMode="auto">
            <a:xfrm>
              <a:off x="824" y="1335"/>
              <a:ext cx="82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4000" dirty="0" smtClean="0">
                  <a:solidFill>
                    <a:schemeClr val="bg1"/>
                  </a:solidFill>
                  <a:latin typeface="Gill Sans MT"/>
                </a:rPr>
                <a:t> </a:t>
              </a:r>
              <a:endParaRPr lang="zh-CN" altLang="zh-CN" sz="4000" b="1" dirty="0">
                <a:solidFill>
                  <a:schemeClr val="bg1"/>
                </a:solidFill>
                <a:latin typeface="Times New Roman" pitchFamily="18" charset="0"/>
                <a:ea typeface="方正大标宋简体" pitchFamily="65" charset="-122"/>
              </a:endParaRPr>
            </a:p>
          </p:txBody>
        </p:sp>
      </p:grp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635896" y="2276474"/>
            <a:ext cx="4968552" cy="1714501"/>
          </a:xfrm>
          <a:prstGeom prst="homePlate">
            <a:avLst>
              <a:gd name="adj" fmla="val 27584"/>
            </a:avLst>
          </a:prstGeom>
          <a:gradFill rotWithShape="0">
            <a:gsLst>
              <a:gs pos="0">
                <a:srgbClr val="929200"/>
              </a:gs>
              <a:gs pos="50000">
                <a:srgbClr val="FFFF00"/>
              </a:gs>
              <a:gs pos="100000">
                <a:srgbClr val="929200"/>
              </a:gs>
            </a:gsLst>
            <a:lin ang="2700000" scaled="1"/>
          </a:gradFill>
          <a:ln w="1270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4000" dirty="0" smtClean="0">
                <a:ea typeface="宋体" pitchFamily="2" charset="-122"/>
              </a:rPr>
              <a:t>Registration  System</a:t>
            </a:r>
            <a:endParaRPr lang="zh-CN" altLang="en-US" sz="4000" dirty="0">
              <a:ea typeface="宋体" pitchFamily="2" charset="-122"/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611561" y="2276474"/>
            <a:ext cx="1974478" cy="1714501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</a:rPr>
              <a:t>Producer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Exporter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/>
              <a:t>Importer</a:t>
            </a:r>
            <a:endParaRPr lang="zh-CN" altLang="en-US" sz="3200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34436" y="793593"/>
            <a:ext cx="1255329" cy="1195247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5250" tIns="47625" rIns="95250" bIns="47625" anchor="ctr"/>
          <a:lstStyle/>
          <a:p>
            <a:pPr algn="ctr" defTabSz="941388" eaLnBrk="0" hangingPunct="0">
              <a:spcBef>
                <a:spcPct val="50000"/>
              </a:spcBef>
            </a:pPr>
            <a:r>
              <a:rPr lang="en-US" altLang="zh-CN" sz="4000" b="1" dirty="0" smtClean="0">
                <a:latin typeface="Times New Roman" pitchFamily="18" charset="0"/>
                <a:ea typeface="华文楷体" pitchFamily="2" charset="-122"/>
              </a:rPr>
              <a:t>1</a:t>
            </a:r>
            <a:endParaRPr lang="zh-CN" altLang="en-US" sz="4000" b="1" dirty="0">
              <a:latin typeface="Times New Roman" pitchFamily="18" charset="0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5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>
              <a:lnSpc>
                <a:spcPct val="12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endParaRPr lang="en-US" altLang="zh-CN" sz="4000" b="1" dirty="0" smtClean="0"/>
          </a:p>
          <a:p>
            <a:pPr>
              <a:lnSpc>
                <a:spcPct val="12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en-US" altLang="zh-CN" sz="4000" b="1" dirty="0" smtClean="0"/>
              <a:t> </a:t>
            </a:r>
          </a:p>
          <a:p>
            <a:pPr>
              <a:lnSpc>
                <a:spcPct val="125000"/>
              </a:lnSpc>
              <a:buClr>
                <a:srgbClr val="003399"/>
              </a:buClr>
              <a:buSzPct val="60000"/>
              <a:buFont typeface="Arial" charset="0"/>
              <a:buNone/>
            </a:pPr>
            <a:r>
              <a:rPr lang="zh-CN" altLang="en-US" sz="2400" dirty="0" smtClean="0"/>
              <a:t> </a:t>
            </a:r>
            <a:r>
              <a:rPr lang="en-US" altLang="zh-CN" sz="2400" dirty="0" smtClean="0"/>
              <a:t> </a:t>
            </a:r>
          </a:p>
          <a:p>
            <a:endParaRPr lang="en-AU" altLang="zh-CN" sz="2000" dirty="0" smtClean="0"/>
          </a:p>
          <a:p>
            <a:pPr>
              <a:buFont typeface="Arial" charset="0"/>
              <a:buNone/>
            </a:pPr>
            <a:r>
              <a:rPr lang="en-AU" altLang="zh-CN" sz="2000" b="1" dirty="0" smtClean="0">
                <a:solidFill>
                  <a:srgbClr val="FF0000"/>
                </a:solidFill>
              </a:rPr>
              <a:t> </a:t>
            </a:r>
            <a:r>
              <a:rPr lang="en-AU" altLang="zh-CN" sz="28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42" name="标题 5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030287"/>
          </a:xfrm>
        </p:spPr>
        <p:txBody>
          <a:bodyPr>
            <a:normAutofit fontScale="90000"/>
          </a:bodyPr>
          <a:lstStyle/>
          <a:p>
            <a:r>
              <a:rPr lang="en-US" altLang="zh-CN" sz="5400" dirty="0" smtClean="0">
                <a:latin typeface="Gill Sans MT"/>
              </a:rPr>
              <a:t/>
            </a:r>
            <a:br>
              <a:rPr lang="en-US" altLang="zh-CN" sz="5400" dirty="0" smtClean="0">
                <a:latin typeface="Gill Sans MT"/>
              </a:rPr>
            </a:br>
            <a:r>
              <a:rPr lang="en-US" altLang="zh-CN" sz="5400" dirty="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zh-CN" altLang="en-US" sz="5400" dirty="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zh-CN" altLang="en-US" sz="5400" dirty="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dirty="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7" name="下箭头 16"/>
          <p:cNvSpPr/>
          <p:nvPr/>
        </p:nvSpPr>
        <p:spPr>
          <a:xfrm>
            <a:off x="4256087" y="1484784"/>
            <a:ext cx="358775" cy="702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1169987" y="3105806"/>
            <a:ext cx="4286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2738437" y="2978018"/>
            <a:ext cx="428625" cy="1389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下箭头 14"/>
          <p:cNvSpPr/>
          <p:nvPr/>
        </p:nvSpPr>
        <p:spPr>
          <a:xfrm>
            <a:off x="4261451" y="2971594"/>
            <a:ext cx="428625" cy="1789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下箭头 21"/>
          <p:cNvSpPr/>
          <p:nvPr/>
        </p:nvSpPr>
        <p:spPr>
          <a:xfrm>
            <a:off x="6072199" y="2982944"/>
            <a:ext cx="428625" cy="214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2524125" y="764704"/>
            <a:ext cx="4103075" cy="720080"/>
          </a:xfrm>
          <a:prstGeom prst="homePlate">
            <a:avLst>
              <a:gd name="adj" fmla="val 50261"/>
            </a:avLst>
          </a:prstGeom>
          <a:gradFill rotWithShape="0">
            <a:gsLst>
              <a:gs pos="0">
                <a:srgbClr val="041139"/>
              </a:gs>
              <a:gs pos="50000">
                <a:srgbClr val="114AFF"/>
              </a:gs>
              <a:gs pos="100000">
                <a:srgbClr val="041139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ea typeface="宋体" pitchFamily="2" charset="-122"/>
              </a:rPr>
              <a:t>while-entry</a:t>
            </a:r>
            <a:endParaRPr lang="zh-CN" altLang="en-US" sz="3600" b="1" dirty="0">
              <a:solidFill>
                <a:schemeClr val="bg1"/>
              </a:solidFill>
              <a:ea typeface="宋体" pitchFamily="2" charset="-122"/>
            </a:endParaRPr>
          </a:p>
        </p:txBody>
      </p: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899592" y="2187138"/>
            <a:ext cx="7560840" cy="790879"/>
            <a:chOff x="3862" y="1298"/>
            <a:chExt cx="1558" cy="408"/>
          </a:xfrm>
        </p:grpSpPr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3862" y="1298"/>
              <a:ext cx="1558" cy="408"/>
              <a:chOff x="3862" y="1298"/>
              <a:chExt cx="1558" cy="408"/>
            </a:xfrm>
          </p:grpSpPr>
          <p:sp>
            <p:nvSpPr>
              <p:cNvPr id="33" name="AutoShape 25"/>
              <p:cNvSpPr>
                <a:spLocks noChangeArrowheads="1"/>
              </p:cNvSpPr>
              <p:nvPr/>
            </p:nvSpPr>
            <p:spPr bwMode="auto">
              <a:xfrm>
                <a:off x="3862" y="1298"/>
                <a:ext cx="1558" cy="408"/>
              </a:xfrm>
              <a:prstGeom prst="homePlate">
                <a:avLst>
                  <a:gd name="adj" fmla="val 50261"/>
                </a:avLst>
              </a:prstGeom>
              <a:gradFill rotWithShape="0">
                <a:gsLst>
                  <a:gs pos="0">
                    <a:srgbClr val="041139"/>
                  </a:gs>
                  <a:gs pos="50000">
                    <a:srgbClr val="114AFF"/>
                  </a:gs>
                  <a:gs pos="100000">
                    <a:srgbClr val="041139"/>
                  </a:gs>
                </a:gsLst>
                <a:lin ang="18900000" scaled="1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3862" y="1298"/>
                <a:ext cx="198" cy="181"/>
              </a:xfrm>
              <a:prstGeom prst="rect">
                <a:avLst/>
              </a:prstGeom>
              <a:gradFill rotWithShape="0">
                <a:gsLst>
                  <a:gs pos="0">
                    <a:schemeClr val="accent2">
                      <a:gamma/>
                      <a:shade val="46275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lIns="95250" tIns="47625" rIns="95250" bIns="47625" anchor="ctr"/>
              <a:lstStyle/>
              <a:p>
                <a:pPr algn="ctr" defTabSz="941388" eaLnBrk="0" hangingPunct="0">
                  <a:spcBef>
                    <a:spcPct val="50000"/>
                  </a:spcBef>
                </a:pPr>
                <a:r>
                  <a:rPr lang="en-US" altLang="zh-CN" sz="1200" b="1">
                    <a:latin typeface="Times New Roman" pitchFamily="18" charset="0"/>
                    <a:ea typeface="华文楷体" pitchFamily="2" charset="-122"/>
                  </a:rPr>
                  <a:t>3</a:t>
                </a:r>
              </a:p>
            </p:txBody>
          </p:sp>
          <p:sp>
            <p:nvSpPr>
              <p:cNvPr id="35" name="Rectangle 27" descr="20%"/>
              <p:cNvSpPr>
                <a:spLocks noChangeArrowheads="1"/>
              </p:cNvSpPr>
              <p:nvPr/>
            </p:nvSpPr>
            <p:spPr bwMode="auto">
              <a:xfrm>
                <a:off x="3979" y="1416"/>
                <a:ext cx="127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250" tIns="47625" rIns="95250" bIns="47625">
                <a:spAutoFit/>
              </a:bodyPr>
              <a:lstStyle/>
              <a:p>
                <a:pPr algn="ctr" defTabSz="941388" eaLnBrk="0" hangingPunct="0"/>
                <a:r>
                  <a:rPr lang="zh-CN" altLang="en-US" sz="2400">
                    <a:solidFill>
                      <a:schemeClr val="bg1"/>
                    </a:solidFill>
                    <a:latin typeface="Times New Roman" pitchFamily="18" charset="0"/>
                    <a:ea typeface="方正大标宋简体" pitchFamily="65" charset="-122"/>
                  </a:rPr>
                  <a:t>出口检验检疫</a:t>
                </a:r>
                <a:endParaRPr lang="zh-CN" altLang="zh-CN" sz="2400">
                  <a:solidFill>
                    <a:schemeClr val="bg1"/>
                  </a:solidFill>
                  <a:latin typeface="Times New Roman" pitchFamily="18" charset="0"/>
                  <a:ea typeface="方正大标宋简体" pitchFamily="65" charset="-122"/>
                </a:endParaRPr>
              </a:p>
            </p:txBody>
          </p:sp>
        </p:grpSp>
        <p:sp>
          <p:nvSpPr>
            <p:cNvPr id="30" name="AutoShape 28"/>
            <p:cNvSpPr>
              <a:spLocks noChangeArrowheads="1"/>
            </p:cNvSpPr>
            <p:nvPr/>
          </p:nvSpPr>
          <p:spPr bwMode="auto">
            <a:xfrm>
              <a:off x="3862" y="1298"/>
              <a:ext cx="1558" cy="408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9A9A00"/>
                </a:gs>
                <a:gs pos="50000">
                  <a:srgbClr val="FFFF00"/>
                </a:gs>
                <a:gs pos="100000">
                  <a:srgbClr val="9A9A00"/>
                </a:gs>
              </a:gsLst>
              <a:lin ang="27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2" name="Rectangle 30" descr="20%"/>
            <p:cNvSpPr>
              <a:spLocks noChangeArrowheads="1"/>
            </p:cNvSpPr>
            <p:nvPr/>
          </p:nvSpPr>
          <p:spPr bwMode="auto">
            <a:xfrm>
              <a:off x="4203" y="1339"/>
              <a:ext cx="8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2800" b="1" dirty="0">
                  <a:ea typeface="宋体" pitchFamily="2" charset="-122"/>
                </a:rPr>
                <a:t>Classified Supervision</a:t>
              </a:r>
            </a:p>
          </p:txBody>
        </p:sp>
      </p:grp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539552" y="3935412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000" b="1" dirty="0" smtClean="0"/>
              <a:t>Normal</a:t>
            </a:r>
          </a:p>
          <a:p>
            <a:pPr algn="ctr" defTabSz="941388" eaLnBrk="0" hangingPunct="0"/>
            <a:r>
              <a:rPr lang="en-US" altLang="zh-CN" sz="2000" b="1" dirty="0" smtClean="0"/>
              <a:t> </a:t>
            </a:r>
            <a:r>
              <a:rPr lang="en-US" altLang="zh-CN" sz="2000" b="1" dirty="0"/>
              <a:t>Supervision</a:t>
            </a:r>
            <a:endParaRPr lang="zh-CN" altLang="zh-CN" sz="2000" b="1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2230240" y="4422142"/>
            <a:ext cx="1549672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/>
              <a:t>Tightened </a:t>
            </a:r>
            <a:endParaRPr lang="en-US" altLang="zh-CN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/>
              <a:t>Supervision</a:t>
            </a:r>
            <a:endParaRPr lang="zh-CN" altLang="en-US" sz="2000" b="1" dirty="0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5457738" y="5150495"/>
            <a:ext cx="1866150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400" b="1" dirty="0" smtClean="0">
                <a:latin typeface="Times New Roman" pitchFamily="18" charset="0"/>
                <a:ea typeface="华文楷体" pitchFamily="2" charset="-122"/>
              </a:rPr>
              <a:t>Suspend </a:t>
            </a:r>
          </a:p>
          <a:p>
            <a:pPr algn="ctr" defTabSz="941388" eaLnBrk="0" hangingPunct="0"/>
            <a:r>
              <a:rPr lang="en-US" altLang="zh-CN" sz="2400" b="1" dirty="0" smtClean="0">
                <a:latin typeface="Times New Roman" pitchFamily="18" charset="0"/>
                <a:ea typeface="华文楷体" pitchFamily="2" charset="-122"/>
              </a:rPr>
              <a:t>Entry</a:t>
            </a:r>
            <a:endParaRPr lang="zh-CN" altLang="zh-CN" sz="2400" b="1" dirty="0">
              <a:latin typeface="Times New Roman" pitchFamily="18" charset="0"/>
              <a:ea typeface="华文楷体" pitchFamily="2" charset="-122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3779912" y="4799107"/>
            <a:ext cx="1657548" cy="1041758"/>
          </a:xfrm>
          <a:prstGeom prst="rect">
            <a:avLst/>
          </a:prstGeom>
          <a:gradFill rotWithShape="0">
            <a:gsLst>
              <a:gs pos="0">
                <a:srgbClr val="181876"/>
              </a:gs>
              <a:gs pos="50000">
                <a:srgbClr val="3333FF"/>
              </a:gs>
              <a:gs pos="100000">
                <a:srgbClr val="181876"/>
              </a:gs>
            </a:gsLst>
            <a:lin ang="18900000" scaled="1"/>
          </a:gra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5250" tIns="47625" rIns="95250" bIns="47625" anchor="ctr"/>
          <a:lstStyle/>
          <a:p>
            <a:pPr algn="ctr" defTabSz="941388" eaLnBrk="0" hangingPunct="0"/>
            <a:r>
              <a:rPr lang="en-US" altLang="zh-CN" sz="2000" b="1" dirty="0"/>
              <a:t>D</a:t>
            </a:r>
            <a:r>
              <a:rPr lang="en-US" altLang="zh-CN" sz="2000" b="1" dirty="0" smtClean="0"/>
              <a:t>etain</a:t>
            </a:r>
            <a:endParaRPr lang="zh-CN" altLang="zh-CN" sz="2000" b="1" dirty="0">
              <a:solidFill>
                <a:schemeClr val="bg1"/>
              </a:solidFill>
              <a:latin typeface="Times New Roman" pitchFamily="18" charset="0"/>
              <a:ea typeface="华文楷体" pitchFamily="2" charset="-122"/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1034436" y="793593"/>
            <a:ext cx="7137964" cy="1195247"/>
            <a:chOff x="415" y="1298"/>
            <a:chExt cx="1558" cy="585"/>
          </a:xfrm>
        </p:grpSpPr>
        <p:sp>
          <p:nvSpPr>
            <p:cNvPr id="43" name="AutoShape 6"/>
            <p:cNvSpPr>
              <a:spLocks noChangeArrowheads="1"/>
            </p:cNvSpPr>
            <p:nvPr/>
          </p:nvSpPr>
          <p:spPr bwMode="auto">
            <a:xfrm>
              <a:off x="689" y="1298"/>
              <a:ext cx="1284" cy="585"/>
            </a:xfrm>
            <a:prstGeom prst="homePlate">
              <a:avLst>
                <a:gd name="adj" fmla="val 50261"/>
              </a:avLst>
            </a:prstGeom>
            <a:gradFill rotWithShape="0">
              <a:gsLst>
                <a:gs pos="0">
                  <a:srgbClr val="041139"/>
                </a:gs>
                <a:gs pos="50000">
                  <a:srgbClr val="114AFF"/>
                </a:gs>
                <a:gs pos="100000">
                  <a:srgbClr val="041139"/>
                </a:gs>
              </a:gsLst>
              <a:lin ang="189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415" y="1298"/>
              <a:ext cx="274" cy="585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5250" tIns="47625" rIns="95250" bIns="47625" anchor="ctr"/>
            <a:lstStyle/>
            <a:p>
              <a:pPr algn="ctr" defTabSz="941388" eaLnBrk="0" hangingPunct="0">
                <a:spcBef>
                  <a:spcPct val="50000"/>
                </a:spcBef>
              </a:pPr>
              <a:r>
                <a:rPr lang="en-US" altLang="zh-CN" sz="4000" b="1" dirty="0" smtClean="0">
                  <a:latin typeface="Times New Roman" pitchFamily="18" charset="0"/>
                  <a:ea typeface="华文楷体" pitchFamily="2" charset="-122"/>
                </a:rPr>
                <a:t>2</a:t>
              </a:r>
              <a:endParaRPr lang="zh-CN" altLang="en-US" sz="4000" b="1" dirty="0"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45" name="Rectangle 8" descr="20%"/>
            <p:cNvSpPr>
              <a:spLocks noChangeArrowheads="1"/>
            </p:cNvSpPr>
            <p:nvPr/>
          </p:nvSpPr>
          <p:spPr bwMode="auto">
            <a:xfrm>
              <a:off x="740" y="1335"/>
              <a:ext cx="1154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50" tIns="47625" rIns="95250" bIns="47625">
              <a:spAutoFit/>
            </a:bodyPr>
            <a:lstStyle/>
            <a:p>
              <a:pPr algn="ctr" defTabSz="941388" eaLnBrk="0" hangingPunct="0"/>
              <a:r>
                <a:rPr lang="en-US" altLang="zh-CN" sz="4000" dirty="0" smtClean="0">
                  <a:solidFill>
                    <a:schemeClr val="bg1"/>
                  </a:solidFill>
                  <a:latin typeface="Gill Sans MT"/>
                </a:rPr>
                <a:t>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Gill Sans MT"/>
                </a:rPr>
                <a:t>Policy Adjustment</a:t>
              </a:r>
              <a:endParaRPr lang="zh-CN" altLang="zh-CN" sz="4000" b="1" dirty="0">
                <a:solidFill>
                  <a:schemeClr val="bg1"/>
                </a:solidFill>
                <a:latin typeface="Times New Roman" pitchFamily="18" charset="0"/>
                <a:ea typeface="方正大标宋简体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5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23912"/>
          </a:xfrm>
        </p:spPr>
        <p:txBody>
          <a:bodyPr>
            <a:normAutofit fontScale="90000"/>
          </a:bodyPr>
          <a:lstStyle/>
          <a:p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> </a:t>
            </a:r>
            <a:r>
              <a:rPr lang="en-US" altLang="zh-CN" sz="5400" smtClean="0">
                <a:latin typeface="Gill Sans MT"/>
              </a:rPr>
              <a:t>                      </a:t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latin typeface="Gill Sans MT"/>
              </a:rPr>
              <a:t/>
            </a:r>
            <a:br>
              <a:rPr lang="en-US" altLang="zh-CN" sz="5400" smtClean="0">
                <a:latin typeface="Gill Sans MT"/>
              </a:rPr>
            </a:br>
            <a:r>
              <a:rPr lang="en-US" altLang="zh-CN" sz="5400" smtClean="0">
                <a:latin typeface="Gill Sans MT"/>
              </a:rPr>
              <a:t>                          </a:t>
            </a: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r>
              <a:rPr lang="en-US" altLang="zh-CN" sz="5400" smtClean="0">
                <a:solidFill>
                  <a:srgbClr val="FF0000"/>
                </a:solidFill>
                <a:latin typeface="Gill Sans MT"/>
              </a:rPr>
              <a:t/>
            </a:r>
            <a:br>
              <a:rPr lang="en-US" altLang="zh-CN" sz="5400" smtClean="0">
                <a:solidFill>
                  <a:srgbClr val="FF0000"/>
                </a:solidFill>
                <a:latin typeface="Gill Sans MT"/>
              </a:rPr>
            </a:br>
            <a:endParaRPr lang="zh-CN" altLang="en-US" sz="5400" smtClean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           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4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 smtClean="0">
                <a:solidFill>
                  <a:srgbClr val="FF0000"/>
                </a:solidFill>
              </a:rPr>
              <a:t>                       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 smtClean="0">
                <a:solidFill>
                  <a:srgbClr val="FF0000"/>
                </a:solidFill>
              </a:rPr>
              <a:t>                         </a:t>
            </a:r>
            <a:r>
              <a:rPr lang="en-US" altLang="zh-CN" sz="4800" dirty="0" smtClean="0">
                <a:solidFill>
                  <a:srgbClr val="00B050"/>
                </a:solidFill>
              </a:rPr>
              <a:t>Thanks!</a:t>
            </a:r>
            <a:r>
              <a:rPr lang="en-US" altLang="zh-CN" dirty="0" smtClean="0">
                <a:solidFill>
                  <a:srgbClr val="00B050"/>
                </a:solidFill>
              </a:rPr>
              <a:t>                                         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dirty="0" smtClean="0">
                <a:solidFill>
                  <a:srgbClr val="00B050"/>
                </a:solidFill>
              </a:rPr>
              <a:t>                          huanping@zhciq.gov.cn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pic>
        <p:nvPicPr>
          <p:cNvPr id="33795" name="Picture 2" descr="http://pic19.nipic.com/20120323/7722429_141225104000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8215312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151</Words>
  <Application>Microsoft Office PowerPoint</Application>
  <PresentationFormat>全屏显示(4:3)</PresentationFormat>
  <Paragraphs>139</Paragraphs>
  <Slides>8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Office Theme</vt:lpstr>
      <vt:lpstr>Custom Design</vt:lpstr>
      <vt:lpstr>Microsoft Excel 图表</vt:lpstr>
      <vt:lpstr>PowerPoint 演示文稿</vt:lpstr>
      <vt:lpstr> Discussion  content  </vt:lpstr>
      <vt:lpstr> Imported Wine   Jan-Sep, 2015 </vt:lpstr>
      <vt:lpstr>Unqualified Imported Wine batches Jan-Sep, 2015 </vt:lpstr>
      <vt:lpstr>  Economies Distribution</vt:lpstr>
      <vt:lpstr>  </vt:lpstr>
      <vt:lpstr>   </vt:lpstr>
      <vt:lpstr>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huan</cp:lastModifiedBy>
  <cp:revision>140</cp:revision>
  <dcterms:created xsi:type="dcterms:W3CDTF">2015-10-09T04:37:08Z</dcterms:created>
  <dcterms:modified xsi:type="dcterms:W3CDTF">2015-11-11T10:56:28Z</dcterms:modified>
</cp:coreProperties>
</file>