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61" r:id="rId3"/>
    <p:sldId id="257" r:id="rId4"/>
    <p:sldId id="271" r:id="rId5"/>
    <p:sldId id="272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FF99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F57062-014C-CD26-BCDC-BF7E1C416B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77E9DE-1A13-7054-CB62-A47E10973E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59A7CB-3BF7-4A6C-BAAC-9C283C99E31F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49C82-A5BF-EA21-D364-3D98A64D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2F83D-1499-6B08-B108-D1A0155C89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6BFC67-C9FA-40EB-A9C2-0D2AA29F6A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39DB42-10DC-EBB8-2EB5-55387B7EA9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43F88B-6CFE-3CD5-EB5D-8E7F130524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04B6EB-FA2E-4AE6-9467-5FF65105C6D4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ED9DF7E-08E2-94C7-7E64-A397FB9784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439DC8-8368-AF6E-2A33-C4CD3EE07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D4697-8786-1A76-63DF-925EF2BE97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5A452-4F02-D40E-51C4-9F9C28E1F1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AAD35D-E0F5-42FA-96C5-C502BB0C91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7F5C9BE7-F702-BB68-B4EF-0CC57B32A8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D81D0C89-85AE-75D4-7588-2398C59FDE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01A12679-2C92-97A2-19A4-1B65F796AA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B31F61-84F0-401C-AA55-A43DF695CD26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9CA1295-9F98-5FE6-4CE8-D7D9E84390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5E1279E-45DD-57E8-0BFB-B25FA9F264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EB02411D-C56F-2912-E9FF-41A2B36A0E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EFB0B6-78DD-4175-8E12-D6BC92495F0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34648244-725B-0FCD-C954-05A402A593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2797A145-4EDC-F3AA-D8A9-684A378B9B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2A7A4E16-6388-1483-D47A-10720F95AA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F076E-FB84-4E06-8EBF-D2176D3E14FD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A73A957C-1154-BB3C-3FB6-4990A9FAABC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9525" y="-68263"/>
            <a:ext cx="9144000" cy="6858001"/>
            <a:chOff x="-1" y="0"/>
            <a:chExt cx="12192002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1AE7BF8-5A0C-B661-F127-029B9EDA39B9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BB5643D-6CBD-46B5-74F1-7DAF5DF813D3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63E0CF0-3CA8-4F42-3F6C-6CAE7A1F23CB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9955060-A034-36B5-50E6-93E02BF332BC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4A1CE7D-D8D3-441A-3817-2D1658AD374D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1CAE4DE-2776-4192-A1C0-35563C486650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E0B8276-B7BE-95C6-646C-984982E8880C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A89188F-34A0-68B8-3634-AAF24C2CAFA4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97ADED1-7239-FDEE-8B14-2284DB1DDF25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1EECD53-A1CC-F824-88E9-268CABAC0ABA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6E100DA-D49E-F7D2-C1E8-957054DC0A71}"/>
                </a:ext>
              </a:extLst>
            </p:cNvPr>
            <p:cNvCxnSpPr/>
            <p:nvPr/>
          </p:nvCxnSpPr>
          <p:spPr bwMode="hidden">
            <a:xfrm>
              <a:off x="2115" y="385763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B27E2F9-9487-035C-C659-953F0F39B091}"/>
                </a:ext>
              </a:extLst>
            </p:cNvPr>
            <p:cNvCxnSpPr/>
            <p:nvPr/>
          </p:nvCxnSpPr>
          <p:spPr bwMode="hidden">
            <a:xfrm>
              <a:off x="2115" y="1611313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DC14CC8-5E8E-811D-B6B5-945F8458C61B}"/>
                </a:ext>
              </a:extLst>
            </p:cNvPr>
            <p:cNvCxnSpPr/>
            <p:nvPr/>
          </p:nvCxnSpPr>
          <p:spPr bwMode="hidden">
            <a:xfrm>
              <a:off x="2115" y="2835276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A5C2EB8-1732-9812-4B3D-6CB83ADB9263}"/>
                </a:ext>
              </a:extLst>
            </p:cNvPr>
            <p:cNvCxnSpPr/>
            <p:nvPr/>
          </p:nvCxnSpPr>
          <p:spPr bwMode="hidden">
            <a:xfrm>
              <a:off x="2115" y="4060825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06FD4DA-A350-9BE5-4B66-F606014283DB}"/>
                </a:ext>
              </a:extLst>
            </p:cNvPr>
            <p:cNvCxnSpPr/>
            <p:nvPr/>
          </p:nvCxnSpPr>
          <p:spPr bwMode="hidden">
            <a:xfrm>
              <a:off x="2115" y="5284787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1BB57B6-D5D9-F793-CD36-BB48D8A53950}"/>
                </a:ext>
              </a:extLst>
            </p:cNvPr>
            <p:cNvCxnSpPr/>
            <p:nvPr/>
          </p:nvCxnSpPr>
          <p:spPr bwMode="hidden">
            <a:xfrm>
              <a:off x="2115" y="6510337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2">
              <a:extLst>
                <a:ext uri="{FF2B5EF4-FFF2-40B4-BE49-F238E27FC236}">
                  <a16:creationId xmlns:a16="http://schemas.microsoft.com/office/drawing/2014/main" id="{5FDAA5BC-569D-C60F-F43F-241E2A1E3E5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DCA4D09-6CE2-B9C0-1C49-9D406E1C94A2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853D033E-9A3A-2A76-36B8-1FE7E3C795D1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48DADAE-4B2F-CE8F-9B5F-A41D288C4FA6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61B99CD8-E879-CAA6-5810-424BEF6204DC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A06A982-C75D-BBD7-5C8A-03758BD53C9F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5">
                <a:extLst>
                  <a:ext uri="{FF2B5EF4-FFF2-40B4-BE49-F238E27FC236}">
                    <a16:creationId xmlns:a16="http://schemas.microsoft.com/office/drawing/2014/main" id="{8B8C8349-8493-23FF-2CB6-5AF41E1BEE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71246301-63CE-2C9E-B086-197C5BEBEF89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D8FBB532-0462-40D4-1442-450389BAD0E8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2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4D3E7AD3-CBB3-B51D-B4B8-1FB29B6DF469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DA1EEEFB-3779-DEFC-381D-ED7686A5D360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34F523F6-5E0C-E165-02E0-FED0FBA2789B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1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99D1505-A8A4-937B-63DF-161FCA5AFAC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6"/>
                <a:ext cx="5829301" cy="5845174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944A5060-B095-0D0A-42E8-1ED91C51029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E324559A-4DD3-6163-4C77-BBBFDA2A620B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B278148-F777-C2D8-F30B-F114DCC46B9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D204490A-65BF-261D-05AD-AB666CED4CD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79">
              <a:extLst>
                <a:ext uri="{FF2B5EF4-FFF2-40B4-BE49-F238E27FC236}">
                  <a16:creationId xmlns:a16="http://schemas.microsoft.com/office/drawing/2014/main" id="{D85C5141-2467-2691-CAA6-21B81720DDF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9F2EAE5-99C3-C7A0-9A77-7A3692F412F3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02CC0F2-0A59-A027-3E91-C6926CAD159A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804D155-AFB8-14D7-B288-1E56900A6CA0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38D427B-7383-9759-710F-B6F87170C159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7131D74D-F21F-02E3-70F4-2FADF2C2076F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Group 85">
                <a:extLst>
                  <a:ext uri="{FF2B5EF4-FFF2-40B4-BE49-F238E27FC236}">
                    <a16:creationId xmlns:a16="http://schemas.microsoft.com/office/drawing/2014/main" id="{8D78D790-4353-B45D-719A-AE9195D1F4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A29DDF06-A65C-D0AC-2891-D086636838F8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ED3B5199-8FDF-D505-74F6-CAE4A597E4DB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2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0FB8F093-6F81-D99A-EC4E-EFC4A8F101A5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E65D4E22-7C0E-6CED-4FF6-93EE64CC2A47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D14D2E6D-981D-484F-2C4D-F7453F3F9ED6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1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B2FC729-5947-7C5B-67B4-B05827B376B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6"/>
                <a:ext cx="5829301" cy="5845174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415B6129-AE03-55B9-16B8-30967E33AD6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93045B13-F099-0DDE-102A-4D9E5C924A7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477DA438-0C4F-02A6-EF57-A85D2ED67DA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91BD5B8-7D16-69B2-20A6-01D0DF7742A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275D195-91C5-F147-88D3-FD59F0BF598B}"/>
              </a:ext>
            </a:extLst>
          </p:cNvPr>
          <p:cNvCxnSpPr/>
          <p:nvPr userDrawn="1"/>
        </p:nvCxnSpPr>
        <p:spPr>
          <a:xfrm>
            <a:off x="969963" y="481012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ooter Placeholder 56">
            <a:extLst>
              <a:ext uri="{FF2B5EF4-FFF2-40B4-BE49-F238E27FC236}">
                <a16:creationId xmlns:a16="http://schemas.microsoft.com/office/drawing/2014/main" id="{0CB607DF-2486-E32A-56F5-F352D60A131A}"/>
              </a:ext>
            </a:extLst>
          </p:cNvPr>
          <p:cNvSpPr txBox="1">
            <a:spLocks/>
          </p:cNvSpPr>
          <p:nvPr userDrawn="1"/>
        </p:nvSpPr>
        <p:spPr>
          <a:xfrm>
            <a:off x="4730750" y="6303963"/>
            <a:ext cx="3462338" cy="22383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Ottawa, Canada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DFA400A-FF32-7561-BC2C-19C9F2DF5AF6}"/>
              </a:ext>
            </a:extLst>
          </p:cNvPr>
          <p:cNvSpPr/>
          <p:nvPr userDrawn="1"/>
        </p:nvSpPr>
        <p:spPr>
          <a:xfrm>
            <a:off x="928688" y="6197600"/>
            <a:ext cx="36734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APEC Wine Regulatory Forum |  October 6-7, 2016</a:t>
            </a:r>
          </a:p>
        </p:txBody>
      </p:sp>
      <p:pic>
        <p:nvPicPr>
          <p:cNvPr id="58" name="Picture 162">
            <a:extLst>
              <a:ext uri="{FF2B5EF4-FFF2-40B4-BE49-F238E27FC236}">
                <a16:creationId xmlns:a16="http://schemas.microsoft.com/office/drawing/2014/main" id="{648A0769-88AB-8487-323A-C40AB11B77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319088"/>
            <a:ext cx="419417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6707160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480903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CA06BD9-752B-BE65-B31F-64931050A5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210A31-876B-4E12-A28D-5A24CB43485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8F614-96DF-2560-40BD-0000931E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2E112FA-F33C-8834-68F1-FFEDCED8AFF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7350125" y="6289675"/>
            <a:ext cx="1028700" cy="222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5428730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F7C0C3-D8B3-BAAB-F63A-B0019F4F74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5CE28D-61B3-404D-A5AF-73AEFA754D3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87739-BECD-0321-1894-FA3F97AF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691649F-2593-DFFE-4252-8132C0C6664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8159620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58D6336F-2F6A-CC40-EF26-068BCE94B01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47105B9-4BA0-DA1A-2927-C3EB26E2AE21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7A7B203-D090-66A0-B495-64C198FD9F3F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798D2E7-E83C-F95B-C49C-C32C199FD529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EE48D83-16DC-5499-D449-6C70C37F9220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898F353-E7F7-C5F5-FB6E-6D1A6843DF00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48CD59-C60A-9654-B738-76776CF97372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3B0F8C3-A7C7-9FD2-5975-BCD95A4E24D5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FBB2C6F-2A07-6BBA-03E4-77D539AC037F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7E64CE3-BBFE-C2DB-4EE8-503C41779833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918AF07-98EE-0399-D3F6-F442088598BA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D55717F-3C91-2AA5-0390-2E688772FA9E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53AC566-10A0-8AF4-EB26-D8237D89778E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92B7538-3036-7BD9-4153-FC540DEB16FE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887E2CD-4F5E-8C49-0D77-36E2599B6AD9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FE38435-EF4A-783C-224C-62341E27EE81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2095A5C-862A-EC31-09BB-3894FF304CDD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id="{5237C717-A55A-6A91-96B5-98BCC3D1536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C2EBA847-FABD-8E8C-03DE-F9E8DF559DCD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623D62C5-4517-5D37-2109-7ABEC316962F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7C91DEF-6F9D-49D8-8FB5-428723394E7D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BA232F3-6B47-34C7-A680-D288DA07A3D3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AD106C23-1BCA-47DD-C3E5-56FF7F67286C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6">
                <a:extLst>
                  <a:ext uri="{FF2B5EF4-FFF2-40B4-BE49-F238E27FC236}">
                    <a16:creationId xmlns:a16="http://schemas.microsoft.com/office/drawing/2014/main" id="{EFEBBBEF-35F2-BA72-32F0-3ED908FBAF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E4E1445B-9049-D89C-D5EE-64A48D2FB58E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45DAB152-FA23-584B-9635-352C1753EB7A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0585EC55-270A-95BB-961E-61A22F7E539B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BA509B48-4589-599F-874E-5A67EE8C8B0E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98C3A0F-1F69-E549-0521-6F2E4A1D3A24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DB16FB01-71AE-045B-2B21-6320957A7C3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5F8C92E7-2349-FEAF-F52F-C40B1169338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EE97FB5E-CF52-2244-5A34-B689BD58724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AFC6413-BA9F-03F6-389B-BD515CB6E1A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67F29651-EC14-24AF-55BA-E98F8E82D24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id="{969621FC-24EC-37B0-8B46-40C0CC11AE5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A92B483-0351-4620-9620-B91B66895C57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D58C3CF-6EF5-5E70-5E05-AD6A61EE8DDF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13A63512-747A-A6BE-243F-E1735BEAF032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4BF50E26-BCCB-6939-0783-EAC6A12D6640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B19843E-63C2-BEF7-2F88-454FA81B6E63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Group 30">
                <a:extLst>
                  <a:ext uri="{FF2B5EF4-FFF2-40B4-BE49-F238E27FC236}">
                    <a16:creationId xmlns:a16="http://schemas.microsoft.com/office/drawing/2014/main" id="{2CDDF244-A5C8-94D9-6975-E2F1B3513A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5B590DD2-9740-ABAA-3D0B-24EBCE028B05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4C2A3CB6-EB0A-9EB0-12F0-F2D1E24E2EE1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22BF179D-BA0E-5C2C-77C0-3F560C5C7C55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A3438897-A7A7-3AB7-D205-9F3F2A786DE9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BFACC969-DF8D-F927-CB4A-F831D9771C02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C9EC7BE5-6D6C-7D99-1694-EFD526722B6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14D6B54F-AD42-0DEB-E8B7-14FCB01EF3A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1170AF7-7CDA-E95C-B264-BF73242AB59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1E4C21C-B89A-C508-46E1-DBB442443D7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DC26263-F5A6-83CB-D5D8-61BEBB14A85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6EEF741-37D7-70EF-1782-ECD42E98EBF4}"/>
              </a:ext>
            </a:extLst>
          </p:cNvPr>
          <p:cNvCxnSpPr/>
          <p:nvPr userDrawn="1"/>
        </p:nvCxnSpPr>
        <p:spPr>
          <a:xfrm>
            <a:off x="971550" y="5294313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8648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C9AB5A-1051-3BDC-0AA4-2ED6EDA6BD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D81A07-AC07-47A9-A6FA-86A21906AAE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70A2BB-2476-8742-EBAB-6BB17C6B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DF545C-D59D-6736-B164-252992E5D19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407410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4CCE16-06D6-0A71-7BBA-6E811C4CF4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9A1C5F-1909-4579-B44D-02A914B461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ADB54DF-7DA7-269E-F2F8-09AB138A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768268E-08D3-64E5-A9E3-E21A45720C6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63949388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8880A38-4255-104B-F8DC-5856BAAF44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617F95-EB8A-4F8A-9D8D-26B3263A41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51507E8-F312-2E22-2CEE-76A5BFF6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A9116C-9764-9B0E-4CF0-A13F5BBDEE8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421466075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0">
            <a:extLst>
              <a:ext uri="{FF2B5EF4-FFF2-40B4-BE49-F238E27FC236}">
                <a16:creationId xmlns:a16="http://schemas.microsoft.com/office/drawing/2014/main" id="{343E6F7C-DE8C-BC84-5BE5-A8B0D5CA30A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47927748-8317-067A-F0F7-C44C55B58F66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EAF3269-5891-CA3D-9A59-941F726610CC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161576C-83DF-6CA2-6E5C-2F1037A9D157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ABCC821-947A-026D-3D95-731BD7896686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7219F42-C268-AD6E-3FD9-8A21A8205538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9B0C989-C362-BCD4-43EF-50E4EB6F234A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7941CC8-A1CD-190A-FB52-F540100438EC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59C04B0-CB46-DD66-F81F-7E68B8B5B456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A3C36A9-B1A6-C91E-A27E-3CAA7F2B71D7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C865C83-975B-608A-F012-896841E189C3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958F5C1-6BE8-F031-90C5-E98B1384DBE2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7CA3A34-0064-1096-2D50-B20E863A385D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7EAB880-B454-1C24-7281-42EF266AAC8D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916249E-2700-A69C-EE05-7ABAEFDB315B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D9D86B6-9AB9-76A9-4FB6-B47C1D19C188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5AF33F5-E590-5055-96DC-2E3DC66FEBA9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77">
              <a:extLst>
                <a:ext uri="{FF2B5EF4-FFF2-40B4-BE49-F238E27FC236}">
                  <a16:creationId xmlns:a16="http://schemas.microsoft.com/office/drawing/2014/main" id="{A953DEC3-4A9D-ACD7-AFA7-6CBA380736E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5E3978A-A566-4010-6ED5-077A544AF705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98017BC3-C654-3972-341A-29BDCD6789B0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9722AE2-E84A-A90E-3538-3913AA1E27C1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B68A7EF-15D7-0736-604F-2BF3A5A3D9EF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5170915-D2EA-F42C-A235-41B8A9D1E19E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200">
                <a:extLst>
                  <a:ext uri="{FF2B5EF4-FFF2-40B4-BE49-F238E27FC236}">
                    <a16:creationId xmlns:a16="http://schemas.microsoft.com/office/drawing/2014/main" id="{5462A8BB-7432-390F-54B5-B9D49419B6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29F5873F-AB57-C6D6-289D-C2EA0A28956F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51525410-D715-268C-B103-D6064F7E6D66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A16BAF40-CA29-72CB-6B33-E327C3BC1BF0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B4051882-7B5D-2A26-25F7-7D5A64BA6925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22FB8BD1-EC2B-E59A-3567-15732CCA5EC6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D61CE0A7-27F7-5B4A-898C-BDD1A36F143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7B6E8499-7CE6-C157-1B26-A789E3F6AAF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AD4D2FC-48E5-399A-C355-546A881398E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91C5680E-7D3E-7426-E399-B1133D5923A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52E440B1-86DE-8C93-DB03-5A20FD5CF5F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78">
              <a:extLst>
                <a:ext uri="{FF2B5EF4-FFF2-40B4-BE49-F238E27FC236}">
                  <a16:creationId xmlns:a16="http://schemas.microsoft.com/office/drawing/2014/main" id="{A3924DA0-A60B-B84A-379E-9899E82AE9A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3BDDF2C-91D1-2604-7D53-3D86E8FEF5E4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BC44D5AE-0A47-1FE7-DCE3-A408DE90049F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1F29817-5933-E3CB-B03E-693BAE711C34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79514B4-B7CF-C04C-6C9B-03C7A2CDCB43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F88260BA-3757-1638-46E5-BE27013877F3}"/>
                  </a:ext>
                </a:extLst>
              </p:cNvPr>
              <p:cNvCxnSpPr/>
              <p:nvPr/>
            </p:nvCxnSpPr>
            <p:spPr bwMode="hidden">
              <a:xfrm>
                <a:off x="5107516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184">
                <a:extLst>
                  <a:ext uri="{FF2B5EF4-FFF2-40B4-BE49-F238E27FC236}">
                    <a16:creationId xmlns:a16="http://schemas.microsoft.com/office/drawing/2014/main" id="{43A85F2D-0D51-502E-31EE-C7AB6586D6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72F2B640-D69B-C8CE-0416-8AE70A73D4A3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4563FDA2-48DC-4CA8-D345-637C12A59729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1AF5F3AE-FAC1-0E8C-EAFB-3F7173AB8770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80A26CF7-BF71-EADD-DA76-F5923F034287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817FB2E7-DBC0-4449-4C6C-25BBFD005C01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F796FDB-8B86-9699-4CBF-8A3B4147D49F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F544F996-B6EE-838C-7A02-66B263E020B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7133C7A-D69D-4B67-2C02-B8497943BC2B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FA5E45DF-D310-48FE-077A-0A677E45C6A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336B1E3-89A2-F5E8-71B8-9A446BDDEF6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Slide Number Placeholder 5">
            <a:extLst>
              <a:ext uri="{FF2B5EF4-FFF2-40B4-BE49-F238E27FC236}">
                <a16:creationId xmlns:a16="http://schemas.microsoft.com/office/drawing/2014/main" id="{61739902-C677-BC2C-B1C8-C8C21FFEAE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A5524B-4413-4562-9380-BF00354668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4" name="Footer Placeholder 4">
            <a:extLst>
              <a:ext uri="{FF2B5EF4-FFF2-40B4-BE49-F238E27FC236}">
                <a16:creationId xmlns:a16="http://schemas.microsoft.com/office/drawing/2014/main" id="{9CE5B016-7C8E-79CA-361F-8AE210B7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55" name="Date Placeholder 3">
            <a:extLst>
              <a:ext uri="{FF2B5EF4-FFF2-40B4-BE49-F238E27FC236}">
                <a16:creationId xmlns:a16="http://schemas.microsoft.com/office/drawing/2014/main" id="{40B3B19F-9FD0-0936-3B16-1B1E15C16E1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70456832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>
            <a:extLst>
              <a:ext uri="{FF2B5EF4-FFF2-40B4-BE49-F238E27FC236}">
                <a16:creationId xmlns:a16="http://schemas.microsoft.com/office/drawing/2014/main" id="{9ADABB3E-92A4-F1E7-1D11-8FC44858666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17C74BC-14F2-2152-A20D-691D24980178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26ADFA1-3B12-8CEC-4ACD-E846F7381ADF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55D307C-7171-E083-6674-56A142865A4A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14372-20A2-7485-A4DE-19E736D671B8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91AA524-7545-6E7B-055A-348E74E24032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A36EF15-7716-DCC0-20A2-F0D7C75A84CA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B6EDF73-0274-E615-C335-9461C2FA6EEA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34C00DA-BB07-2C31-0F80-D84D71A97480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2C982B3-6FF4-03D8-7EEB-EB7619B04210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8224ACD-6C2F-DF3B-CA89-4E6CAE757264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1F26CD3-9941-73D2-B502-EB2CD8728AF4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E0A3351-4B83-44AB-6831-9F76B48072AE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45EED09-9486-CF9E-F861-ACF1501A05E3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2319BBB-1610-A18E-56B3-088A8E14B4D1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4A520EB-02B0-5456-A526-523E22A651CB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CBB2D5B-6F32-F6DC-114B-E59182A8ACAD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4F957C3B-7C7E-8608-8245-78913B509CF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34034A9-39F5-DBAC-8031-11FC7D5AE280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CF660AAF-146B-BEC2-14CB-A2A19E72619B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C4CA0F76-C89D-6C84-9E12-9488EE973CCE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8E3025AA-6D8B-6209-31EE-8C9D51FF72AF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EFC9D41-36CB-FA59-EAC0-08487F021854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8">
                <a:extLst>
                  <a:ext uri="{FF2B5EF4-FFF2-40B4-BE49-F238E27FC236}">
                    <a16:creationId xmlns:a16="http://schemas.microsoft.com/office/drawing/2014/main" id="{EF8862FA-58E6-72B3-9B9B-AE43ECA6BB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29628890-D02B-7CF5-0453-4666BB6026D9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070A58BB-AC3C-D645-9658-51D8E6BAF31B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5C1297FA-8D1B-92EE-C045-0C29474355A9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77CCF232-5E86-02D5-A320-8F8DD066D994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4BD0917E-F648-874D-FABD-EA1A913BC7F5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BF2C7C2-0592-1D1B-67F3-0C67A988430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3122843-5ED7-68A6-6B01-594C4D1C380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FCB76DE-0F21-A9CD-23C5-61412672715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DCDB1E9F-8F15-231B-5EE7-677526725E8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EDA7DE0-FA82-B34B-EEED-BEC2DC05C30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6">
              <a:extLst>
                <a:ext uri="{FF2B5EF4-FFF2-40B4-BE49-F238E27FC236}">
                  <a16:creationId xmlns:a16="http://schemas.microsoft.com/office/drawing/2014/main" id="{B3E39319-3377-FFC9-0CED-3C496B8B893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2B4BCBC-EF6E-A6B9-08B7-10804E909C49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12211B6A-616A-AD0D-00AE-9298266FEA1A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A447196-0824-4BAB-782E-D932D4FD7723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2ACDC37-8BC7-8147-9B7D-3D4CBE406D0F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4DB37A1-8DEC-8758-BCCD-2F0F82A85694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2">
                <a:extLst>
                  <a:ext uri="{FF2B5EF4-FFF2-40B4-BE49-F238E27FC236}">
                    <a16:creationId xmlns:a16="http://schemas.microsoft.com/office/drawing/2014/main" id="{781ED046-4BF6-86A7-B5F1-53B796065B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7ED4C997-6018-A86C-57C8-D9B255AF89C9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DB89B876-D701-5E73-0270-8F3494B82C42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731ABF39-58A3-4EAD-AE85-990402754647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D0E8FDF9-EE6A-61F4-2AA4-C731E8C3589A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7AC1B1FD-19F5-C242-C7BA-AB94BF2EC11E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E973E34-43EE-6E63-C6F2-EE05ACC24AB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D373ED1-0AB2-AA0A-4ABD-B1B3065D0BC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10D7C3AB-D432-3DB9-9A23-15F724DEED1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F6A63AB-DF7E-D8E9-C392-A2846CFC6E3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29BB331-2D16-A594-9AAE-559213AD0BB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8CFC43B0-A80F-4585-C5AA-0FA67A0C93A9}"/>
              </a:ext>
            </a:extLst>
          </p:cNvPr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C7F2F6E-5531-5234-4830-3EE968849C84}"/>
              </a:ext>
            </a:extLst>
          </p:cNvPr>
          <p:cNvCxnSpPr/>
          <p:nvPr userDrawn="1"/>
        </p:nvCxnSpPr>
        <p:spPr>
          <a:xfrm>
            <a:off x="5942013" y="2895600"/>
            <a:ext cx="274478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8" name="Slide Number Placeholder 5">
            <a:extLst>
              <a:ext uri="{FF2B5EF4-FFF2-40B4-BE49-F238E27FC236}">
                <a16:creationId xmlns:a16="http://schemas.microsoft.com/office/drawing/2014/main" id="{12FD4485-B98C-11F1-7B74-0C15402FF5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601C7A-061C-4932-A7A2-25008F2FB2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9" name="Footer Placeholder 4">
            <a:extLst>
              <a:ext uri="{FF2B5EF4-FFF2-40B4-BE49-F238E27FC236}">
                <a16:creationId xmlns:a16="http://schemas.microsoft.com/office/drawing/2014/main" id="{355C18FE-F19B-BAE6-0D83-B1D1FB67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0" name="Date Placeholder 3">
            <a:extLst>
              <a:ext uri="{FF2B5EF4-FFF2-40B4-BE49-F238E27FC236}">
                <a16:creationId xmlns:a16="http://schemas.microsoft.com/office/drawing/2014/main" id="{BDC23EEE-4E4A-DE3E-C8A4-9A7A46E75C1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170351932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E69C232E-AAC2-27E5-1F3D-76523923C8A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0E0E699-E4D8-AA77-FDA2-FDB66F10BFA1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EB910EB-2D57-6CEE-1659-E391765D842D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E3B13BE-F9D8-0396-2DA4-0E30479B8F6D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53E4FE8-81A3-D8D3-3C54-38AD10FA733E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6467A4C-0A25-F343-4A25-29AA286697F4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5B2B6D1-253C-F568-8961-201755C0DDAA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37B87F4-99B0-5EE6-69D2-8C4F516BE864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4991996-B094-10F1-629F-92857CA1DBD7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6F8654-6E96-4207-0735-ADBDC23D6E14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5F71BC-3324-8C52-8B6C-23EE870317EF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7550929-D95B-44B7-BD54-4E3E09537734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E150C8-9F32-FFE3-4466-86173E9B71E5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1AC9882-EE9E-2F0F-12F8-9E0F50F9EFBE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F8D54EC-C14C-0CAE-530D-B12BBF6BD9BC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9D9E5B5-2D49-F017-3F12-6B6586D627D1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20DE132-44B6-82B1-70BD-C3ED92A4144E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id="{B511191D-D451-EFD2-4F59-5E3D187F1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42F106BD-CE1B-9C3E-5FB7-ABEDC8D6B649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42BCC2E1-DB77-88BA-EB3E-F534D0B3CDE2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6054FF7-6B42-21CA-E8A3-CF40D49D4B30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4073708E-C30B-B14E-FB23-579F245C2380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FD52BA5-8288-5D05-EB39-2DB38B759DE3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7">
                <a:extLst>
                  <a:ext uri="{FF2B5EF4-FFF2-40B4-BE49-F238E27FC236}">
                    <a16:creationId xmlns:a16="http://schemas.microsoft.com/office/drawing/2014/main" id="{5DFEC379-46AC-B415-C4F4-1CC207A9E8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84229A5C-02A1-5772-1EF8-ED5214AFB705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55C151C0-E3FC-B1F1-89F5-A16837706205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64096EDC-EA93-A203-84EC-0DD9A6DED6FF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6ACEB630-6A5A-F8B9-C358-5C39A9F153E6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B67F472B-DA21-4DA4-FBD1-0AEF28D01BA1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18E97190-C4DB-D2DE-B586-0EDB98B0EE7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5CB6E15-3957-EA86-6E20-0F541A562EE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6B38D1D-66C9-7577-D41F-46DA1A4FAC5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99FB3293-B7B5-10C0-5844-ECE6B7F26BC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3144FB72-910B-45E9-D2B5-C544EB454A2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id="{06943F12-AA44-DAB1-8677-8FFA3FC3217F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93F17B8-0995-CCA6-4BB1-EA96EB4DAA1D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53AD2AB4-92C5-D429-8953-EC07204E3DF2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169005F-7234-5B34-646E-656793A7B3E2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0ECD67F0-5ED7-E2C9-9194-3D4A7F1C7DB6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8CB0138-084E-CA5B-6411-AF6AC356C638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1">
                <a:extLst>
                  <a:ext uri="{FF2B5EF4-FFF2-40B4-BE49-F238E27FC236}">
                    <a16:creationId xmlns:a16="http://schemas.microsoft.com/office/drawing/2014/main" id="{9763F09C-6157-0928-9D59-A040398BC8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E613F389-0EEE-D108-73C0-05B7043D37CF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7B036B60-A06F-50EC-DBE0-B2704E67804B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ADF6823-6366-1828-2676-4545296FFD83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D4561CE0-ECB2-D2E0-D883-EC21D8E03BD4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3CD80FE9-7A2C-C9AA-2738-CA0BBF1FF8B4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477B4FE-8607-DB14-6AF0-41D7303F523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89B8062B-0667-45CE-4341-E195F7F56E2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8C163AA6-CD1C-B40F-BCFD-D940F139FC1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E8E82CE-06FD-06D4-8612-1E5DDE710E2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DEB5DDA-E53D-EC2E-1473-6CE8DB4A809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37B22DA0-7353-0B15-60E0-D493D35BD4B3}"/>
              </a:ext>
            </a:extLst>
          </p:cNvPr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0FE35E9-CDEB-A4D8-0CCB-8B98FA176831}"/>
              </a:ext>
            </a:extLst>
          </p:cNvPr>
          <p:cNvCxnSpPr/>
          <p:nvPr/>
        </p:nvCxnSpPr>
        <p:spPr>
          <a:xfrm>
            <a:off x="5942013" y="2895600"/>
            <a:ext cx="274478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638235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5">
            <a:extLst>
              <a:ext uri="{FF2B5EF4-FFF2-40B4-BE49-F238E27FC236}">
                <a16:creationId xmlns:a16="http://schemas.microsoft.com/office/drawing/2014/main" id="{8B42D40D-ED45-7DF2-171B-0555B4885FB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011D2077-5CAC-0ABF-A597-81D788C8A719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05DD6370-A5F5-21D5-66D4-904B89ADF709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788CF1F9-203F-2678-E1D5-8C9025781DC1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49A5DE7-2615-2940-5681-B9F86CB8D835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1E452511-A080-4214-6C89-3A36514C730A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D0143C0B-C1F7-46D8-54D9-360BC2E414D4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DFD37234-E0DE-CF68-D8C9-BC68E513AFB2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8D10D40-F403-027E-9920-B601DC7BD8D3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8C912F5F-71EA-F259-363E-1FF1552440D5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649F1DA4-C8BD-950A-F99C-8EC88A5F5742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F381894-1AD0-89FC-C606-4DEBB6C614EE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B8E72DB6-84DB-F37C-01FA-FC731ECA34DA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BE9F3FA8-AB2A-E463-EBBD-1BD951435C9D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79DE86E4-6790-5F8D-277A-5AB7914CE7A7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0109D747-9373-6DE9-722A-036D7250A33E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8176435-5B3D-0EEA-5310-61E0B6C602AF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9" name="Group 112">
              <a:extLst>
                <a:ext uri="{FF2B5EF4-FFF2-40B4-BE49-F238E27FC236}">
                  <a16:creationId xmlns:a16="http://schemas.microsoft.com/office/drawing/2014/main" id="{C900DC13-ACE8-0954-E1DC-322B49E27AD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6424025E-513D-1930-DA2B-355E34975AFE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356E00-3851-2AA9-F659-7B190D81F79C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60E324FE-DE05-5838-1135-6FD61DA5244C}"/>
                  </a:ext>
                </a:extLst>
              </p:cNvPr>
              <p:cNvCxnSpPr/>
              <p:nvPr/>
            </p:nvCxnSpPr>
            <p:spPr bwMode="hidden">
              <a:xfrm>
                <a:off x="2667000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A5CC8DD4-FEE9-3D76-48C6-1B4A187B30FF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FB15189-769C-4A15-D7E7-6813AAB6BD10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72" name="Group 135">
                <a:extLst>
                  <a:ext uri="{FF2B5EF4-FFF2-40B4-BE49-F238E27FC236}">
                    <a16:creationId xmlns:a16="http://schemas.microsoft.com/office/drawing/2014/main" id="{4336F3E6-1F9A-13E5-6C73-BE4ECD5EC2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E6405DB6-06A6-89CD-5EA1-7A5E83161436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527B2493-5F7F-1413-601C-01B0F0A58ED2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EB0F7FB7-7ACB-2918-4583-D99838D4544F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6C84EC87-7F3F-2F6D-CA0C-E95E575E6E8E}"/>
                    </a:ext>
                  </a:extLst>
                </p:cNvPr>
                <p:cNvCxnSpPr/>
                <p:nvPr/>
              </p:nvCxnSpPr>
              <p:spPr bwMode="hidden">
                <a:xfrm>
                  <a:off x="9982201" y="0"/>
                  <a:ext cx="2209801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126FB515-D24F-6143-0B75-FC8BA283EB80}"/>
                    </a:ext>
                  </a:extLst>
                </p:cNvPr>
                <p:cNvCxnSpPr/>
                <p:nvPr/>
              </p:nvCxnSpPr>
              <p:spPr bwMode="hidden">
                <a:xfrm>
                  <a:off x="11199285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BBEF2F10-78D3-DD25-E96D-DA1C2E1D2F8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549263EB-6CF3-B14C-3474-445C887F776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97533BDD-A934-FBF1-965E-7E085CA678C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9F6AAFD9-9225-F979-14C1-3C3032E8B9E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38EEE458-72A8-E99E-6835-C5B4DCF353B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0" name="Group 113">
              <a:extLst>
                <a:ext uri="{FF2B5EF4-FFF2-40B4-BE49-F238E27FC236}">
                  <a16:creationId xmlns:a16="http://schemas.microsoft.com/office/drawing/2014/main" id="{77688825-3633-A285-2D0E-5EE8BA84921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D05C4A4E-A49F-10EC-5276-D4C956AD9B32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7AE99986-E1AA-3939-4B60-437E70D6A5F2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C13336B7-8E3A-061C-9E34-4ACD3F3BB87E}"/>
                  </a:ext>
                </a:extLst>
              </p:cNvPr>
              <p:cNvCxnSpPr/>
              <p:nvPr/>
            </p:nvCxnSpPr>
            <p:spPr bwMode="hidden">
              <a:xfrm>
                <a:off x="2667000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8A6BDAAB-7A5E-22E2-7907-6D3F540FA73B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24B787A8-ABFA-4B7E-1105-A7333F2A3A9E}"/>
                  </a:ext>
                </a:extLst>
              </p:cNvPr>
              <p:cNvCxnSpPr/>
              <p:nvPr/>
            </p:nvCxnSpPr>
            <p:spPr bwMode="hidden">
              <a:xfrm>
                <a:off x="5107516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56" name="Group 119">
                <a:extLst>
                  <a:ext uri="{FF2B5EF4-FFF2-40B4-BE49-F238E27FC236}">
                    <a16:creationId xmlns:a16="http://schemas.microsoft.com/office/drawing/2014/main" id="{BA4E8FBA-3452-0980-5CDD-C97185A88D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>
                  <a:extLst>
                    <a:ext uri="{FF2B5EF4-FFF2-40B4-BE49-F238E27FC236}">
                      <a16:creationId xmlns:a16="http://schemas.microsoft.com/office/drawing/2014/main" id="{1A78A280-68C1-96E5-8983-D516A4603530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9B324A01-68C6-AB55-426E-EB00830490C8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2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87F941CD-B3EC-4033-4A60-EF89A36F4C96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5A329ECD-C34D-3D0E-E575-135937D6BE8D}"/>
                    </a:ext>
                  </a:extLst>
                </p:cNvPr>
                <p:cNvCxnSpPr/>
                <p:nvPr/>
              </p:nvCxnSpPr>
              <p:spPr bwMode="hidden">
                <a:xfrm>
                  <a:off x="9982201" y="0"/>
                  <a:ext cx="2209801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D2A6EA3D-EE55-62F1-871E-4992A4A0C650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3959516F-23FF-59A9-7041-C8EAA8D0345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129A1C28-920B-C01D-DBA8-7A142CDC936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9C27C2CA-690F-05B8-120F-1A2FD9E584A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1F53890D-052D-BBC5-9DA3-66BB2EBE74D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B137967-622D-3FA6-9870-1E8FDB4F545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778A04F3-7A51-29BB-C08F-2405943257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71550" y="503238"/>
            <a:ext cx="7200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378956E1-44A3-6E6F-554C-A21FF16E38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71550" y="1981200"/>
            <a:ext cx="72009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FC6B478-5E4B-5418-4257-AD15EF2E7675}"/>
              </a:ext>
            </a:extLst>
          </p:cNvPr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F6173293-AA08-B5B9-B3DD-96BCFE4D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8825" y="6289675"/>
            <a:ext cx="309563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132C7478-C925-4201-92F9-441DD9730B1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0" name="Footer Placeholder 4">
            <a:extLst>
              <a:ext uri="{FF2B5EF4-FFF2-40B4-BE49-F238E27FC236}">
                <a16:creationId xmlns:a16="http://schemas.microsoft.com/office/drawing/2014/main" id="{6E311164-F067-42CE-613B-4E7F35594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289675"/>
            <a:ext cx="4595813" cy="222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1" name="Date Placeholder 3">
            <a:extLst>
              <a:ext uri="{FF2B5EF4-FFF2-40B4-BE49-F238E27FC236}">
                <a16:creationId xmlns:a16="http://schemas.microsoft.com/office/drawing/2014/main" id="{C127038D-7FFF-7933-1841-3651D79E5C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84763" y="6289675"/>
            <a:ext cx="3294062" cy="2222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Ottawa, Canada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fade/>
  </p:transition>
  <p:hf hd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6525" algn="l" defTabSz="685800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3350" algn="l" defTabSz="685800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6525" algn="l" defTabSz="685800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3350" algn="l" defTabSz="685800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3908B41-4887-889A-34D3-BBD51475E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963" y="1909763"/>
            <a:ext cx="7204075" cy="2900362"/>
          </a:xfrm>
        </p:spPr>
        <p:txBody>
          <a:bodyPr/>
          <a:lstStyle/>
          <a:p>
            <a:pPr eaLnBrk="1" hangingPunct="1"/>
            <a:r>
              <a:rPr lang="en-US" altLang="en-US" sz="3600"/>
              <a:t>WINE  MAKING PRACTICES AND INTERNATIONAL TRADE</a:t>
            </a:r>
            <a:br>
              <a:rPr lang="en-US" altLang="en-US" sz="2400"/>
            </a:br>
            <a:endParaRPr lang="en-US" altLang="en-US" sz="2400"/>
          </a:p>
        </p:txBody>
      </p:sp>
      <p:sp>
        <p:nvSpPr>
          <p:cNvPr id="13315" name="Subtitle 2">
            <a:extLst>
              <a:ext uri="{FF2B5EF4-FFF2-40B4-BE49-F238E27FC236}">
                <a16:creationId xmlns:a16="http://schemas.microsoft.com/office/drawing/2014/main" id="{EDDBC3F3-E613-E159-E4BF-74BA8B344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613" y="5043488"/>
            <a:ext cx="72040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400" b="1">
                <a:solidFill>
                  <a:srgbClr val="C00000"/>
                </a:solidFill>
              </a:rPr>
              <a:t>MALAYSIA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8158D7C-ABA4-BD85-E062-BC347913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solidFill>
                  <a:srgbClr val="C00000"/>
                </a:solidFill>
              </a:rPr>
              <a:t>Wine  Testing, Standards and Import Control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3C067BF-9F91-1055-B750-0C78C9CF5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/>
              <a:t> Body Responsible For Testing Imported Wine and Determine Wine Standards -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Food Safety and Quality Division, Ministry of Health, Malaysia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/>
              <a:t>There were no wine consignments  which failed to meet  standards in the past  twelve months</a:t>
            </a:r>
          </a:p>
          <a:p>
            <a:pPr eaLnBrk="1" hangingPunct="1"/>
            <a:endParaRPr lang="en-US" altLang="en-US" sz="28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F72F1-7712-BC8F-5655-7308929BD5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A13FE4-4276-42B9-AB70-275EBC57BD37}" type="slidenum">
              <a:rPr lang="en-US" altLang="en-US">
                <a:solidFill>
                  <a:srgbClr val="7F7F7F"/>
                </a:solidFill>
              </a:rPr>
              <a:pPr eaLnBrk="1" hangingPunct="1"/>
              <a:t>2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51C7-BA12-70EE-251B-98B2AE18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2CC04-1AD5-A5E0-B398-2F4FC4BC8DF0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Ottawa, Canada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653B23F-E452-88FB-8B1E-73D2FAA3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Changes on Regulations Regarding Alcoholic Beverages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5CB55-561E-6BB6-2C85-34FD87AB5C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3EB3CB-EF4D-4836-A203-20863BFAC303}" type="slidenum">
              <a:rPr lang="en-US" altLang="en-US">
                <a:solidFill>
                  <a:srgbClr val="7F7F7F"/>
                </a:solidFill>
              </a:rPr>
              <a:pPr eaLnBrk="1" hangingPunct="1"/>
              <a:t>3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FBC41-0A0B-EB9E-7134-58817E6C4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A23A6-C0A4-B9BF-57AF-9A4DD5596869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Ottawa, Canada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05343AD-DB0A-BE25-D557-C39437334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GB" sz="2800" b="1" dirty="0"/>
              <a:t>Regulation 361 (Amendment), Food Regulations 1985 - General standard for alcoholic beverage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endParaRPr lang="en-GB" sz="2800" b="1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GB" sz="2800" b="1" dirty="0"/>
              <a:t>New Regulation 386A, Food Regulations 1985 – Compounded hard liquor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/>
              <a:t>                           EFFECTIVE  FROM   1</a:t>
            </a:r>
            <a:r>
              <a:rPr lang="en-US" sz="1800" b="1" baseline="30000" dirty="0"/>
              <a:t>st</a:t>
            </a:r>
            <a:r>
              <a:rPr lang="en-US" sz="1800" b="1" dirty="0"/>
              <a:t> DECEMBER  2017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E0C0C7-7E46-DEEA-DCD5-A676F5F1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>
                <a:solidFill>
                  <a:srgbClr val="C00000"/>
                </a:solidFill>
              </a:rPr>
              <a:t>A. Regulation 361(amendment)</a:t>
            </a:r>
            <a:endParaRPr lang="en-US" altLang="en-US" sz="36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BB3A-E901-FE84-928B-A7F47EEF8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876425"/>
            <a:ext cx="7200900" cy="38100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Regulation 361 (2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) : </a:t>
            </a:r>
            <a:r>
              <a:rPr lang="en-GB" sz="1800" dirty="0">
                <a:solidFill>
                  <a:srgbClr val="0070C0"/>
                </a:solidFill>
              </a:rPr>
              <a:t>Additional labelling requirements </a:t>
            </a:r>
            <a:r>
              <a:rPr lang="en-GB" sz="1800" dirty="0"/>
              <a:t>for all packages containing alcoholic beverages with regard to health effect of alcoholic beverages – “ARAK BOLEH MEMBAHAYAKAN  KESIHATAN” ( ALCOHOL CAN BE HARMFUL TO HEALTH) – in 12 point size lettering</a:t>
            </a:r>
            <a:endParaRPr lang="en-US" sz="1800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Regulation 361 (4) : </a:t>
            </a:r>
            <a:r>
              <a:rPr lang="en-GB" sz="1800" dirty="0"/>
              <a:t>Age limit for sale of alcoholic beverages has been </a:t>
            </a:r>
            <a:r>
              <a:rPr lang="en-GB" sz="1800" dirty="0">
                <a:solidFill>
                  <a:srgbClr val="0070C0"/>
                </a:solidFill>
              </a:rPr>
              <a:t>increased from 18 years to 21 years</a:t>
            </a:r>
            <a:r>
              <a:rPr lang="en-GB" sz="1800" dirty="0"/>
              <a:t>.</a:t>
            </a:r>
          </a:p>
          <a:p>
            <a:pPr marL="174625" lvl="1" indent="-174625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Regulation 361 (5) : </a:t>
            </a:r>
            <a:r>
              <a:rPr lang="en-US" sz="1800" dirty="0"/>
              <a:t>Any alcoholic beverage which is displayed for sale in any retail outlet or sales counter shall be </a:t>
            </a:r>
            <a:r>
              <a:rPr lang="en-US" sz="1800" dirty="0">
                <a:solidFill>
                  <a:srgbClr val="0070C0"/>
                </a:solidFill>
              </a:rPr>
              <a:t>displayed in a separate display cabinet or shelf </a:t>
            </a:r>
            <a:r>
              <a:rPr lang="en-US" sz="1800" dirty="0"/>
              <a:t>from the display cabinet or shelf used for other food.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Regulation 361 (5A) : </a:t>
            </a:r>
            <a:r>
              <a:rPr lang="en-GB" sz="1800" dirty="0"/>
              <a:t>Additional requirement to </a:t>
            </a:r>
            <a:r>
              <a:rPr lang="en-GB" sz="1800" dirty="0">
                <a:solidFill>
                  <a:srgbClr val="0070C0"/>
                </a:solidFill>
              </a:rPr>
              <a:t>display a signage on health effect </a:t>
            </a:r>
            <a:r>
              <a:rPr lang="en-GB" sz="1800" dirty="0"/>
              <a:t>of alcoholic beverages and prohibition for sale of alcoholic beverages to any person under the age of 21 years.</a:t>
            </a:r>
            <a:endParaRPr lang="en-US" sz="1800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26F15-BD72-C5D0-92A7-A32E394703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CEE510-1FAD-4FA9-B7F4-2C227DC595C8}" type="slidenum">
              <a:rPr lang="en-US" altLang="en-US">
                <a:solidFill>
                  <a:srgbClr val="7F7F7F"/>
                </a:solidFill>
              </a:rPr>
              <a:pPr eaLnBrk="1" hangingPunct="1"/>
              <a:t>4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31F1-F0EF-5814-494A-50754CC9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6476A-49F5-77D9-5501-5D48B8242C6C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Ottawa, Canada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9F3E4-C9C9-8494-D01E-068194DA9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ms-MY" sz="2400" dirty="0"/>
              <a:t> Compounded hard liquor—</a:t>
            </a:r>
            <a:endParaRPr lang="en-US" sz="2400" dirty="0"/>
          </a:p>
          <a:p>
            <a:pPr marL="342900" indent="0" algn="just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MY" sz="2400" dirty="0"/>
              <a:t> shall be a </a:t>
            </a:r>
            <a:r>
              <a:rPr lang="en-MY" sz="2400" dirty="0">
                <a:solidFill>
                  <a:srgbClr val="0070C0"/>
                </a:solidFill>
              </a:rPr>
              <a:t>blend of two or more types of spirits</a:t>
            </a:r>
            <a:r>
              <a:rPr lang="en-MY" sz="2400" dirty="0"/>
              <a:t>;</a:t>
            </a:r>
            <a:endParaRPr lang="en-US" sz="2400" dirty="0"/>
          </a:p>
          <a:p>
            <a:pPr marL="342900" indent="0" algn="just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dirty="0"/>
              <a:t> </a:t>
            </a:r>
            <a:r>
              <a:rPr lang="en-MY" sz="2400" dirty="0"/>
              <a:t>shall </a:t>
            </a:r>
            <a:r>
              <a:rPr lang="en-MY" sz="2400" dirty="0">
                <a:solidFill>
                  <a:srgbClr val="0070C0"/>
                </a:solidFill>
              </a:rPr>
              <a:t>contain added ethyl alcohol </a:t>
            </a:r>
            <a:r>
              <a:rPr lang="en-MY" sz="2400" dirty="0"/>
              <a:t>of agricultural origin or distillates of agricultural origin;</a:t>
            </a:r>
            <a:endParaRPr lang="en-US" sz="2400" dirty="0"/>
          </a:p>
          <a:p>
            <a:pPr marL="342900" indent="0" algn="just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MY" sz="2400" dirty="0"/>
              <a:t> shall contain </a:t>
            </a:r>
            <a:r>
              <a:rPr lang="en-MY" sz="2400" dirty="0">
                <a:solidFill>
                  <a:srgbClr val="0070C0"/>
                </a:solidFill>
              </a:rPr>
              <a:t>equal to or greater than 32.5 per cent </a:t>
            </a:r>
            <a:r>
              <a:rPr lang="en-MY" sz="2400" dirty="0"/>
              <a:t>volume per volume of alcohol; and</a:t>
            </a:r>
            <a:endParaRPr lang="en-US" sz="2400" dirty="0"/>
          </a:p>
          <a:p>
            <a:pPr marL="342900" indent="0" algn="just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MY" sz="2400" dirty="0"/>
              <a:t> shall not be an alcoholic beverage as prescribed in other regulations</a:t>
            </a:r>
            <a:endParaRPr lang="en-US" sz="2400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0C334-729C-9BFB-5374-5866FBC348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DAF2A0-2462-4B75-9134-B5C5D3F43C42}" type="slidenum">
              <a:rPr lang="en-US" altLang="en-US">
                <a:solidFill>
                  <a:srgbClr val="7F7F7F"/>
                </a:solidFill>
              </a:rPr>
              <a:pPr eaLnBrk="1" hangingPunct="1"/>
              <a:t>5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C1F55-8493-872D-3B4C-72B36C63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13780-CE37-A989-3BFF-81E9B145A58D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Ottawa, Canada</a:t>
            </a:r>
          </a:p>
        </p:txBody>
      </p:sp>
      <p:sp>
        <p:nvSpPr>
          <p:cNvPr id="17414" name="Title 1">
            <a:extLst>
              <a:ext uri="{FF2B5EF4-FFF2-40B4-BE49-F238E27FC236}">
                <a16:creationId xmlns:a16="http://schemas.microsoft.com/office/drawing/2014/main" id="{58C6F18A-6A12-EA2F-2446-8A982939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>
                <a:solidFill>
                  <a:srgbClr val="C00000"/>
                </a:solidFill>
              </a:rPr>
              <a:t>B. New regulation 386</a:t>
            </a:r>
            <a:r>
              <a:rPr lang="en-US" altLang="en-US" sz="2800">
                <a:solidFill>
                  <a:srgbClr val="C00000"/>
                </a:solidFill>
              </a:rPr>
              <a:t>A</a:t>
            </a:r>
            <a:r>
              <a:rPr lang="en-US" altLang="en-US" sz="3400">
                <a:solidFill>
                  <a:srgbClr val="C00000"/>
                </a:solidFill>
              </a:rPr>
              <a:t>– Compounded Hard Liquor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F6E5777-10CE-CA23-83ED-86A259432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n-MY" altLang="en-US" sz="1800"/>
              <a:t>(2) Compounded hard liquor shall be </a:t>
            </a:r>
            <a:r>
              <a:rPr lang="en-MY" altLang="en-US" sz="1800">
                <a:solidFill>
                  <a:srgbClr val="0070C0"/>
                </a:solidFill>
              </a:rPr>
              <a:t>packed in a glass bottle </a:t>
            </a:r>
            <a:r>
              <a:rPr lang="en-MY" altLang="en-US" sz="1800"/>
              <a:t>and</a:t>
            </a:r>
            <a:r>
              <a:rPr lang="en-MY" altLang="en-US" sz="1800">
                <a:solidFill>
                  <a:srgbClr val="0070C0"/>
                </a:solidFill>
              </a:rPr>
              <a:t> the minimum volume shall not be less than 700 ml.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MY" altLang="en-US" sz="1800"/>
              <a:t>(3) There shall be </a:t>
            </a:r>
            <a:r>
              <a:rPr lang="en-MY" altLang="en-US" sz="1800">
                <a:solidFill>
                  <a:srgbClr val="0070C0"/>
                </a:solidFill>
              </a:rPr>
              <a:t>written in the principal display panel in the label </a:t>
            </a:r>
            <a:r>
              <a:rPr lang="en-MY" altLang="en-US" sz="1800"/>
              <a:t>on a package containing compounded hard liquor, the words “compounded hard liquor” </a:t>
            </a:r>
            <a:r>
              <a:rPr lang="en-US" altLang="en-US" sz="1800"/>
              <a:t>in accordance with subregulation 12(2).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MY" altLang="en-US" sz="1800"/>
              <a:t>(4) Notwithstanding subregulation (3), the word “compounded” shall not be conjoined together with the name of any other alcoholic beverages under these Regulations.</a:t>
            </a:r>
            <a:endParaRPr lang="en-US" altLang="en-US" sz="180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MY" altLang="en-US" sz="1800"/>
              <a:t>(5) There shall be also written in the label on a package containing compounded hard liquor, the words “Compounded in ……..” </a:t>
            </a:r>
            <a:r>
              <a:rPr lang="en-US" altLang="en-US" sz="1800"/>
              <a:t>in no smaller than 4 point lettering which specifies the name of the country where the compounding was effected.”.</a:t>
            </a:r>
          </a:p>
          <a:p>
            <a:pPr algn="just" eaLnBrk="1" hangingPunct="1"/>
            <a:endParaRPr lang="en-US" alt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EAB60-9386-228F-8C0A-80EECA432C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3938C3-C806-4864-881F-88D9E206D6B6}" type="slidenum">
              <a:rPr lang="en-US" altLang="en-US">
                <a:solidFill>
                  <a:srgbClr val="7F7F7F"/>
                </a:solidFill>
              </a:rPr>
              <a:pPr eaLnBrk="1" hangingPunct="1"/>
              <a:t>6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26905-C3F6-19B0-8D73-2B4004EA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AB7A6-2179-56C3-060A-21B2EC0A8044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Ottawa, Canada</a:t>
            </a:r>
          </a:p>
        </p:txBody>
      </p:sp>
      <p:sp>
        <p:nvSpPr>
          <p:cNvPr id="18438" name="Title 1">
            <a:extLst>
              <a:ext uri="{FF2B5EF4-FFF2-40B4-BE49-F238E27FC236}">
                <a16:creationId xmlns:a16="http://schemas.microsoft.com/office/drawing/2014/main" id="{9179D5DB-C286-D40C-C3E8-008C0BCF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>
                <a:solidFill>
                  <a:srgbClr val="C00000"/>
                </a:solidFill>
              </a:rPr>
              <a:t>New regulation 386A –Compounded Hard Liquor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CC6FB68-A028-EC95-A288-A1A23CEA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New Additives  and </a:t>
            </a:r>
            <a:br>
              <a:rPr lang="en-US" altLang="en-US" sz="3200"/>
            </a:br>
            <a:r>
              <a:rPr lang="en-US" altLang="en-US" sz="3200"/>
              <a:t>Electronic Certificates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588BA2CF-B1C1-67DD-AFFD-25FECDD79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Proposal for approval of new winemaking additives can be submitted to the Food Safety  &amp; Quality Division, Ministry of Health</a:t>
            </a:r>
          </a:p>
          <a:p>
            <a:r>
              <a:rPr lang="en-US" altLang="en-US" sz="2400"/>
              <a:t>The proposal will be evaluated by an expert working group on food safety before being referred to the Food Regulations Advisory Committee.</a:t>
            </a:r>
          </a:p>
          <a:p>
            <a:r>
              <a:rPr lang="en-US" altLang="en-US" sz="2400"/>
              <a:t>Later it is submitted for public comments before being gazetted.</a:t>
            </a:r>
          </a:p>
          <a:p>
            <a:r>
              <a:rPr lang="en-US" altLang="en-US" sz="2400"/>
              <a:t>There is no system yet to accept or send electronic certificates</a:t>
            </a:r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597AB-1730-3773-9E42-B769A3FCED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F0B02D-C72F-4A85-B59D-A1E1F2AAF72D}" type="slidenum">
              <a:rPr lang="en-US" altLang="en-US">
                <a:solidFill>
                  <a:srgbClr val="7F7F7F"/>
                </a:solidFill>
              </a:rPr>
              <a:pPr eaLnBrk="1" hangingPunct="1"/>
              <a:t>7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ABB54-FCCA-34C4-F981-87FB8196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998769-CC9F-6887-1A3A-3BE75B0AEBD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Ottawa, Canada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610</Words>
  <Application>Microsoft Office PowerPoint</Application>
  <PresentationFormat>On-screen Show (4:3)</PresentationFormat>
  <Paragraphs>53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Diamond Grid 16x9</vt:lpstr>
      <vt:lpstr>WINE  MAKING PRACTICES AND INTERNATIONAL TRADE </vt:lpstr>
      <vt:lpstr>Wine  Testing, Standards and Import Control</vt:lpstr>
      <vt:lpstr>Changes on Regulations Regarding Alcoholic Beverages</vt:lpstr>
      <vt:lpstr>A. Regulation 361(amendment)</vt:lpstr>
      <vt:lpstr>B. New regulation 386A– Compounded Hard Liquor</vt:lpstr>
      <vt:lpstr>New regulation 386A –Compounded Hard Liquor</vt:lpstr>
      <vt:lpstr>New Additives  and  Electronic Certificates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2024-10-23T18:12:55Z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