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1"/>
  </p:notesMasterIdLst>
  <p:handoutMasterIdLst>
    <p:handoutMasterId r:id="rId12"/>
  </p:handoutMasterIdLst>
  <p:sldIdLst>
    <p:sldId id="261" r:id="rId3"/>
    <p:sldId id="257" r:id="rId4"/>
    <p:sldId id="262" r:id="rId5"/>
    <p:sldId id="263" r:id="rId6"/>
    <p:sldId id="264" r:id="rId7"/>
    <p:sldId id="271" r:id="rId8"/>
    <p:sldId id="272" r:id="rId9"/>
    <p:sldId id="27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32" d="100"/>
          <a:sy n="32" d="100"/>
        </p:scale>
        <p:origin x="656" y="24"/>
      </p:cViewPr>
      <p:guideLst>
        <p:guide pos="28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9418" y="-68921"/>
            <a:ext cx="9144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4" y="1909347"/>
            <a:ext cx="7203233" cy="2901467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245" y="5043514"/>
            <a:ext cx="7203233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0384" y="4810813"/>
            <a:ext cx="72009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ooter Placeholder 56"/>
          <p:cNvSpPr txBox="1">
            <a:spLocks/>
          </p:cNvSpPr>
          <p:nvPr userDrawn="1"/>
        </p:nvSpPr>
        <p:spPr>
          <a:xfrm>
            <a:off x="4730380" y="6304679"/>
            <a:ext cx="3462287" cy="22243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Ottawa, Canada</a:t>
            </a:r>
          </a:p>
        </p:txBody>
      </p:sp>
      <p:sp>
        <p:nvSpPr>
          <p:cNvPr id="61" name="Rectangle 60"/>
          <p:cNvSpPr/>
          <p:nvPr userDrawn="1"/>
        </p:nvSpPr>
        <p:spPr>
          <a:xfrm>
            <a:off x="927935" y="6196809"/>
            <a:ext cx="36744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APEC Wine Regulatory Forum |  October 6-7, 2016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8895" y="318868"/>
            <a:ext cx="4194782" cy="1275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6985" y="489857"/>
            <a:ext cx="1265465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489857"/>
            <a:ext cx="5690508" cy="530134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236" y="6289679"/>
            <a:ext cx="1028452" cy="2224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541573"/>
            <a:ext cx="72009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45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431536"/>
            <a:ext cx="72009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tx1"/>
                </a:solidFill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1550" y="5294175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5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34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34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64" y="571500"/>
            <a:ext cx="2743200" cy="219710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73" y="571500"/>
            <a:ext cx="4613665" cy="57150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64" y="2995012"/>
            <a:ext cx="2743200" cy="2285950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66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9" y="-159"/>
            <a:ext cx="54864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170" y="576072"/>
            <a:ext cx="2743200" cy="219456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170" y="2999232"/>
            <a:ext cx="2743200" cy="2286000"/>
          </a:xfrm>
        </p:spPr>
        <p:txBody>
          <a:bodyPr/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550" y="503854"/>
            <a:ext cx="72009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981202"/>
            <a:ext cx="72009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2"/>
          </p:nvPr>
        </p:nvSpPr>
        <p:spPr>
          <a:xfrm>
            <a:off x="5084571" y="6289679"/>
            <a:ext cx="3294118" cy="222436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Ottawa,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1350"/>
        </a:spcBef>
        <a:buClr>
          <a:schemeClr val="accent1"/>
        </a:buClr>
        <a:buSzPct val="100000"/>
        <a:buFont typeface="Arial" pitchFamily="34" charset="0"/>
        <a:buChar char="▪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SzPct val="100000"/>
        <a:buFont typeface="Arial" pitchFamily="34" charset="0"/>
        <a:buChar char="▪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34541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137160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1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da.gov.ph/263-list-of-laboratories-recognized-by-the-fda/list-of-accredited-laboratori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5" y="2233246"/>
            <a:ext cx="7311969" cy="257756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WRF 2016</a:t>
            </a:r>
            <a:br>
              <a:rPr lang="en-US" sz="3600" dirty="0" smtClean="0"/>
            </a:br>
            <a:r>
              <a:rPr lang="en-US" sz="3600" dirty="0" smtClean="0"/>
              <a:t>ECONOMY ROUNDTABLE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PHILIPPINES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CONDUCT OF LAB TESTING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549" y="1758461"/>
            <a:ext cx="7451482" cy="4202723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No mandatory lab test by local labs, submission of Certificate of Analysis is sufficient for pre-market authorization</a:t>
            </a:r>
          </a:p>
          <a:p>
            <a:r>
              <a:rPr lang="en-US" sz="2800" dirty="0" smtClean="0"/>
              <a:t>Third party labs (private and government) are accredited by Philippines FDA (</a:t>
            </a:r>
            <a:r>
              <a:rPr lang="en-PH" sz="2800" i="1" u="sng" dirty="0">
                <a:hlinkClick r:id="rId3"/>
              </a:rPr>
              <a:t>http://</a:t>
            </a:r>
            <a:r>
              <a:rPr lang="en-PH" sz="2800" i="1" u="sng" dirty="0" smtClean="0">
                <a:hlinkClick r:id="rId3"/>
              </a:rPr>
              <a:t>www.fda.gov.ph/263-list-of-laboratories-recognized-by-the-fda/list-of-accredited-laboratories</a:t>
            </a:r>
            <a:r>
              <a:rPr lang="en-PH" sz="2800" i="1" u="sng" dirty="0" smtClean="0"/>
              <a:t>)</a:t>
            </a:r>
            <a:r>
              <a:rPr lang="en-US" sz="2800" dirty="0" smtClean="0"/>
              <a:t> to conduct tests if necessary</a:t>
            </a:r>
          </a:p>
          <a:p>
            <a:r>
              <a:rPr lang="en-US" sz="2800" dirty="0" smtClean="0"/>
              <a:t>The government labs, including the Philippines FDA labs determines the standards</a:t>
            </a:r>
            <a:endParaRPr lang="en-US" sz="28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October 6-7, 2016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Ottawa,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6381" y="750039"/>
            <a:ext cx="7200900" cy="114238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RANDOM SAMPLE COLLECTION AND TESTING</a:t>
            </a: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Ottawa, Canada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3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No random sample collection was done for the past twelve months due to absence of probable cause for public health risk</a:t>
            </a:r>
          </a:p>
          <a:p>
            <a:r>
              <a:rPr lang="en-US" sz="2800" dirty="0" smtClean="0"/>
              <a:t>No complaints (consumer) samples submitted for testing during the period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7601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CURRENT LABELLING REQUIREMENT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49" y="1981200"/>
            <a:ext cx="7240465" cy="381000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Percent alcohol (%)</a:t>
            </a:r>
          </a:p>
          <a:p>
            <a:r>
              <a:rPr lang="en-US" sz="2800" dirty="0" smtClean="0"/>
              <a:t>Mandatory Nutrition Information on Food Products ( Department of Health Administrative Order No.2014-0030) exempts alcohol beverage</a:t>
            </a:r>
          </a:p>
          <a:p>
            <a:r>
              <a:rPr lang="en-US" sz="2800" dirty="0" smtClean="0"/>
              <a:t>Inclusion of wine vintage in Certificate of Product Registration addressed as amendment of authorization</a:t>
            </a:r>
            <a:endParaRPr lang="en-US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October 6-7, 2016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2475092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TECHNICAL WORKING GROUP FOR STANDARDS SETTING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October 6-7, 2016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Ottawa, Canada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91307" y="1793632"/>
            <a:ext cx="7754815" cy="4220306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Interagency technical committees comprise standard setting bodies</a:t>
            </a:r>
          </a:p>
          <a:p>
            <a:r>
              <a:rPr lang="en-US" sz="2800" dirty="0" smtClean="0"/>
              <a:t>Department of Health/FDA – lead agency</a:t>
            </a:r>
          </a:p>
          <a:p>
            <a:r>
              <a:rPr lang="en-US" sz="2800" dirty="0" smtClean="0"/>
              <a:t>Department of Agriculture (Animal, Plant, Agriculture and Fisheries Standards, Fertilizer and Pesticides Authority)</a:t>
            </a:r>
          </a:p>
          <a:p>
            <a:r>
              <a:rPr lang="en-US" sz="2800" dirty="0" smtClean="0"/>
              <a:t>Department of Science and Technology (ITDI and FNRI)</a:t>
            </a:r>
          </a:p>
          <a:p>
            <a:r>
              <a:rPr lang="en-US" sz="2800" dirty="0" smtClean="0"/>
              <a:t>Department of Trade (facilitates approval and publishing of standards compendia)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61515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ELECTRONIC AUTHORIZATION</a:t>
            </a:r>
            <a:endParaRPr 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October 6-7, 2016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Ottawa, Canada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91307" y="1793632"/>
            <a:ext cx="7754815" cy="422030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Electronic Registration (E-</a:t>
            </a:r>
            <a:r>
              <a:rPr lang="en-US" sz="3200" dirty="0" err="1" smtClean="0"/>
              <a:t>Reg</a:t>
            </a:r>
            <a:r>
              <a:rPr lang="en-US" sz="3200" dirty="0" smtClean="0"/>
              <a:t>)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Launched in June this year with Low Risk food products (including wine)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In August and September started receiving Medium and High Risk food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Mandatory online submission starting October </a:t>
            </a:r>
          </a:p>
          <a:p>
            <a:r>
              <a:rPr lang="en-US" sz="2950" dirty="0" smtClean="0"/>
              <a:t>Electronic License to Operate (E-LTO) – currently on Test-run</a:t>
            </a:r>
            <a:endParaRPr lang="en-US" sz="2950" dirty="0"/>
          </a:p>
        </p:txBody>
      </p:sp>
    </p:spTree>
    <p:extLst>
      <p:ext uri="{BB962C8B-B14F-4D97-AF65-F5344CB8AC3E}">
        <p14:creationId xmlns:p14="http://schemas.microsoft.com/office/powerpoint/2010/main" val="286096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503854"/>
            <a:ext cx="7592158" cy="114238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ELECTRONIC AUTHORIZATION</a:t>
            </a:r>
            <a:endParaRPr 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October 6-7, 2016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Ottawa, Canada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91307" y="1793632"/>
            <a:ext cx="7754815" cy="422030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Still limited to online submission of authorization application (web based) </a:t>
            </a:r>
          </a:p>
          <a:p>
            <a:r>
              <a:rPr lang="en-US" sz="3200" dirty="0" smtClean="0"/>
              <a:t>Electronic review of documents (soft copies)</a:t>
            </a:r>
          </a:p>
          <a:p>
            <a:r>
              <a:rPr lang="en-US" sz="3200" dirty="0" smtClean="0"/>
              <a:t>Online system approval / denial</a:t>
            </a:r>
          </a:p>
          <a:p>
            <a:r>
              <a:rPr lang="en-US" sz="3200" dirty="0" smtClean="0"/>
              <a:t>Final authorization still on paper (security paper)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0765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503854"/>
            <a:ext cx="7592158" cy="1142385"/>
          </a:xfrm>
        </p:spPr>
        <p:txBody>
          <a:bodyPr>
            <a:noAutofit/>
          </a:bodyPr>
          <a:lstStyle/>
          <a:p>
            <a:r>
              <a:rPr lang="en-US" sz="4000" dirty="0" smtClean="0"/>
              <a:t>Philippines FDA</a:t>
            </a:r>
            <a:br>
              <a:rPr lang="en-US" sz="4000" dirty="0" smtClean="0"/>
            </a:br>
            <a:r>
              <a:rPr lang="en-US" sz="4000" dirty="0" smtClean="0"/>
              <a:t>E-Portal</a:t>
            </a:r>
            <a:endParaRPr lang="en-US" sz="4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October 6-7, 2016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Ottawa, Canada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512" y="1704295"/>
            <a:ext cx="7506442" cy="4220314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464" y="1793773"/>
            <a:ext cx="4379672" cy="22858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3563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0</TotalTime>
  <Words>372</Words>
  <Application>Microsoft Office PowerPoint</Application>
  <PresentationFormat>On-screen Show (4:3)</PresentationFormat>
  <Paragraphs>53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Wingdings</vt:lpstr>
      <vt:lpstr>Diamond Grid 16x9</vt:lpstr>
      <vt:lpstr>WRF 2016 ECONOMY ROUNDTABLE PHILIPPINES</vt:lpstr>
      <vt:lpstr>CONDUCT OF LAB TESTING</vt:lpstr>
      <vt:lpstr>RANDOM SAMPLE COLLECTION AND TESTING</vt:lpstr>
      <vt:lpstr>CURRENT LABELLING REQUIREMENT</vt:lpstr>
      <vt:lpstr>TECHNICAL WORKING GROUP FOR STANDARDS SETTING</vt:lpstr>
      <vt:lpstr>ELECTRONIC AUTHORIZATION</vt:lpstr>
      <vt:lpstr>ELECTRONIC AUTHORIZATION</vt:lpstr>
      <vt:lpstr>Philippines FDA E-Portal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2016-08-31T23:08:32Z</dcterms:created>
  <dcterms:modified xsi:type="dcterms:W3CDTF">2016-10-05T19:27:05Z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