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61" r:id="rId3"/>
    <p:sldId id="269" r:id="rId4"/>
    <p:sldId id="267" r:id="rId5"/>
    <p:sldId id="275" r:id="rId6"/>
    <p:sldId id="277" r:id="rId7"/>
    <p:sldId id="278" r:id="rId8"/>
    <p:sldId id="280" r:id="rId9"/>
    <p:sldId id="279" r:id="rId10"/>
    <p:sldId id="276" r:id="rId11"/>
    <p:sldId id="272" r:id="rId12"/>
    <p:sldId id="282" r:id="rId13"/>
    <p:sldId id="273" r:id="rId14"/>
    <p:sldId id="281" r:id="rId15"/>
    <p:sldId id="283" r:id="rId16"/>
    <p:sldId id="284" r:id="rId17"/>
  </p:sldIdLst>
  <p:sldSz cx="9144000" cy="6858000" type="screen4x3"/>
  <p:notesSz cx="6669088" cy="9926638"/>
  <p:embeddedFontLst>
    <p:embeddedFont>
      <p:font typeface="Gill Sans MT" panose="020B0502020104020203" pitchFamily="34" charset="0"/>
      <p:regular r:id="rId20"/>
      <p:bold r:id="rId21"/>
      <p:italic r:id="rId22"/>
      <p:boldItalic r:id="rId23"/>
    </p:embeddedFont>
    <p:embeddedFont>
      <p:font typeface="MS PGothic" panose="020B0600070205080204" pitchFamily="34" charset="-128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80" y="9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A8D8EE-616E-4D62-BC80-FD001A15C81D}" type="slidenum">
              <a:rPr lang="en-US" altLang="ru-RU" smtClean="0"/>
              <a:pPr/>
              <a:t>3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A8D8EE-616E-4D62-BC80-FD001A15C81D}" type="slidenum">
              <a:rPr lang="en-US" altLang="ru-RU" smtClean="0"/>
              <a:pPr/>
              <a:t>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1663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9418" y="-68921"/>
            <a:ext cx="9144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84" y="1909347"/>
            <a:ext cx="7203233" cy="2901467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245" y="5043514"/>
            <a:ext cx="7203233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0384" y="4810813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oter Placeholder 56"/>
          <p:cNvSpPr txBox="1">
            <a:spLocks/>
          </p:cNvSpPr>
          <p:nvPr userDrawn="1"/>
        </p:nvSpPr>
        <p:spPr>
          <a:xfrm>
            <a:off x="4730380" y="6304679"/>
            <a:ext cx="3462287" cy="22243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Ottawa, Canada</a:t>
            </a:r>
          </a:p>
        </p:txBody>
      </p:sp>
      <p:sp>
        <p:nvSpPr>
          <p:cNvPr id="61" name="Rectangle 60"/>
          <p:cNvSpPr/>
          <p:nvPr userDrawn="1"/>
        </p:nvSpPr>
        <p:spPr>
          <a:xfrm>
            <a:off x="927935" y="6196809"/>
            <a:ext cx="3674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APEC Wine Regulatory Forum |  October 6-7, 2016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95" y="318868"/>
            <a:ext cx="4194782" cy="127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6985" y="489857"/>
            <a:ext cx="1265465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489857"/>
            <a:ext cx="5690508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October 6-7, 2016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236" y="6289679"/>
            <a:ext cx="1028452" cy="2224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Ottawa, Canada</a:t>
            </a:r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October 6-7, 2016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Ottawa, Canada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541573"/>
            <a:ext cx="72009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5431536"/>
            <a:ext cx="72009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October 6-7, 2016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Ottawa, Canada</a:t>
            </a:r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October 6-7, 2016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Ottawa, Canada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October 6-7, 2016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Ottawa, Canada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October 6-7, 2016</a:t>
            </a:r>
          </a:p>
        </p:txBody>
      </p:sp>
      <p:sp>
        <p:nvSpPr>
          <p:cNvPr id="61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Ottawa, Canada</a:t>
            </a:r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64" y="571500"/>
            <a:ext cx="2743200" cy="219710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73" y="571500"/>
            <a:ext cx="4613665" cy="5715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864" y="2995012"/>
            <a:ext cx="2743200" cy="228595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October 6-7, 2016</a:t>
            </a:r>
          </a:p>
        </p:txBody>
      </p:sp>
      <p:sp>
        <p:nvSpPr>
          <p:cNvPr id="66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Ottawa, Canada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9" y="-159"/>
            <a:ext cx="54864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170" y="576072"/>
            <a:ext cx="2743200" cy="219456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170" y="2999232"/>
            <a:ext cx="2743200" cy="2286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October 6-7, 2016</a:t>
            </a:r>
          </a:p>
        </p:txBody>
      </p:sp>
      <p:sp>
        <p:nvSpPr>
          <p:cNvPr id="61" name="Date Placeholder 3"/>
          <p:cNvSpPr>
            <a:spLocks noGrp="1"/>
          </p:cNvSpPr>
          <p:nvPr>
            <p:ph type="dt" sz="half" idx="2"/>
          </p:nvPr>
        </p:nvSpPr>
        <p:spPr>
          <a:xfrm>
            <a:off x="5084571" y="6289679"/>
            <a:ext cx="3294118" cy="222436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Ottawa,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84" y="1909347"/>
            <a:ext cx="7323223" cy="22707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Russian Federation:</a:t>
            </a:r>
            <a:br>
              <a:rPr lang="en-US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US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Import of wine and related products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Gill Sans MT" panose="020B0502020104020203" pitchFamily="34" charset="0"/>
              </a:rPr>
              <a:t>Session 3:  Economy Roundtable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94121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6-7,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Ottawa, Canada</a:t>
            </a:r>
          </a:p>
        </p:txBody>
      </p:sp>
      <p:pic>
        <p:nvPicPr>
          <p:cNvPr id="11" name="Picture 6" descr="APEC Logo_vertical300d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304800"/>
            <a:ext cx="10334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28" y="135802"/>
            <a:ext cx="3251835" cy="988592"/>
          </a:xfrm>
          <a:prstGeom prst="rect">
            <a:avLst/>
          </a:prstGeom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77813" y="1181100"/>
            <a:ext cx="858004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Import of wine and related products: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Labelling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079" y="2371269"/>
            <a:ext cx="79851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 dirty="0">
                <a:solidFill>
                  <a:srgbClr val="800000"/>
                </a:solidFill>
                <a:latin typeface="Gill Sans MT" charset="0"/>
              </a:rPr>
              <a:t> </a:t>
            </a:r>
            <a:r>
              <a:rPr lang="en-US" altLang="ru-RU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Technical </a:t>
            </a:r>
            <a:r>
              <a:rPr lang="de-DE" altLang="ru-RU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Regulation on</a:t>
            </a:r>
            <a:r>
              <a:rPr lang="en-US" altLang="ru-RU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 the Food Labelling # TP TC 022/2011</a:t>
            </a:r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 of December 9, 2011</a:t>
            </a:r>
          </a:p>
          <a:p>
            <a:pPr>
              <a:buFont typeface="Wingdings" pitchFamily="2" charset="2"/>
              <a:buChar char="ü"/>
            </a:pPr>
            <a:endParaRPr lang="en-US" sz="1600" dirty="0">
              <a:solidFill>
                <a:srgbClr val="800000"/>
              </a:solidFill>
              <a:latin typeface="Gill Sans MT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 dirty="0">
                <a:solidFill>
                  <a:srgbClr val="800000"/>
                </a:solidFill>
                <a:ea typeface="ＭＳ Ｐゴシック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  <a:ea typeface="ＭＳ Ｐゴシック" charset="0"/>
              </a:rPr>
              <a:t>Federal Law </a:t>
            </a:r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for State Regulation of Production and Trade of Ethyl Alcohol, Alcoholic and </a:t>
            </a:r>
          </a:p>
          <a:p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    Alcohol-containing Products </a:t>
            </a:r>
            <a:r>
              <a:rPr lang="ru-RU" sz="1600" dirty="0">
                <a:solidFill>
                  <a:srgbClr val="800000"/>
                </a:solidFill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  <a:ea typeface="ＭＳ Ｐゴシック" charset="0"/>
              </a:rPr>
              <a:t># 171-FZ, last edition of March 30, 2016</a:t>
            </a:r>
            <a:r>
              <a:rPr lang="ru-RU" sz="1600" dirty="0">
                <a:solidFill>
                  <a:srgbClr val="800000"/>
                </a:solidFill>
                <a:ea typeface="ＭＳ Ｐゴシック" charset="0"/>
              </a:rPr>
              <a:t>)</a:t>
            </a:r>
            <a:r>
              <a:rPr lang="ru-RU" sz="1600" dirty="0">
                <a:solidFill>
                  <a:srgbClr val="800000"/>
                </a:solidFill>
              </a:rPr>
              <a:t> </a:t>
            </a:r>
            <a:endParaRPr lang="en-US" sz="1600" dirty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1600" dirty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600" dirty="0">
                <a:solidFill>
                  <a:srgbClr val="800000"/>
                </a:solidFill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National (GOST R) &amp; Interstate Standards (GOST) for alcoholic beverages, wine and </a:t>
            </a:r>
          </a:p>
          <a:p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    related products (in case of wine production according to these standards)</a:t>
            </a:r>
            <a:endParaRPr lang="en-US" sz="1600" dirty="0">
              <a:solidFill>
                <a:srgbClr val="800000"/>
              </a:solidFill>
            </a:endParaRPr>
          </a:p>
          <a:p>
            <a:endParaRPr lang="en-US" sz="1600" dirty="0">
              <a:solidFill>
                <a:srgbClr val="800000"/>
              </a:solidFill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u-RU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Draft of the Technical Regulation on Safety of Alcoholic Products, including wine (interstate negotiation stage since November 7, 2012)</a:t>
            </a:r>
          </a:p>
        </p:txBody>
      </p:sp>
    </p:spTree>
    <p:extLst>
      <p:ext uri="{BB962C8B-B14F-4D97-AF65-F5344CB8AC3E}">
        <p14:creationId xmlns:p14="http://schemas.microsoft.com/office/powerpoint/2010/main" val="358155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9119" y="712304"/>
            <a:ext cx="7920880" cy="5256584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 of wine and related products:</a:t>
            </a:r>
          </a:p>
          <a:p>
            <a:pPr algn="l">
              <a:defRPr/>
            </a:pPr>
            <a:r>
              <a:rPr lang="en-US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Labelling - </a:t>
            </a:r>
            <a:r>
              <a:rPr lang="en-US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Federal Law </a:t>
            </a:r>
            <a:r>
              <a:rPr lang="en-US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State Regulation of Production and Trade of Ethyl Alcohol, Alcoholic and Alcohol-containing Products </a:t>
            </a:r>
            <a:r>
              <a:rPr lang="ru-RU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# 171-FZ</a:t>
            </a:r>
            <a:r>
              <a:rPr lang="ru-RU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)</a:t>
            </a:r>
            <a:r>
              <a:rPr lang="en-US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:  </a:t>
            </a:r>
          </a:p>
          <a:p>
            <a:pPr algn="l">
              <a:defRPr/>
            </a:pPr>
            <a:endParaRPr lang="en-US" sz="20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500" dirty="0">
                <a:solidFill>
                  <a:srgbClr val="800000"/>
                </a:solidFill>
              </a:rPr>
              <a:t>New definitions affecting the labelling issues (concerning domestic &amp; import products) </a:t>
            </a:r>
          </a:p>
          <a:p>
            <a:pPr algn="l">
              <a:spcBef>
                <a:spcPts val="0"/>
              </a:spcBef>
              <a:defRPr/>
            </a:pPr>
            <a:r>
              <a:rPr lang="en-US" sz="1500" dirty="0">
                <a:solidFill>
                  <a:srgbClr val="800000"/>
                </a:solidFill>
              </a:rPr>
              <a:t>      “alcohol-containing foodstuffs”, “alcohol products”, </a:t>
            </a:r>
            <a:r>
              <a:rPr lang="en-US" sz="1500" b="1" dirty="0">
                <a:solidFill>
                  <a:srgbClr val="800000"/>
                </a:solidFill>
              </a:rPr>
              <a:t>“cognac”</a:t>
            </a:r>
            <a:r>
              <a:rPr lang="en-US" sz="1500" dirty="0">
                <a:solidFill>
                  <a:srgbClr val="800000"/>
                </a:solidFill>
              </a:rPr>
              <a:t>, “liqueur wine”, “bulk wine”, </a:t>
            </a:r>
          </a:p>
          <a:p>
            <a:pPr algn="l">
              <a:spcBef>
                <a:spcPts val="0"/>
              </a:spcBef>
              <a:defRPr/>
            </a:pPr>
            <a:r>
              <a:rPr lang="en-US" sz="1500" b="1" dirty="0">
                <a:solidFill>
                  <a:srgbClr val="800000"/>
                </a:solidFill>
              </a:rPr>
              <a:t>      “grape must”</a:t>
            </a:r>
            <a:r>
              <a:rPr lang="en-US" sz="1500" dirty="0">
                <a:solidFill>
                  <a:srgbClr val="800000"/>
                </a:solidFill>
              </a:rPr>
              <a:t>, </a:t>
            </a:r>
            <a:r>
              <a:rPr lang="en-US" sz="1500" b="1" dirty="0">
                <a:solidFill>
                  <a:srgbClr val="800000"/>
                </a:solidFill>
              </a:rPr>
              <a:t>“wine products”</a:t>
            </a:r>
            <a:r>
              <a:rPr lang="en-US" sz="1500" dirty="0">
                <a:solidFill>
                  <a:srgbClr val="800000"/>
                </a:solidFill>
              </a:rPr>
              <a:t>, </a:t>
            </a:r>
            <a:r>
              <a:rPr lang="en-US" sz="1500" b="1" dirty="0">
                <a:solidFill>
                  <a:srgbClr val="800000"/>
                </a:solidFill>
              </a:rPr>
              <a:t>“wine products with a protected geographical </a:t>
            </a:r>
          </a:p>
          <a:p>
            <a:pPr algn="l">
              <a:spcBef>
                <a:spcPts val="0"/>
              </a:spcBef>
              <a:defRPr/>
            </a:pPr>
            <a:r>
              <a:rPr lang="en-US" sz="1500" b="1" dirty="0">
                <a:solidFill>
                  <a:srgbClr val="800000"/>
                </a:solidFill>
              </a:rPr>
              <a:t>      indication”</a:t>
            </a:r>
            <a:r>
              <a:rPr lang="en-US" sz="1500" dirty="0">
                <a:solidFill>
                  <a:srgbClr val="800000"/>
                </a:solidFill>
              </a:rPr>
              <a:t>, </a:t>
            </a:r>
            <a:r>
              <a:rPr lang="en-US" sz="1500" b="1" dirty="0">
                <a:solidFill>
                  <a:srgbClr val="800000"/>
                </a:solidFill>
              </a:rPr>
              <a:t>“wine products with a protected appellation of origin”</a:t>
            </a:r>
            <a:r>
              <a:rPr lang="en-US" sz="1500" dirty="0">
                <a:solidFill>
                  <a:srgbClr val="800000"/>
                </a:solidFill>
              </a:rPr>
              <a:t>, </a:t>
            </a:r>
            <a:r>
              <a:rPr lang="en-US" sz="1500" b="1" dirty="0">
                <a:solidFill>
                  <a:srgbClr val="800000"/>
                </a:solidFill>
              </a:rPr>
              <a:t>“vineyard”</a:t>
            </a:r>
            <a:r>
              <a:rPr lang="en-US" sz="1500" dirty="0">
                <a:solidFill>
                  <a:srgbClr val="800000"/>
                </a:solidFill>
              </a:rPr>
              <a:t>, </a:t>
            </a:r>
          </a:p>
          <a:p>
            <a:pPr algn="l">
              <a:spcBef>
                <a:spcPts val="0"/>
              </a:spcBef>
              <a:defRPr/>
            </a:pPr>
            <a:r>
              <a:rPr lang="en-US" sz="1500" b="1" dirty="0">
                <a:solidFill>
                  <a:srgbClr val="800000"/>
                </a:solidFill>
              </a:rPr>
              <a:t>      “register of vineyards”</a:t>
            </a:r>
          </a:p>
          <a:p>
            <a:pPr algn="l">
              <a:spcBef>
                <a:spcPts val="0"/>
              </a:spcBef>
              <a:defRPr/>
            </a:pPr>
            <a:endParaRPr lang="en-US" sz="1500" dirty="0">
              <a:solidFill>
                <a:srgbClr val="800000"/>
              </a:solidFill>
            </a:endParaRP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500" dirty="0">
                <a:solidFill>
                  <a:srgbClr val="800000"/>
                </a:solidFill>
              </a:rPr>
              <a:t>Simplification of labelling for domestic alcoholic products and licensing for farms and the individual entrepreneurs</a:t>
            </a:r>
          </a:p>
          <a:p>
            <a:pPr algn="l">
              <a:spcBef>
                <a:spcPts val="0"/>
              </a:spcBef>
              <a:defRPr/>
            </a:pPr>
            <a:endParaRPr lang="en-US" sz="1500" dirty="0">
              <a:solidFill>
                <a:srgbClr val="800000"/>
              </a:solidFill>
            </a:endParaRP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500" dirty="0">
                <a:solidFill>
                  <a:srgbClr val="800000"/>
                </a:solidFill>
              </a:rPr>
              <a:t>Permission for advertising of wine and sparkling wine (champagne), made in the Russian Federation from grapes which are grown up in the territory of the Russian Federation, in printing &amp; electronic (TV, radio) mass media and also at exhibitions</a:t>
            </a:r>
            <a:endParaRPr lang="en-US" sz="2000" dirty="0">
              <a:solidFill>
                <a:srgbClr val="660033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</p:spPr>
        <p:txBody>
          <a:bodyPr/>
          <a:lstStyle/>
          <a:p>
            <a:r>
              <a:rPr lang="en-US" dirty="0"/>
              <a:t>APEC Wine Regulatory Forum |  October 6-7, 2016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</p:spPr>
        <p:txBody>
          <a:bodyPr/>
          <a:lstStyle/>
          <a:p>
            <a:r>
              <a:rPr lang="en-US" dirty="0"/>
              <a:t>Ottawa, Canada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94121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28" y="135802"/>
            <a:ext cx="3251835" cy="988592"/>
          </a:xfrm>
          <a:prstGeom prst="rect">
            <a:avLst/>
          </a:prstGeom>
        </p:spPr>
      </p:pic>
      <p:pic>
        <p:nvPicPr>
          <p:cNvPr id="8" name="Picture 6" descr="APEC Logo_vertical300d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04800"/>
            <a:ext cx="10334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001517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94121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6-7,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Ottawa, Canada</a:t>
            </a:r>
          </a:p>
        </p:txBody>
      </p:sp>
      <p:pic>
        <p:nvPicPr>
          <p:cNvPr id="11" name="Picture 6" descr="APEC Logo_vertical300d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304800"/>
            <a:ext cx="10334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28" y="135802"/>
            <a:ext cx="3251835" cy="988592"/>
          </a:xfrm>
          <a:prstGeom prst="rect">
            <a:avLst/>
          </a:prstGeom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77813" y="1181100"/>
            <a:ext cx="858004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Import of wine and related products: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Wine additives/Food additives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567" y="1914914"/>
            <a:ext cx="851529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 dirty="0">
                <a:solidFill>
                  <a:srgbClr val="800000"/>
                </a:solidFill>
                <a:latin typeface="Gill Sans MT" charset="0"/>
              </a:rPr>
              <a:t> </a:t>
            </a:r>
            <a:r>
              <a:rPr lang="en-US" altLang="ru-RU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Technical </a:t>
            </a:r>
            <a:r>
              <a:rPr lang="de-DE" altLang="ru-RU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Regulation on</a:t>
            </a:r>
            <a:r>
              <a:rPr lang="en-US" altLang="ru-RU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the Safety of Food Additives, Flavorings and Processing Aids # TP TC 029/2012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of </a:t>
            </a:r>
          </a:p>
          <a:p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    July 20, 2012 contains a list of</a:t>
            </a:r>
            <a:r>
              <a:rPr lang="ru-RU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361 permitted  food additives including wine additives</a:t>
            </a:r>
          </a:p>
          <a:p>
            <a:endParaRPr lang="ru-RU" sz="1400" dirty="0">
              <a:solidFill>
                <a:srgbClr val="800000"/>
              </a:solidFill>
              <a:latin typeface="Gill Sans MT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800000"/>
                </a:solidFill>
              </a:rPr>
              <a:t> </a:t>
            </a:r>
            <a:r>
              <a:rPr lang="en-US" sz="1400" dirty="0">
                <a:solidFill>
                  <a:srgbClr val="800000"/>
                </a:solidFill>
              </a:rPr>
              <a:t> 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Conformity of import food additives listed in the Technical Regulation # TP TC 029/2012 must be </a:t>
            </a:r>
          </a:p>
          <a:p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    confirmed according to the general procedure for the declaring of compliance (see slide # 3)</a:t>
            </a:r>
          </a:p>
          <a:p>
            <a:endParaRPr lang="ru-RU" sz="1400" dirty="0">
              <a:solidFill>
                <a:srgbClr val="8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New food additives not listed in the Technical Regulation # TP TC 029/2012 must be tested and registered within the procedure of State registration by the 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  <a:ea typeface="MS PGothic" pitchFamily="34" charset="-128"/>
              </a:rPr>
              <a:t>Federal Service for Customers’ Rights Protection and Human Well-Being Surveillance (Rospotrebnadzor). Certificate of state registration is the basis for the import of new food additives in Russia</a:t>
            </a:r>
          </a:p>
          <a:p>
            <a:pPr>
              <a:defRPr/>
            </a:pPr>
            <a:endParaRPr lang="en-US" sz="1400" dirty="0">
              <a:solidFill>
                <a:srgbClr val="800000"/>
              </a:solidFill>
              <a:latin typeface="Gill Sans MT" panose="020B0502020104020203" pitchFamily="34" charset="0"/>
              <a:ea typeface="MS PGothic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en-US" sz="1400" dirty="0">
                <a:solidFill>
                  <a:srgbClr val="800000"/>
                </a:solidFill>
              </a:rPr>
              <a:t>  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Database for registered food additives is maintained by the 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  <a:ea typeface="MS PGothic" pitchFamily="34" charset="-128"/>
              </a:rPr>
              <a:t>Federal Service for Customers’ Rights </a:t>
            </a:r>
          </a:p>
          <a:p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  <a:ea typeface="MS PGothic" pitchFamily="34" charset="-128"/>
              </a:rPr>
              <a:t>     Protection and Human Well-Being Surveillance – Rospotrebnadzor (</a:t>
            </a:r>
            <a:r>
              <a:rPr lang="en-US" sz="1400" u="sng" dirty="0">
                <a:solidFill>
                  <a:srgbClr val="800000"/>
                </a:solidFill>
                <a:latin typeface="Gill Sans MT" panose="020B0502020104020203" pitchFamily="34" charset="0"/>
                <a:ea typeface="MS PGothic" pitchFamily="34" charset="-128"/>
              </a:rPr>
              <a:t>http://www.rospotrebnadzor.ru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  <a:ea typeface="MS PGothic" pitchFamily="34" charset="-128"/>
              </a:rPr>
              <a:t>)</a:t>
            </a:r>
            <a:r>
              <a:rPr lang="en-US" sz="1400" u="sng" dirty="0">
                <a:solidFill>
                  <a:srgbClr val="800000"/>
                </a:solidFill>
                <a:latin typeface="Gill Sans MT" panose="020B0502020104020203" pitchFamily="34" charset="0"/>
                <a:ea typeface="MS PGothic" pitchFamily="34" charset="-128"/>
              </a:rPr>
              <a:t> </a:t>
            </a:r>
            <a:endParaRPr lang="en-US" sz="1400" u="sng" dirty="0">
              <a:solidFill>
                <a:srgbClr val="800000"/>
              </a:solidFill>
              <a:latin typeface="Gill Sans MT" panose="020B0502020104020203" pitchFamily="34" charset="0"/>
            </a:endParaRPr>
          </a:p>
          <a:p>
            <a:endParaRPr lang="ru-RU" sz="1400" dirty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800000"/>
                </a:solidFill>
              </a:rPr>
              <a:t>  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The Russian Federation participates in the international activities for standardization in the field of food </a:t>
            </a:r>
          </a:p>
          <a:p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    additives, flavorings and processing aids within projects of the Codex Alimentarius Commission.  Contact </a:t>
            </a:r>
          </a:p>
          <a:p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    point in Russia is the Federal Research Centre for Nutrition and Biotechnology, interested parties – Ministry of </a:t>
            </a:r>
          </a:p>
          <a:p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    Agriculture of the Russian Federation, 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  <a:ea typeface="MS PGothic" pitchFamily="34" charset="-128"/>
              </a:rPr>
              <a:t>Federal Agency on Technical Regulation and Metrology (Rosstandart) &amp;</a:t>
            </a:r>
          </a:p>
          <a:p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  <a:ea typeface="MS PGothic" pitchFamily="34" charset="-128"/>
              </a:rPr>
              <a:t>     Union of Winegrowers &amp; Winemakers of Russia (SVVR)</a:t>
            </a:r>
          </a:p>
          <a:p>
            <a:endParaRPr lang="en-US" sz="1400" dirty="0">
              <a:solidFill>
                <a:srgbClr val="800000"/>
              </a:solidFill>
              <a:latin typeface="Gill Sans MT" panose="020B0502020104020203" pitchFamily="34" charset="0"/>
            </a:endParaRPr>
          </a:p>
          <a:p>
            <a:endParaRPr lang="ru-RU" sz="1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9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11560" y="1340768"/>
            <a:ext cx="7920880" cy="4392488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2800" b="1" dirty="0">
              <a:solidFill>
                <a:srgbClr val="660033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l">
              <a:defRPr/>
            </a:pPr>
            <a:r>
              <a:rPr lang="en-US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Ministry of Agriculture of the Russian Federation: </a:t>
            </a:r>
          </a:p>
          <a:p>
            <a:pPr algn="l">
              <a:defRPr/>
            </a:pPr>
            <a:r>
              <a:rPr lang="en-US" sz="21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Changes in legislation in 2014-201</a:t>
            </a:r>
            <a:r>
              <a:rPr lang="ru-RU" sz="21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6</a:t>
            </a:r>
            <a:endParaRPr lang="en-US" sz="21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  <a:p>
            <a:pPr algn="l">
              <a:defRPr/>
            </a:pPr>
            <a:endParaRPr lang="en-US" sz="20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l">
              <a:defRPr/>
            </a:pPr>
            <a:endParaRPr lang="en-US" sz="20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800000"/>
                </a:solidFill>
                <a:ea typeface="ＭＳ Ｐゴシック" charset="0"/>
              </a:rPr>
              <a:t>Ministry is authorized by the Russian Government for development and support of viticulture, </a:t>
            </a:r>
            <a:r>
              <a:rPr lang="en-US" sz="2000" dirty="0">
                <a:solidFill>
                  <a:srgbClr val="800000"/>
                </a:solidFill>
              </a:rPr>
              <a:t>formation &amp; maintenance of the register of vineyards, registration of declarations of grape amounts for production of different wine types (e.g. sparkling wines, PGI &amp; PAO wines)</a:t>
            </a:r>
          </a:p>
          <a:p>
            <a:pPr marL="342900" indent="-342900" algn="l">
              <a:buFont typeface="Wingdings" pitchFamily="2" charset="2"/>
              <a:buChar char="ü"/>
              <a:defRPr/>
            </a:pPr>
            <a:endParaRPr lang="en-US" sz="2000" dirty="0">
              <a:solidFill>
                <a:srgbClr val="800000"/>
              </a:solidFill>
            </a:endParaRP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800000"/>
                </a:solidFill>
              </a:rPr>
              <a:t>Main objective – increasing of domestic wine production</a:t>
            </a:r>
          </a:p>
          <a:p>
            <a:pPr marL="342900" indent="-342900" algn="l">
              <a:buFont typeface="Wingdings" pitchFamily="2" charset="2"/>
              <a:buChar char="ü"/>
              <a:defRPr/>
            </a:pPr>
            <a:endParaRPr lang="en-US" sz="2000" dirty="0">
              <a:solidFill>
                <a:srgbClr val="800000"/>
              </a:solidFill>
            </a:endParaRP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800000"/>
                </a:solidFill>
              </a:rPr>
              <a:t>2016:  Endorsement of the </a:t>
            </a:r>
            <a:r>
              <a:rPr lang="ru-RU" sz="2000" dirty="0">
                <a:solidFill>
                  <a:srgbClr val="800000"/>
                </a:solidFill>
              </a:rPr>
              <a:t> </a:t>
            </a:r>
            <a:r>
              <a:rPr lang="en-US" sz="2000" dirty="0">
                <a:solidFill>
                  <a:srgbClr val="800000"/>
                </a:solidFill>
              </a:rPr>
              <a:t>Draft of the Concept of development of viticulture and winemaking in the Russian Federation for the period from 2016 to 2020 and the planning period up to 2025</a:t>
            </a:r>
          </a:p>
          <a:p>
            <a:pPr marL="342900" indent="-342900" algn="l">
              <a:buFont typeface="Wingdings" pitchFamily="2" charset="2"/>
              <a:buChar char="ü"/>
              <a:defRPr/>
            </a:pPr>
            <a:endParaRPr lang="en-US" sz="2000" dirty="0">
              <a:solidFill>
                <a:srgbClr val="800000"/>
              </a:solidFill>
            </a:endParaRP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800000"/>
                </a:solidFill>
              </a:rPr>
              <a:t>Draft of the federal law “About development of wine growing and wine production in the Russian Federation”</a:t>
            </a:r>
            <a:endParaRPr lang="ru-RU" sz="2000" dirty="0">
              <a:solidFill>
                <a:srgbClr val="800000"/>
              </a:solidFill>
            </a:endParaRPr>
          </a:p>
          <a:p>
            <a:pPr marL="342900" indent="-342900" algn="l">
              <a:buFont typeface="Wingdings" pitchFamily="2" charset="2"/>
              <a:buChar char="ü"/>
              <a:defRPr/>
            </a:pPr>
            <a:endParaRPr lang="ru-RU" sz="2000" dirty="0">
              <a:solidFill>
                <a:srgbClr val="800000"/>
              </a:solidFill>
              <a:ea typeface="ＭＳ Ｐゴシック" charset="0"/>
            </a:endParaRP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en-US" sz="2000" u="sng" dirty="0">
                <a:solidFill>
                  <a:srgbClr val="800000"/>
                </a:solidFill>
                <a:ea typeface="ＭＳ Ｐゴシック" charset="0"/>
              </a:rPr>
              <a:t>http://www.mcx.ru</a:t>
            </a:r>
          </a:p>
          <a:p>
            <a:pPr algn="l">
              <a:buFont typeface="Wingdings" pitchFamily="2" charset="2"/>
              <a:buChar char="ü"/>
              <a:defRPr/>
            </a:pPr>
            <a:endParaRPr lang="en-US" sz="2000" dirty="0">
              <a:solidFill>
                <a:srgbClr val="660033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</p:spPr>
        <p:txBody>
          <a:bodyPr/>
          <a:lstStyle/>
          <a:p>
            <a:r>
              <a:rPr lang="en-US" dirty="0"/>
              <a:t>APEC Wine Regulatory Forum |  October 6-7, 2016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</p:spPr>
        <p:txBody>
          <a:bodyPr/>
          <a:lstStyle/>
          <a:p>
            <a:r>
              <a:rPr lang="en-US" dirty="0"/>
              <a:t>Ottawa, Canada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94121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28" y="135802"/>
            <a:ext cx="3251835" cy="988592"/>
          </a:xfrm>
          <a:prstGeom prst="rect">
            <a:avLst/>
          </a:prstGeom>
        </p:spPr>
      </p:pic>
      <p:pic>
        <p:nvPicPr>
          <p:cNvPr id="8" name="Picture 6" descr="APEC Logo_vertical300d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04800"/>
            <a:ext cx="10334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841" y="1642187"/>
            <a:ext cx="888115" cy="599297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056868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68017" y="1366102"/>
            <a:ext cx="7920880" cy="4392488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Representation of the branch:</a:t>
            </a:r>
          </a:p>
          <a:p>
            <a:pPr algn="l">
              <a:defRPr/>
            </a:pPr>
            <a:r>
              <a:rPr lang="en-US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Union of Winegrowers and Winemakers of Russia</a:t>
            </a:r>
            <a:r>
              <a:rPr lang="ru-RU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</a:t>
            </a:r>
            <a:r>
              <a:rPr lang="en-US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(SVVR)</a:t>
            </a:r>
          </a:p>
          <a:p>
            <a:pPr algn="l">
              <a:defRPr/>
            </a:pPr>
            <a:endParaRPr lang="en-US" sz="18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l">
              <a:defRPr/>
            </a:pPr>
            <a:endParaRPr lang="en-US" sz="18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l">
              <a:defRPr/>
            </a:pPr>
            <a:endParaRPr lang="en-US" sz="1600" dirty="0">
              <a:solidFill>
                <a:srgbClr val="800000"/>
              </a:solidFill>
              <a:ea typeface="ＭＳ Ｐゴシック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800000"/>
                </a:solidFill>
                <a:ea typeface="ＭＳ Ｐゴシック" charset="0"/>
              </a:rPr>
              <a:t>Established in 2001. Members - more than 100 producers and other market participants from Krasnodar, Stavropol, Dagestan, Rostov regions and other viticulture and wine-making regions of Russia</a:t>
            </a:r>
          </a:p>
          <a:p>
            <a:pPr algn="l">
              <a:defRPr/>
            </a:pPr>
            <a:endParaRPr lang="en-US" sz="1600" dirty="0">
              <a:solidFill>
                <a:srgbClr val="800000"/>
              </a:solidFill>
              <a:ea typeface="ＭＳ Ｐゴシック" charset="0"/>
            </a:endParaRP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800000"/>
                </a:solidFill>
                <a:ea typeface="ＭＳ Ｐゴシック" charset="0"/>
              </a:rPr>
              <a:t>6th All-Russia Summit of vine &amp; wine (October 15, 2016,  Abrau</a:t>
            </a:r>
            <a:r>
              <a:rPr lang="ru-RU" sz="1600" dirty="0">
                <a:solidFill>
                  <a:srgbClr val="800000"/>
                </a:solidFill>
                <a:ea typeface="ＭＳ Ｐゴシック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ea typeface="ＭＳ Ｐゴシック" charset="0"/>
              </a:rPr>
              <a:t>Durso, Russia)</a:t>
            </a:r>
            <a:r>
              <a:rPr lang="ru-RU" sz="1600" dirty="0">
                <a:solidFill>
                  <a:srgbClr val="800000"/>
                </a:solidFill>
                <a:ea typeface="ＭＳ Ｐゴシック" charset="0"/>
              </a:rPr>
              <a:t>:</a:t>
            </a:r>
            <a:r>
              <a:rPr lang="en-US" sz="1600" dirty="0">
                <a:solidFill>
                  <a:srgbClr val="800000"/>
                </a:solidFill>
                <a:ea typeface="ＭＳ Ｐゴシック" charset="0"/>
              </a:rPr>
              <a:t> </a:t>
            </a:r>
            <a:r>
              <a:rPr lang="en-US" sz="1600" u="sng" dirty="0">
                <a:solidFill>
                  <a:srgbClr val="800000"/>
                </a:solidFill>
                <a:ea typeface="ＭＳ Ｐゴシック" charset="0"/>
              </a:rPr>
              <a:t>organizers</a:t>
            </a:r>
            <a:r>
              <a:rPr lang="en-US" sz="1600" dirty="0">
                <a:solidFill>
                  <a:srgbClr val="800000"/>
                </a:solidFill>
                <a:ea typeface="ＭＳ Ｐゴシック" charset="0"/>
              </a:rPr>
              <a:t> - Union of  Winegrowers and Winemakers of Russia, Russian Wine House "Abrau Durso" with the support of the Ministry of Agriculture of the Russian Federation and the Administration of Krasnodar region, </a:t>
            </a:r>
          </a:p>
          <a:p>
            <a:pPr algn="l">
              <a:defRPr/>
            </a:pPr>
            <a:r>
              <a:rPr lang="en-US" sz="1600" dirty="0">
                <a:solidFill>
                  <a:srgbClr val="800000"/>
                </a:solidFill>
                <a:ea typeface="ＭＳ Ｐゴシック" charset="0"/>
              </a:rPr>
              <a:t>      </a:t>
            </a:r>
            <a:r>
              <a:rPr lang="en-US" sz="1600" u="sng" dirty="0">
                <a:solidFill>
                  <a:srgbClr val="800000"/>
                </a:solidFill>
                <a:ea typeface="ＭＳ Ｐゴシック" charset="0"/>
              </a:rPr>
              <a:t>participants</a:t>
            </a:r>
            <a:r>
              <a:rPr lang="en-US" sz="1600" dirty="0">
                <a:solidFill>
                  <a:srgbClr val="800000"/>
                </a:solidFill>
                <a:ea typeface="ＭＳ Ｐゴシック" charset="0"/>
              </a:rPr>
              <a:t> – domestic and foreign winegrowers &amp; winemakers, traders, regulators, </a:t>
            </a:r>
          </a:p>
          <a:p>
            <a:pPr algn="l">
              <a:defRPr/>
            </a:pPr>
            <a:r>
              <a:rPr lang="en-US" sz="1600" dirty="0">
                <a:solidFill>
                  <a:srgbClr val="800000"/>
                </a:solidFill>
                <a:ea typeface="ＭＳ Ｐゴシック" charset="0"/>
              </a:rPr>
              <a:t>      legislators, representatives of international &amp; national branch associations et al.</a:t>
            </a:r>
            <a:r>
              <a:rPr lang="ru-RU" sz="1600" dirty="0">
                <a:solidFill>
                  <a:srgbClr val="800000"/>
                </a:solidFill>
                <a:ea typeface="ＭＳ Ｐゴシック" charset="0"/>
              </a:rPr>
              <a:t> </a:t>
            </a:r>
            <a:endParaRPr lang="en-US" sz="1600" dirty="0">
              <a:solidFill>
                <a:srgbClr val="800000"/>
              </a:solidFill>
              <a:ea typeface="ＭＳ Ｐゴシック" charset="0"/>
            </a:endParaRPr>
          </a:p>
          <a:p>
            <a:pPr algn="l">
              <a:defRPr/>
            </a:pPr>
            <a:r>
              <a:rPr lang="en-US" sz="1600" dirty="0">
                <a:solidFill>
                  <a:srgbClr val="800000"/>
                </a:solidFill>
                <a:ea typeface="ＭＳ Ｐゴシック" charset="0"/>
              </a:rPr>
              <a:t>      </a:t>
            </a:r>
            <a:r>
              <a:rPr lang="ru-RU" sz="1600" dirty="0">
                <a:solidFill>
                  <a:srgbClr val="800000"/>
                </a:solidFill>
                <a:ea typeface="ＭＳ Ｐゴシック" charset="0"/>
              </a:rPr>
              <a:t>(</a:t>
            </a:r>
            <a:r>
              <a:rPr lang="de-DE" sz="1600" u="sng" dirty="0">
                <a:solidFill>
                  <a:srgbClr val="800000"/>
                </a:solidFill>
                <a:ea typeface="ＭＳ Ｐゴシック" charset="0"/>
              </a:rPr>
              <a:t>http://summit.abraudurso.ru</a:t>
            </a:r>
            <a:r>
              <a:rPr lang="de-DE" sz="1600" dirty="0">
                <a:solidFill>
                  <a:srgbClr val="800000"/>
                </a:solidFill>
                <a:ea typeface="ＭＳ Ｐゴシック" charset="0"/>
              </a:rPr>
              <a:t>, </a:t>
            </a:r>
            <a:r>
              <a:rPr lang="de-DE" sz="1600" dirty="0" err="1">
                <a:solidFill>
                  <a:srgbClr val="800000"/>
                </a:solidFill>
                <a:ea typeface="ＭＳ Ｐゴシック" charset="0"/>
              </a:rPr>
              <a:t>e-mail</a:t>
            </a:r>
            <a:r>
              <a:rPr lang="de-DE" sz="1600" dirty="0">
                <a:solidFill>
                  <a:srgbClr val="800000"/>
                </a:solidFill>
                <a:ea typeface="ＭＳ Ｐゴシック" charset="0"/>
              </a:rPr>
              <a:t>:  </a:t>
            </a:r>
            <a:r>
              <a:rPr lang="en-US" sz="1600" u="sng" dirty="0">
                <a:solidFill>
                  <a:srgbClr val="800000"/>
                </a:solidFill>
                <a:ea typeface="ＭＳ Ｐゴシック" charset="0"/>
              </a:rPr>
              <a:t>nz-winery@mail.ru</a:t>
            </a:r>
            <a:r>
              <a:rPr lang="ru-RU" sz="1600" dirty="0">
                <a:solidFill>
                  <a:srgbClr val="800000"/>
                </a:solidFill>
                <a:ea typeface="ＭＳ Ｐゴシック" charset="0"/>
              </a:rPr>
              <a:t>)</a:t>
            </a:r>
            <a:endParaRPr lang="en-US" sz="2000" dirty="0">
              <a:solidFill>
                <a:srgbClr val="800000"/>
              </a:solidFill>
            </a:endParaRPr>
          </a:p>
          <a:p>
            <a:pPr algn="l">
              <a:buFont typeface="Wingdings" pitchFamily="2" charset="2"/>
              <a:buChar char="ü"/>
              <a:defRPr/>
            </a:pPr>
            <a:endParaRPr lang="en-US" sz="2000" dirty="0">
              <a:solidFill>
                <a:srgbClr val="660033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</p:spPr>
        <p:txBody>
          <a:bodyPr/>
          <a:lstStyle/>
          <a:p>
            <a:r>
              <a:rPr lang="en-US" dirty="0"/>
              <a:t>APEC Wine Regulatory Forum |  October 6-7, 2016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</p:spPr>
        <p:txBody>
          <a:bodyPr/>
          <a:lstStyle/>
          <a:p>
            <a:r>
              <a:rPr lang="en-US" dirty="0"/>
              <a:t>Ottawa, Canada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94121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28" y="135802"/>
            <a:ext cx="3251835" cy="988592"/>
          </a:xfrm>
          <a:prstGeom prst="rect">
            <a:avLst/>
          </a:prstGeom>
        </p:spPr>
      </p:pic>
      <p:pic>
        <p:nvPicPr>
          <p:cNvPr id="8" name="Picture 6" descr="APEC Logo_vertical300d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04800"/>
            <a:ext cx="10334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31" y="5460424"/>
            <a:ext cx="1518417" cy="447456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31" y="2354393"/>
            <a:ext cx="1518417" cy="425157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056868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</p:spPr>
        <p:txBody>
          <a:bodyPr/>
          <a:lstStyle/>
          <a:p>
            <a:r>
              <a:rPr lang="en-US" dirty="0"/>
              <a:t>APEC Wine Regulatory Forum |  October 6-7, 2016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</p:spPr>
        <p:txBody>
          <a:bodyPr/>
          <a:lstStyle/>
          <a:p>
            <a:r>
              <a:rPr lang="en-US" dirty="0"/>
              <a:t>Ottawa, Canada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94121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28" y="135802"/>
            <a:ext cx="3251835" cy="988592"/>
          </a:xfrm>
          <a:prstGeom prst="rect">
            <a:avLst/>
          </a:prstGeom>
        </p:spPr>
      </p:pic>
      <p:pic>
        <p:nvPicPr>
          <p:cNvPr id="8" name="Picture 6" descr="APEC Logo_vertical300d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04800"/>
            <a:ext cx="10334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81877" y="3027203"/>
            <a:ext cx="66122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>
              <a:defRPr sz="1600">
                <a:solidFill>
                  <a:schemeClr val="tx1"/>
                </a:solidFill>
                <a:latin typeface="Cambria" pitchFamily="18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Cambria" pitchFamily="18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Cambria" pitchFamily="18" charset="0"/>
              </a:defRPr>
            </a:lvl5pPr>
            <a:lvl6pPr marL="25146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Cambria" pitchFamily="18" charset="0"/>
              </a:defRPr>
            </a:lvl6pPr>
            <a:lvl7pPr marL="29718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Cambria" pitchFamily="18" charset="0"/>
              </a:defRPr>
            </a:lvl7pPr>
            <a:lvl8pPr marL="34290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Cambria" pitchFamily="18" charset="0"/>
              </a:defRPr>
            </a:lvl8pPr>
            <a:lvl9pPr marL="3886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anose="020B0502020104020203" pitchFamily="34" charset="0"/>
              </a:rPr>
              <a:t>THANK YOU FOR ATTENTION</a:t>
            </a: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0111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6-7,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Ottawa, Canada</a:t>
            </a:r>
          </a:p>
        </p:txBody>
      </p:sp>
      <p:pic>
        <p:nvPicPr>
          <p:cNvPr id="11" name="Picture 6" descr="APEC Logo_vertical300d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304800"/>
            <a:ext cx="10334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28" y="135802"/>
            <a:ext cx="3251835" cy="988592"/>
          </a:xfrm>
          <a:prstGeom prst="rect">
            <a:avLst/>
          </a:prstGeom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77813" y="1181100"/>
            <a:ext cx="85800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Import &amp; Export of alcoholic beverages</a:t>
            </a: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including wine (group 22)</a:t>
            </a: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: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General list of commodities </a:t>
            </a:r>
            <a:r>
              <a:rPr lang="en-US" sz="1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(July 2016)</a:t>
            </a:r>
            <a:endParaRPr lang="ru-RU" sz="1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eaLnBrk="1" hangingPunct="1">
              <a:defRPr/>
            </a:pPr>
            <a:endParaRPr lang="en-US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596063" y="5740821"/>
            <a:ext cx="1981200" cy="2889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 eaLnBrk="1" hangingPunct="1">
              <a:defRPr/>
            </a:pPr>
            <a:endParaRPr lang="de-DE" sz="16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r" eaLnBrk="1" hangingPunct="1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Arial" charset="0"/>
              </a:rPr>
              <a:t>Source: ZAT (2016)</a:t>
            </a:r>
            <a:endParaRPr lang="ru-RU" sz="28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464" y="3799694"/>
            <a:ext cx="82501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600" b="1" dirty="0">
                <a:solidFill>
                  <a:srgbClr val="800000"/>
                </a:solidFill>
                <a:latin typeface="Gill Sans MT" panose="020B0502020104020203" pitchFamily="34" charset="0"/>
              </a:rPr>
              <a:t>Export</a:t>
            </a:r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:</a:t>
            </a:r>
            <a:endParaRPr lang="en-US" sz="16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4th place for alcoholic beverages </a:t>
            </a:r>
            <a:r>
              <a:rPr lang="ru-RU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- </a:t>
            </a:r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increase in a share from 0</a:t>
            </a:r>
            <a:r>
              <a:rPr lang="ru-RU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.</a:t>
            </a:r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71</a:t>
            </a:r>
            <a:r>
              <a:rPr lang="ru-RU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% to 0</a:t>
            </a:r>
            <a:r>
              <a:rPr lang="ru-RU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.</a:t>
            </a:r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73</a:t>
            </a:r>
            <a:r>
              <a:rPr lang="ru-RU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%,</a:t>
            </a:r>
            <a:r>
              <a:rPr lang="ru-RU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 </a:t>
            </a:r>
            <a:endParaRPr lang="en-US" sz="1600" dirty="0">
              <a:solidFill>
                <a:srgbClr val="800000"/>
              </a:solidFill>
              <a:latin typeface="Gill Sans MT" panose="020B0502020104020203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      purchase volume by 23.98 % , natural volume by 27.87 % </a:t>
            </a:r>
            <a:r>
              <a:rPr lang="en-US" sz="1200" dirty="0">
                <a:solidFill>
                  <a:srgbClr val="800000"/>
                </a:solidFill>
                <a:latin typeface="Gill Sans MT" panose="020B0502020104020203" pitchFamily="34" charset="0"/>
              </a:rPr>
              <a:t>(in comparison with 2015)</a:t>
            </a:r>
            <a:endParaRPr lang="ru-RU" sz="1200" dirty="0">
              <a:solidFill>
                <a:srgbClr val="800000"/>
              </a:solidFill>
            </a:endParaRPr>
          </a:p>
          <a:p>
            <a:pPr lvl="0" indent="-342900" algn="just">
              <a:spcAft>
                <a:spcPts val="0"/>
              </a:spcAft>
              <a:tabLst>
                <a:tab pos="678815" algn="l"/>
              </a:tabLst>
            </a:pPr>
            <a:endParaRPr lang="ru-RU" sz="10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1" y="2350776"/>
            <a:ext cx="82501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600" b="1" dirty="0">
                <a:solidFill>
                  <a:srgbClr val="800000"/>
                </a:solidFill>
                <a:latin typeface="Gill Sans MT" panose="020B0502020104020203" pitchFamily="34" charset="0"/>
              </a:rPr>
              <a:t>Import</a:t>
            </a:r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:</a:t>
            </a:r>
            <a:endParaRPr lang="en-US" sz="16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3rd place for alcoholic beverages -</a:t>
            </a:r>
            <a:r>
              <a:rPr lang="ru-RU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decrease in a share from 9.67 % to 7.41%, </a:t>
            </a: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     purchase volume by 21.48 %, natural volume by 20.02 % </a:t>
            </a:r>
            <a:r>
              <a:rPr lang="en-US" sz="1200" dirty="0">
                <a:solidFill>
                  <a:srgbClr val="800000"/>
                </a:solidFill>
                <a:latin typeface="Gill Sans MT" panose="020B0502020104020203" pitchFamily="34" charset="0"/>
              </a:rPr>
              <a:t>(in comparison with 2015)</a:t>
            </a:r>
            <a:endParaRPr lang="ru-RU" sz="1200" dirty="0">
              <a:solidFill>
                <a:srgbClr val="800000"/>
              </a:solidFill>
            </a:endParaRPr>
          </a:p>
          <a:p>
            <a:pPr lvl="0" indent="-342900" algn="just">
              <a:spcAft>
                <a:spcPts val="0"/>
              </a:spcAft>
              <a:tabLst>
                <a:tab pos="678815" algn="l"/>
              </a:tabLst>
            </a:pPr>
            <a:endParaRPr lang="ru-RU" sz="10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6" descr="APEC Logo_vertical300d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04800"/>
            <a:ext cx="10334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77813" y="1181100"/>
            <a:ext cx="858004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Import of wine</a:t>
            </a: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and related products – prior delivery</a:t>
            </a: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:</a:t>
            </a:r>
            <a:endParaRPr lang="en-US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General procedure for the declaring of compliance</a:t>
            </a:r>
            <a:endParaRPr lang="en-US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3" name="Скругленный прямоугольник 2"/>
          <p:cNvSpPr>
            <a:spLocks noChangeAspect="1"/>
          </p:cNvSpPr>
          <p:nvPr/>
        </p:nvSpPr>
        <p:spPr>
          <a:xfrm>
            <a:off x="7129418" y="3269045"/>
            <a:ext cx="1049142" cy="432000"/>
          </a:xfrm>
          <a:prstGeom prst="roundRect">
            <a:avLst/>
          </a:prstGeom>
          <a:solidFill>
            <a:srgbClr val="C00000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21366" y="3264029"/>
            <a:ext cx="1152000" cy="432000"/>
          </a:xfrm>
          <a:prstGeom prst="roundRect">
            <a:avLst/>
          </a:prstGeom>
          <a:solidFill>
            <a:srgbClr val="C00000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4616172" y="3267817"/>
            <a:ext cx="1049142" cy="432000"/>
          </a:xfrm>
          <a:prstGeom prst="roundRect">
            <a:avLst/>
          </a:prstGeom>
          <a:solidFill>
            <a:srgbClr val="C00000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3419437" y="3289452"/>
            <a:ext cx="1049142" cy="432000"/>
          </a:xfrm>
          <a:prstGeom prst="roundRect">
            <a:avLst/>
          </a:prstGeom>
          <a:solidFill>
            <a:srgbClr val="C00000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>
            <a:spLocks noChangeAspect="1"/>
          </p:cNvSpPr>
          <p:nvPr/>
        </p:nvSpPr>
        <p:spPr>
          <a:xfrm>
            <a:off x="2183283" y="3289452"/>
            <a:ext cx="1049142" cy="432000"/>
          </a:xfrm>
          <a:prstGeom prst="roundRect">
            <a:avLst/>
          </a:prstGeom>
          <a:solidFill>
            <a:srgbClr val="C00000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>
            <a:spLocks noChangeAspect="1"/>
          </p:cNvSpPr>
          <p:nvPr/>
        </p:nvSpPr>
        <p:spPr>
          <a:xfrm>
            <a:off x="964322" y="3289452"/>
            <a:ext cx="1049142" cy="432000"/>
          </a:xfrm>
          <a:prstGeom prst="roundRect">
            <a:avLst/>
          </a:prstGeom>
          <a:solidFill>
            <a:srgbClr val="C00000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7421" name="TextBox 5"/>
          <p:cNvSpPr txBox="1">
            <a:spLocks noChangeArrowheads="1"/>
          </p:cNvSpPr>
          <p:nvPr/>
        </p:nvSpPr>
        <p:spPr bwMode="auto">
          <a:xfrm>
            <a:off x="981615" y="4250663"/>
            <a:ext cx="10373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Legal person </a:t>
            </a:r>
          </a:p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within the </a:t>
            </a:r>
          </a:p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Russian Federation or Eurasian Economic Union (EAEU/Customs Union)</a:t>
            </a:r>
            <a:endParaRPr lang="ru-RU" altLang="ru-RU" sz="1000" dirty="0">
              <a:solidFill>
                <a:srgbClr val="800000"/>
              </a:solidFill>
            </a:endParaRPr>
          </a:p>
        </p:txBody>
      </p:sp>
      <p:sp>
        <p:nvSpPr>
          <p:cNvPr id="17422" name="TextBox 6"/>
          <p:cNvSpPr txBox="1">
            <a:spLocks noChangeArrowheads="1"/>
          </p:cNvSpPr>
          <p:nvPr/>
        </p:nvSpPr>
        <p:spPr bwMode="auto">
          <a:xfrm>
            <a:off x="999261" y="3387378"/>
            <a:ext cx="9144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bg1"/>
                </a:solidFill>
                <a:latin typeface="Gill Sans MT" pitchFamily="34" charset="0"/>
              </a:rPr>
              <a:t>1-</a:t>
            </a:r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Declarant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17423" name="TextBox 16"/>
          <p:cNvSpPr txBox="1">
            <a:spLocks noChangeArrowheads="1"/>
          </p:cNvSpPr>
          <p:nvPr/>
        </p:nvSpPr>
        <p:spPr bwMode="auto">
          <a:xfrm>
            <a:off x="2250654" y="3387378"/>
            <a:ext cx="9144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bg1"/>
                </a:solidFill>
                <a:latin typeface="Gill Sans MT" pitchFamily="34" charset="0"/>
              </a:rPr>
              <a:t>2-</a:t>
            </a:r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Wine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17424" name="TextBox 17"/>
          <p:cNvSpPr txBox="1">
            <a:spLocks noChangeArrowheads="1"/>
          </p:cNvSpPr>
          <p:nvPr/>
        </p:nvSpPr>
        <p:spPr bwMode="auto">
          <a:xfrm>
            <a:off x="2260590" y="4277992"/>
            <a:ext cx="9892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Import wine</a:t>
            </a:r>
            <a:endParaRPr lang="ru-RU" altLang="ru-RU" sz="1000" dirty="0">
              <a:solidFill>
                <a:srgbClr val="800000"/>
              </a:solidFill>
            </a:endParaRPr>
          </a:p>
        </p:txBody>
      </p:sp>
      <p:sp>
        <p:nvSpPr>
          <p:cNvPr id="17425" name="TextBox 18"/>
          <p:cNvSpPr txBox="1">
            <a:spLocks noChangeArrowheads="1"/>
          </p:cNvSpPr>
          <p:nvPr/>
        </p:nvSpPr>
        <p:spPr bwMode="auto">
          <a:xfrm>
            <a:off x="3451618" y="3373066"/>
            <a:ext cx="9144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bg1"/>
                </a:solidFill>
                <a:latin typeface="Gill Sans MT" pitchFamily="34" charset="0"/>
              </a:rPr>
              <a:t>3-</a:t>
            </a:r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Testing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17426" name="TextBox 19"/>
          <p:cNvSpPr txBox="1">
            <a:spLocks noChangeArrowheads="1"/>
          </p:cNvSpPr>
          <p:nvPr/>
        </p:nvSpPr>
        <p:spPr bwMode="auto">
          <a:xfrm>
            <a:off x="3506438" y="4249211"/>
            <a:ext cx="95758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In accordance with the requirements of the Russian Federation/EAEU in Laboratories accredited in the EAEU</a:t>
            </a:r>
            <a:endParaRPr lang="ru-RU" altLang="ru-RU" sz="1000" dirty="0">
              <a:solidFill>
                <a:srgbClr val="800000"/>
              </a:solidFill>
            </a:endParaRPr>
          </a:p>
        </p:txBody>
      </p:sp>
      <p:sp>
        <p:nvSpPr>
          <p:cNvPr id="17429" name="TextBox 22"/>
          <p:cNvSpPr txBox="1">
            <a:spLocks noChangeArrowheads="1"/>
          </p:cNvSpPr>
          <p:nvPr/>
        </p:nvSpPr>
        <p:spPr bwMode="auto">
          <a:xfrm>
            <a:off x="4546474" y="3275029"/>
            <a:ext cx="1187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bg1"/>
                </a:solidFill>
                <a:latin typeface="Gill Sans MT" pitchFamily="34" charset="0"/>
              </a:rPr>
              <a:t>4-</a:t>
            </a:r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Completion</a:t>
            </a:r>
          </a:p>
          <a:p>
            <a:pPr algn="ctr"/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of Declaration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4662768" y="4232130"/>
            <a:ext cx="10154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Declarant</a:t>
            </a:r>
            <a:endParaRPr lang="ru-RU" altLang="ru-RU" sz="1000" dirty="0">
              <a:solidFill>
                <a:srgbClr val="800000"/>
              </a:solidFill>
            </a:endParaRPr>
          </a:p>
        </p:txBody>
      </p:sp>
      <p:sp>
        <p:nvSpPr>
          <p:cNvPr id="17431" name="TextBox 24"/>
          <p:cNvSpPr txBox="1">
            <a:spLocks noChangeArrowheads="1"/>
          </p:cNvSpPr>
          <p:nvPr/>
        </p:nvSpPr>
        <p:spPr bwMode="auto">
          <a:xfrm>
            <a:off x="5875366" y="3275029"/>
            <a:ext cx="10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bg1"/>
                </a:solidFill>
                <a:latin typeface="Gill Sans MT" pitchFamily="34" charset="0"/>
              </a:rPr>
              <a:t>5-</a:t>
            </a:r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Registration</a:t>
            </a:r>
          </a:p>
          <a:p>
            <a:pPr algn="ctr"/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of Declaration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75366" y="4238007"/>
            <a:ext cx="13834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800000"/>
                </a:solidFill>
                <a:latin typeface="Gill Sans MT" panose="020B0502020104020203" pitchFamily="34" charset="0"/>
              </a:rPr>
              <a:t>Certification Body       accredited in the  EAEU  </a:t>
            </a:r>
          </a:p>
          <a:p>
            <a:pPr>
              <a:defRPr/>
            </a:pPr>
            <a:r>
              <a:rPr lang="en-US" sz="1000" dirty="0">
                <a:solidFill>
                  <a:srgbClr val="800000"/>
                </a:solidFill>
                <a:latin typeface="Gill Sans MT" panose="020B0502020104020203" pitchFamily="34" charset="0"/>
              </a:rPr>
              <a:t>       </a:t>
            </a:r>
            <a:endParaRPr lang="ru-RU" sz="1000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17433" name="TextBox 26"/>
          <p:cNvSpPr txBox="1">
            <a:spLocks noChangeArrowheads="1"/>
          </p:cNvSpPr>
          <p:nvPr/>
        </p:nvSpPr>
        <p:spPr bwMode="auto">
          <a:xfrm>
            <a:off x="7144586" y="3358514"/>
            <a:ext cx="97933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bg1"/>
                </a:solidFill>
                <a:latin typeface="Gill Sans MT" pitchFamily="34" charset="0"/>
              </a:rPr>
              <a:t>6-</a:t>
            </a:r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Declaration</a:t>
            </a:r>
          </a:p>
        </p:txBody>
      </p:sp>
      <p:sp>
        <p:nvSpPr>
          <p:cNvPr id="17437" name="TextBox 30"/>
          <p:cNvSpPr txBox="1">
            <a:spLocks noChangeArrowheads="1"/>
          </p:cNvSpPr>
          <p:nvPr/>
        </p:nvSpPr>
        <p:spPr bwMode="auto">
          <a:xfrm>
            <a:off x="7129418" y="4261239"/>
            <a:ext cx="1158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Wine ready for customs clearance</a:t>
            </a:r>
            <a:endParaRPr lang="ru-RU" altLang="ru-RU" sz="1000" dirty="0">
              <a:solidFill>
                <a:srgbClr val="800000"/>
              </a:solidFill>
            </a:endParaRPr>
          </a:p>
        </p:txBody>
      </p:sp>
      <p:pic>
        <p:nvPicPr>
          <p:cNvPr id="34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28" y="135802"/>
            <a:ext cx="3251835" cy="988592"/>
          </a:xfrm>
          <a:prstGeom prst="rect">
            <a:avLst/>
          </a:prstGeom>
        </p:spPr>
      </p:pic>
      <p:sp>
        <p:nvSpPr>
          <p:cNvPr id="3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</p:spPr>
        <p:txBody>
          <a:bodyPr/>
          <a:lstStyle/>
          <a:p>
            <a:r>
              <a:rPr lang="en-US" dirty="0"/>
              <a:t>APEC Wine Regulatory Forum |  October 6-7, 2016</a:t>
            </a:r>
          </a:p>
        </p:txBody>
      </p:sp>
      <p:sp>
        <p:nvSpPr>
          <p:cNvPr id="36" name="Date Placeholder 6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</p:spPr>
        <p:txBody>
          <a:bodyPr/>
          <a:lstStyle/>
          <a:p>
            <a:r>
              <a:rPr lang="en-US" dirty="0"/>
              <a:t>Ottawa, Canada</a:t>
            </a:r>
          </a:p>
        </p:txBody>
      </p:sp>
      <p:sp>
        <p:nvSpPr>
          <p:cNvPr id="3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Стрелка: изогнутая вниз 13"/>
          <p:cNvSpPr>
            <a:spLocks noChangeAspect="1"/>
          </p:cNvSpPr>
          <p:nvPr/>
        </p:nvSpPr>
        <p:spPr>
          <a:xfrm>
            <a:off x="1433394" y="2736100"/>
            <a:ext cx="1296296" cy="504000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: изогнутая вверх 14"/>
          <p:cNvSpPr>
            <a:spLocks/>
          </p:cNvSpPr>
          <p:nvPr/>
        </p:nvSpPr>
        <p:spPr>
          <a:xfrm>
            <a:off x="2648008" y="3762069"/>
            <a:ext cx="1296000" cy="504000"/>
          </a:xfrm>
          <a:prstGeom prst="curved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трелка: изогнутая вниз 39"/>
          <p:cNvSpPr>
            <a:spLocks noChangeAspect="1"/>
          </p:cNvSpPr>
          <p:nvPr/>
        </p:nvSpPr>
        <p:spPr>
          <a:xfrm>
            <a:off x="3806309" y="2733608"/>
            <a:ext cx="1296296" cy="504000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: изогнутая вверх 40"/>
          <p:cNvSpPr>
            <a:spLocks/>
          </p:cNvSpPr>
          <p:nvPr/>
        </p:nvSpPr>
        <p:spPr>
          <a:xfrm>
            <a:off x="5158195" y="3761335"/>
            <a:ext cx="1296000" cy="504000"/>
          </a:xfrm>
          <a:prstGeom prst="curved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Стрелка: изогнутая вниз 41"/>
          <p:cNvSpPr>
            <a:spLocks noChangeAspect="1"/>
          </p:cNvSpPr>
          <p:nvPr/>
        </p:nvSpPr>
        <p:spPr>
          <a:xfrm>
            <a:off x="6271218" y="2718404"/>
            <a:ext cx="1296296" cy="504000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65" y="3692702"/>
            <a:ext cx="574596" cy="812725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6-7,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Ottawa, Canada</a:t>
            </a:r>
          </a:p>
        </p:txBody>
      </p:sp>
      <p:pic>
        <p:nvPicPr>
          <p:cNvPr id="11" name="Picture 6" descr="APEC Logo_vertical300d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304800"/>
            <a:ext cx="10334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28" y="135802"/>
            <a:ext cx="3251835" cy="988592"/>
          </a:xfrm>
          <a:prstGeom prst="rect">
            <a:avLst/>
          </a:prstGeom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44703" y="1040816"/>
            <a:ext cx="858004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Import of wine and related products – prior delivery: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Some practical aspects of the declaration of compliance 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(addendum to the slide # 3)</a:t>
            </a:r>
            <a:endParaRPr lang="en-US" dirty="0">
              <a:solidFill>
                <a:srgbClr val="8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922" y="1717924"/>
            <a:ext cx="851382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0000"/>
                </a:solidFill>
                <a:latin typeface="Gill Sans MT" charset="0"/>
              </a:rPr>
              <a:t>Step 1</a:t>
            </a:r>
            <a:r>
              <a:rPr lang="ru-RU" sz="1400" b="1" dirty="0">
                <a:solidFill>
                  <a:srgbClr val="800000"/>
                </a:solidFill>
                <a:latin typeface="Gill Sans MT" charset="0"/>
              </a:rPr>
              <a:t>:</a:t>
            </a:r>
            <a:r>
              <a:rPr lang="en-US" sz="1400" dirty="0">
                <a:solidFill>
                  <a:srgbClr val="800000"/>
                </a:solidFill>
                <a:latin typeface="Gill Sans MT" charset="0"/>
              </a:rPr>
              <a:t> </a:t>
            </a:r>
            <a:r>
              <a:rPr lang="ru-RU" sz="1400" dirty="0">
                <a:solidFill>
                  <a:srgbClr val="800000"/>
                </a:solidFill>
                <a:latin typeface="Gill Sans MT" charset="0"/>
              </a:rPr>
              <a:t> </a:t>
            </a:r>
            <a:r>
              <a:rPr lang="en-US" sz="1400" dirty="0">
                <a:solidFill>
                  <a:srgbClr val="800000"/>
                </a:solidFill>
                <a:latin typeface="Gill Sans MT" charset="0"/>
              </a:rPr>
              <a:t>   Declarant’s obligations - Agreement on the implementation of functions of the foreign wine producer </a:t>
            </a:r>
          </a:p>
          <a:p>
            <a:r>
              <a:rPr lang="en-US" sz="1400" dirty="0">
                <a:solidFill>
                  <a:srgbClr val="800000"/>
                </a:solidFill>
                <a:latin typeface="Gill Sans MT" charset="0"/>
              </a:rPr>
              <a:t>                 in terms of quality and product’s safety, including confirmation of its compliance with the applicable </a:t>
            </a:r>
          </a:p>
          <a:p>
            <a:r>
              <a:rPr lang="en-US" sz="1400" dirty="0">
                <a:solidFill>
                  <a:srgbClr val="800000"/>
                </a:solidFill>
                <a:latin typeface="Gill Sans MT" charset="0"/>
              </a:rPr>
              <a:t>                 requirements of the Russian Federation/EAEU.</a:t>
            </a:r>
          </a:p>
          <a:p>
            <a:endParaRPr lang="en-US" sz="1400" dirty="0">
              <a:solidFill>
                <a:srgbClr val="800000"/>
              </a:solidFill>
              <a:latin typeface="Gill Sans MT" charset="0"/>
            </a:endParaRPr>
          </a:p>
          <a:p>
            <a:r>
              <a:rPr lang="en-US" sz="1400" b="1" dirty="0">
                <a:solidFill>
                  <a:srgbClr val="800000"/>
                </a:solidFill>
                <a:latin typeface="Gill Sans MT" charset="0"/>
              </a:rPr>
              <a:t>Step 2:</a:t>
            </a:r>
            <a:r>
              <a:rPr lang="en-US" sz="1400" dirty="0">
                <a:solidFill>
                  <a:srgbClr val="800000"/>
                </a:solidFill>
                <a:latin typeface="Gill Sans MT" charset="0"/>
              </a:rPr>
              <a:t>     Testing of samples from a wine shipment which is planned for the delivery to the Russian Federation.</a:t>
            </a:r>
          </a:p>
          <a:p>
            <a:endParaRPr lang="ru-RU" sz="1400" dirty="0">
              <a:solidFill>
                <a:srgbClr val="800000"/>
              </a:solidFill>
              <a:latin typeface="Gill Sans MT" charset="0"/>
            </a:endParaRPr>
          </a:p>
          <a:p>
            <a:r>
              <a:rPr lang="en-US" sz="1400" b="1" dirty="0">
                <a:solidFill>
                  <a:srgbClr val="800000"/>
                </a:solidFill>
                <a:latin typeface="Gill Sans MT" charset="0"/>
              </a:rPr>
              <a:t>Steps 3-4: </a:t>
            </a:r>
            <a:r>
              <a:rPr lang="en-US" sz="1400" dirty="0">
                <a:solidFill>
                  <a:srgbClr val="800000"/>
                </a:solidFill>
                <a:latin typeface="Gill Sans MT" charset="0"/>
              </a:rPr>
              <a:t> Test report contains the results of the analysis of mandatory wine </a:t>
            </a:r>
            <a:r>
              <a:rPr lang="en-US" sz="1400" dirty="0" err="1">
                <a:solidFill>
                  <a:srgbClr val="800000"/>
                </a:solidFill>
                <a:latin typeface="Gill Sans MT" charset="0"/>
              </a:rPr>
              <a:t>prameters</a:t>
            </a:r>
            <a:r>
              <a:rPr lang="en-US" sz="1400" dirty="0">
                <a:solidFill>
                  <a:srgbClr val="800000"/>
                </a:solidFill>
                <a:latin typeface="Gill Sans MT" charset="0"/>
              </a:rPr>
              <a:t>.</a:t>
            </a:r>
          </a:p>
          <a:p>
            <a:endParaRPr lang="ru-RU" sz="1400" dirty="0">
              <a:solidFill>
                <a:srgbClr val="800000"/>
              </a:solidFill>
              <a:latin typeface="Gill Sans MT" charset="0"/>
            </a:endParaRPr>
          </a:p>
          <a:p>
            <a:r>
              <a:rPr lang="en-US" sz="1400" b="1" dirty="0">
                <a:solidFill>
                  <a:srgbClr val="800000"/>
                </a:solidFill>
                <a:latin typeface="Gill Sans MT" charset="0"/>
              </a:rPr>
              <a:t>Step 5: </a:t>
            </a:r>
            <a:r>
              <a:rPr lang="en-US" sz="1400" dirty="0">
                <a:solidFill>
                  <a:srgbClr val="800000"/>
                </a:solidFill>
                <a:latin typeface="Gill Sans MT" charset="0"/>
              </a:rPr>
              <a:t>     License for import of wine and contract with the foreign producer (supplier) are necessary for the</a:t>
            </a:r>
          </a:p>
          <a:p>
            <a:r>
              <a:rPr lang="en-US" sz="1400" dirty="0">
                <a:solidFill>
                  <a:srgbClr val="800000"/>
                </a:solidFill>
                <a:latin typeface="Gill Sans MT" charset="0"/>
              </a:rPr>
              <a:t>                  registration of the declaration.  Such documents as consignments, CMR, certificate/declaration of </a:t>
            </a:r>
          </a:p>
          <a:p>
            <a:r>
              <a:rPr lang="en-US" sz="1400" dirty="0">
                <a:solidFill>
                  <a:srgbClr val="800000"/>
                </a:solidFill>
                <a:latin typeface="Gill Sans MT" charset="0"/>
              </a:rPr>
              <a:t>                  origin etc. are optional</a:t>
            </a:r>
            <a:r>
              <a:rPr lang="ru-RU" sz="1400" dirty="0">
                <a:solidFill>
                  <a:srgbClr val="800000"/>
                </a:solidFill>
                <a:latin typeface="Gill Sans MT" charset="0"/>
              </a:rPr>
              <a:t>. </a:t>
            </a:r>
            <a:r>
              <a:rPr lang="en-US" sz="1400" dirty="0">
                <a:solidFill>
                  <a:srgbClr val="800000"/>
                </a:solidFill>
                <a:latin typeface="Gill Sans MT" charset="0"/>
              </a:rPr>
              <a:t>Refusal of registration of the declaration is possible if the quality and safety of </a:t>
            </a:r>
          </a:p>
          <a:p>
            <a:r>
              <a:rPr lang="en-US" sz="1400" dirty="0">
                <a:solidFill>
                  <a:srgbClr val="800000"/>
                </a:solidFill>
                <a:latin typeface="Gill Sans MT" charset="0"/>
              </a:rPr>
              <a:t>                  wine are not conform with the actual  requirements of the Russian Federation/EAEU and/or in case  </a:t>
            </a:r>
          </a:p>
          <a:p>
            <a:r>
              <a:rPr lang="en-US" sz="1400" dirty="0">
                <a:solidFill>
                  <a:srgbClr val="800000"/>
                </a:solidFill>
                <a:latin typeface="Gill Sans MT" charset="0"/>
              </a:rPr>
              <a:t>                  of the absence of necessary documents.</a:t>
            </a:r>
          </a:p>
          <a:p>
            <a:endParaRPr lang="ru-RU" sz="1400" dirty="0">
              <a:solidFill>
                <a:srgbClr val="800000"/>
              </a:solidFill>
              <a:latin typeface="Gill Sans MT" charset="0"/>
            </a:endParaRPr>
          </a:p>
          <a:p>
            <a:r>
              <a:rPr lang="en-US" sz="1400" b="1" dirty="0">
                <a:solidFill>
                  <a:srgbClr val="800000"/>
                </a:solidFill>
                <a:latin typeface="Gill Sans MT" charset="0"/>
              </a:rPr>
              <a:t>Step 6:</a:t>
            </a:r>
            <a:r>
              <a:rPr lang="en-US" sz="1400" dirty="0">
                <a:solidFill>
                  <a:srgbClr val="800000"/>
                </a:solidFill>
                <a:latin typeface="Gill Sans MT" charset="0"/>
              </a:rPr>
              <a:t>      Registered declaration of compliance is used in the procedure of customs clearance </a:t>
            </a:r>
            <a:r>
              <a:rPr lang="ru-RU" sz="1200" dirty="0">
                <a:solidFill>
                  <a:srgbClr val="800000"/>
                </a:solidFill>
                <a:latin typeface="Gill Sans MT" charset="0"/>
              </a:rPr>
              <a:t>(</a:t>
            </a:r>
            <a:r>
              <a:rPr lang="en-US" sz="1200" dirty="0">
                <a:solidFill>
                  <a:srgbClr val="800000"/>
                </a:solidFill>
                <a:latin typeface="Gill Sans MT" charset="0"/>
              </a:rPr>
              <a:t>see</a:t>
            </a:r>
            <a:r>
              <a:rPr lang="ru-RU" sz="1200" dirty="0">
                <a:solidFill>
                  <a:srgbClr val="800000"/>
                </a:solidFill>
                <a:latin typeface="Gill Sans MT" charset="0"/>
              </a:rPr>
              <a:t> </a:t>
            </a:r>
            <a:r>
              <a:rPr lang="en-US" sz="1200" dirty="0">
                <a:solidFill>
                  <a:srgbClr val="800000"/>
                </a:solidFill>
                <a:latin typeface="Gill Sans MT" charset="0"/>
              </a:rPr>
              <a:t>slide #</a:t>
            </a:r>
            <a:r>
              <a:rPr lang="ru-RU" sz="1200" dirty="0">
                <a:solidFill>
                  <a:srgbClr val="800000"/>
                </a:solidFill>
                <a:latin typeface="Gill Sans MT" charset="0"/>
              </a:rPr>
              <a:t> 6)</a:t>
            </a:r>
            <a:r>
              <a:rPr lang="en-US" sz="1200" dirty="0">
                <a:solidFill>
                  <a:srgbClr val="800000"/>
                </a:solidFill>
                <a:latin typeface="Gill Sans MT" charset="0"/>
              </a:rPr>
              <a:t>.</a:t>
            </a:r>
            <a:endParaRPr lang="ru-RU" sz="1200" dirty="0">
              <a:solidFill>
                <a:srgbClr val="800000"/>
              </a:solidFill>
              <a:latin typeface="Gill Sans MT" charset="0"/>
            </a:endParaRPr>
          </a:p>
          <a:p>
            <a:endParaRPr lang="ru-RU" sz="1400" dirty="0">
              <a:solidFill>
                <a:srgbClr val="800000"/>
              </a:solidFill>
            </a:endParaRPr>
          </a:p>
          <a:p>
            <a:r>
              <a:rPr lang="en-US" sz="1200" dirty="0">
                <a:solidFill>
                  <a:srgbClr val="800000"/>
                </a:solidFill>
                <a:latin typeface="Gill Sans MT" panose="020B0502020104020203" pitchFamily="34" charset="0"/>
              </a:rPr>
              <a:t>Notes</a:t>
            </a:r>
            <a:r>
              <a:rPr lang="ru-RU" sz="1200" dirty="0">
                <a:solidFill>
                  <a:srgbClr val="800000"/>
                </a:solidFill>
              </a:rPr>
              <a:t>:  </a:t>
            </a:r>
            <a:endParaRPr lang="en-US" sz="1200" dirty="0">
              <a:solidFill>
                <a:srgbClr val="800000"/>
              </a:solidFill>
              <a:latin typeface="Gill Sans MT" panose="020B0502020104020203" pitchFamily="34" charset="0"/>
            </a:endParaRPr>
          </a:p>
          <a:p>
            <a:pPr marL="228600" indent="-228600">
              <a:buAutoNum type="alphaLcPeriod"/>
            </a:pPr>
            <a:r>
              <a:rPr lang="en-US" sz="1200" dirty="0">
                <a:solidFill>
                  <a:srgbClr val="800000"/>
                </a:solidFill>
                <a:latin typeface="Gill Sans MT" panose="020B0502020104020203" pitchFamily="34" charset="0"/>
              </a:rPr>
              <a:t>It is possible to register an electronic document by the direct online entering of the declaration of compliance into the corresponding database of the Federal service for accreditation - Rosakkreditazya </a:t>
            </a:r>
            <a:r>
              <a:rPr lang="ru-RU" sz="1200" dirty="0">
                <a:solidFill>
                  <a:srgbClr val="800000"/>
                </a:solidFill>
              </a:rPr>
              <a:t>(</a:t>
            </a:r>
            <a:r>
              <a:rPr lang="en-US" sz="1200" u="sng" dirty="0">
                <a:solidFill>
                  <a:srgbClr val="800000"/>
                </a:solidFill>
                <a:latin typeface="Gill Sans MT" panose="020B0502020104020203" pitchFamily="34" charset="0"/>
              </a:rPr>
              <a:t>http://www.fsa.gov.ru</a:t>
            </a:r>
            <a:r>
              <a:rPr lang="ru-RU" sz="1200" dirty="0">
                <a:solidFill>
                  <a:srgbClr val="800000"/>
                </a:solidFill>
                <a:latin typeface="Gill Sans MT" panose="020B0502020104020203" pitchFamily="34" charset="0"/>
              </a:rPr>
              <a:t>)</a:t>
            </a:r>
            <a:r>
              <a:rPr lang="en-US" sz="1200" dirty="0">
                <a:solidFill>
                  <a:srgbClr val="800000"/>
                </a:solidFill>
                <a:latin typeface="Gill Sans MT" panose="020B0502020104020203" pitchFamily="34" charset="0"/>
              </a:rPr>
              <a:t>.</a:t>
            </a:r>
          </a:p>
          <a:p>
            <a:pPr marL="228600" indent="-228600">
              <a:buAutoNum type="alphaLcPeriod"/>
            </a:pPr>
            <a:r>
              <a:rPr lang="en-US" sz="1200" dirty="0">
                <a:solidFill>
                  <a:srgbClr val="800000"/>
                </a:solidFill>
                <a:latin typeface="Gill Sans MT" panose="020B0502020104020203" pitchFamily="34" charset="0"/>
              </a:rPr>
              <a:t>The database of the Rosakkreditazya contains all registered declarations of compliance.</a:t>
            </a:r>
            <a:r>
              <a:rPr lang="ru-RU" sz="1200" dirty="0">
                <a:solidFill>
                  <a:srgbClr val="800000"/>
                </a:solidFill>
                <a:latin typeface="Gill Sans MT" panose="020B0502020104020203" pitchFamily="34" charset="0"/>
              </a:rPr>
              <a:t>  </a:t>
            </a:r>
            <a:endParaRPr lang="en-US" sz="1200" dirty="0">
              <a:solidFill>
                <a:srgbClr val="800000"/>
              </a:solidFill>
              <a:latin typeface="Gill Sans MT" panose="020B0502020104020203" pitchFamily="34" charset="0"/>
            </a:endParaRPr>
          </a:p>
          <a:p>
            <a:pPr marL="228600" indent="-228600">
              <a:buAutoNum type="alphaLcPeriod"/>
            </a:pPr>
            <a:r>
              <a:rPr lang="en-US" sz="1200" dirty="0">
                <a:solidFill>
                  <a:srgbClr val="800000"/>
                </a:solidFill>
                <a:latin typeface="Gill Sans MT" panose="020B0502020104020203" pitchFamily="34" charset="0"/>
              </a:rPr>
              <a:t>Refused unregistered declarations will be not entered into the database.</a:t>
            </a:r>
            <a:endParaRPr lang="ru-RU" sz="1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2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6" descr="APEC Logo_vertical300d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04800"/>
            <a:ext cx="10334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77813" y="1181100"/>
            <a:ext cx="858004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Import of wine</a:t>
            </a: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and related products – prior delivery</a:t>
            </a: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:</a:t>
            </a:r>
            <a:endParaRPr lang="en-US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General procedure for the receipt of excise tags</a:t>
            </a:r>
            <a:endParaRPr lang="en-US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3" name="Скругленный прямоугольник 2"/>
          <p:cNvSpPr>
            <a:spLocks noChangeAspect="1"/>
          </p:cNvSpPr>
          <p:nvPr/>
        </p:nvSpPr>
        <p:spPr>
          <a:xfrm>
            <a:off x="7129418" y="3269045"/>
            <a:ext cx="1049142" cy="432000"/>
          </a:xfrm>
          <a:prstGeom prst="roundRect">
            <a:avLst/>
          </a:prstGeom>
          <a:solidFill>
            <a:srgbClr val="C00000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21366" y="3264029"/>
            <a:ext cx="1152000" cy="432000"/>
          </a:xfrm>
          <a:prstGeom prst="roundRect">
            <a:avLst/>
          </a:prstGeom>
          <a:solidFill>
            <a:srgbClr val="C00000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4616172" y="3267817"/>
            <a:ext cx="1049142" cy="432000"/>
          </a:xfrm>
          <a:prstGeom prst="roundRect">
            <a:avLst/>
          </a:prstGeom>
          <a:solidFill>
            <a:srgbClr val="C00000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3419437" y="3289452"/>
            <a:ext cx="1049142" cy="432000"/>
          </a:xfrm>
          <a:prstGeom prst="roundRect">
            <a:avLst/>
          </a:prstGeom>
          <a:solidFill>
            <a:srgbClr val="C00000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>
            <a:spLocks noChangeAspect="1"/>
          </p:cNvSpPr>
          <p:nvPr/>
        </p:nvSpPr>
        <p:spPr>
          <a:xfrm>
            <a:off x="2183283" y="3289452"/>
            <a:ext cx="1049142" cy="432000"/>
          </a:xfrm>
          <a:prstGeom prst="roundRect">
            <a:avLst/>
          </a:prstGeom>
          <a:solidFill>
            <a:srgbClr val="C00000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>
            <a:spLocks noChangeAspect="1"/>
          </p:cNvSpPr>
          <p:nvPr/>
        </p:nvSpPr>
        <p:spPr>
          <a:xfrm>
            <a:off x="964322" y="3289452"/>
            <a:ext cx="1049142" cy="432000"/>
          </a:xfrm>
          <a:prstGeom prst="roundRect">
            <a:avLst/>
          </a:prstGeom>
          <a:solidFill>
            <a:srgbClr val="C00000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7421" name="TextBox 5"/>
          <p:cNvSpPr txBox="1">
            <a:spLocks noChangeArrowheads="1"/>
          </p:cNvSpPr>
          <p:nvPr/>
        </p:nvSpPr>
        <p:spPr bwMode="auto">
          <a:xfrm>
            <a:off x="981614" y="4250663"/>
            <a:ext cx="112292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Importer &amp; Foreign wine producer/trader:</a:t>
            </a:r>
          </a:p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contract for wine shipment</a:t>
            </a:r>
            <a:endParaRPr lang="ru-RU" altLang="ru-RU" sz="1000" dirty="0">
              <a:solidFill>
                <a:srgbClr val="800000"/>
              </a:solidFill>
            </a:endParaRPr>
          </a:p>
        </p:txBody>
      </p:sp>
      <p:sp>
        <p:nvSpPr>
          <p:cNvPr id="17422" name="TextBox 6"/>
          <p:cNvSpPr txBox="1">
            <a:spLocks noChangeArrowheads="1"/>
          </p:cNvSpPr>
          <p:nvPr/>
        </p:nvSpPr>
        <p:spPr bwMode="auto">
          <a:xfrm>
            <a:off x="999261" y="3387378"/>
            <a:ext cx="95607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bg1"/>
                </a:solidFill>
                <a:latin typeface="Gill Sans MT" pitchFamily="34" charset="0"/>
              </a:rPr>
              <a:t>1-</a:t>
            </a:r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Contracting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17423" name="TextBox 16"/>
          <p:cNvSpPr txBox="1">
            <a:spLocks noChangeArrowheads="1"/>
          </p:cNvSpPr>
          <p:nvPr/>
        </p:nvSpPr>
        <p:spPr bwMode="auto">
          <a:xfrm>
            <a:off x="2230185" y="3242315"/>
            <a:ext cx="9144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bg1"/>
                </a:solidFill>
                <a:latin typeface="Gill Sans MT" pitchFamily="34" charset="0"/>
              </a:rPr>
              <a:t>2-</a:t>
            </a:r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Application for excise tags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17424" name="TextBox 17"/>
          <p:cNvSpPr txBox="1">
            <a:spLocks noChangeArrowheads="1"/>
          </p:cNvSpPr>
          <p:nvPr/>
        </p:nvSpPr>
        <p:spPr bwMode="auto">
          <a:xfrm>
            <a:off x="2260590" y="4277992"/>
            <a:ext cx="10471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Importer: application to the Central Excise Customs</a:t>
            </a:r>
            <a:r>
              <a:rPr lang="ru-RU" altLang="ru-RU" sz="1000" dirty="0">
                <a:solidFill>
                  <a:srgbClr val="800000"/>
                </a:solidFill>
                <a:latin typeface="Gill Sans MT" pitchFamily="34" charset="0"/>
              </a:rPr>
              <a:t> </a:t>
            </a:r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(ZAT) of the Russian Federation/Pay</a:t>
            </a:r>
            <a:r>
              <a:rPr lang="ru-RU" altLang="ru-RU" sz="1000" dirty="0">
                <a:solidFill>
                  <a:srgbClr val="800000"/>
                </a:solidFill>
                <a:latin typeface="Gill Sans MT" pitchFamily="34" charset="0"/>
              </a:rPr>
              <a:t>-</a:t>
            </a:r>
            <a:r>
              <a:rPr lang="en-US" altLang="ru-RU" sz="1000" dirty="0" err="1">
                <a:solidFill>
                  <a:srgbClr val="800000"/>
                </a:solidFill>
                <a:latin typeface="Gill Sans MT" pitchFamily="34" charset="0"/>
              </a:rPr>
              <a:t>ment</a:t>
            </a:r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 of excise tags</a:t>
            </a:r>
            <a:endParaRPr lang="ru-RU" altLang="ru-RU" sz="1000" dirty="0">
              <a:solidFill>
                <a:srgbClr val="800000"/>
              </a:solidFill>
            </a:endParaRPr>
          </a:p>
        </p:txBody>
      </p:sp>
      <p:sp>
        <p:nvSpPr>
          <p:cNvPr id="17425" name="TextBox 18"/>
          <p:cNvSpPr txBox="1">
            <a:spLocks noChangeArrowheads="1"/>
          </p:cNvSpPr>
          <p:nvPr/>
        </p:nvSpPr>
        <p:spPr bwMode="auto">
          <a:xfrm>
            <a:off x="3451618" y="3368401"/>
            <a:ext cx="9388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bg1"/>
                </a:solidFill>
                <a:latin typeface="Gill Sans MT" pitchFamily="34" charset="0"/>
              </a:rPr>
              <a:t>3-</a:t>
            </a:r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Registration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17426" name="TextBox 19"/>
          <p:cNvSpPr txBox="1">
            <a:spLocks noChangeArrowheads="1"/>
          </p:cNvSpPr>
          <p:nvPr/>
        </p:nvSpPr>
        <p:spPr bwMode="auto">
          <a:xfrm>
            <a:off x="3506438" y="4249211"/>
            <a:ext cx="9575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Importer &amp; Central Excise Customs</a:t>
            </a:r>
            <a:r>
              <a:rPr lang="ru-RU" altLang="ru-RU" sz="1000" dirty="0">
                <a:solidFill>
                  <a:srgbClr val="800000"/>
                </a:solidFill>
                <a:latin typeface="Gill Sans MT" pitchFamily="34" charset="0"/>
              </a:rPr>
              <a:t> </a:t>
            </a:r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(ZAT) of the Russian Federation</a:t>
            </a:r>
            <a:endParaRPr lang="ru-RU" altLang="ru-RU" sz="1000" dirty="0">
              <a:solidFill>
                <a:srgbClr val="800000"/>
              </a:solidFill>
            </a:endParaRPr>
          </a:p>
        </p:txBody>
      </p:sp>
      <p:sp>
        <p:nvSpPr>
          <p:cNvPr id="17429" name="TextBox 22"/>
          <p:cNvSpPr txBox="1">
            <a:spLocks noChangeArrowheads="1"/>
          </p:cNvSpPr>
          <p:nvPr/>
        </p:nvSpPr>
        <p:spPr bwMode="auto">
          <a:xfrm>
            <a:off x="4546474" y="3275029"/>
            <a:ext cx="1187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bg1"/>
                </a:solidFill>
                <a:latin typeface="Gill Sans MT" pitchFamily="34" charset="0"/>
              </a:rPr>
              <a:t>4-</a:t>
            </a:r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Insurance</a:t>
            </a:r>
          </a:p>
          <a:p>
            <a:pPr algn="ctr"/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obligations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4662768" y="4232130"/>
            <a:ext cx="101543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Importer: financial ensuring of the use of excise tags</a:t>
            </a:r>
            <a:endParaRPr lang="ru-RU" altLang="ru-RU" sz="1000" dirty="0">
              <a:solidFill>
                <a:srgbClr val="800000"/>
              </a:solidFill>
            </a:endParaRPr>
          </a:p>
        </p:txBody>
      </p:sp>
      <p:sp>
        <p:nvSpPr>
          <p:cNvPr id="17431" name="TextBox 24"/>
          <p:cNvSpPr txBox="1">
            <a:spLocks noChangeArrowheads="1"/>
          </p:cNvSpPr>
          <p:nvPr/>
        </p:nvSpPr>
        <p:spPr bwMode="auto">
          <a:xfrm>
            <a:off x="5875366" y="3275029"/>
            <a:ext cx="10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bg1"/>
                </a:solidFill>
                <a:latin typeface="Gill Sans MT" pitchFamily="34" charset="0"/>
              </a:rPr>
              <a:t>5-</a:t>
            </a:r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Receipt of</a:t>
            </a:r>
          </a:p>
          <a:p>
            <a:pPr algn="ctr"/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excise tags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75366" y="4238007"/>
            <a:ext cx="109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800000"/>
                </a:solidFill>
                <a:latin typeface="Gill Sans MT" panose="020B0502020104020203" pitchFamily="34" charset="0"/>
              </a:rPr>
              <a:t>Importer &amp;</a:t>
            </a:r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 Central Excise Customs</a:t>
            </a:r>
            <a:r>
              <a:rPr lang="ru-RU" altLang="ru-RU" sz="1000" dirty="0">
                <a:solidFill>
                  <a:srgbClr val="800000"/>
                </a:solidFill>
                <a:latin typeface="Gill Sans MT" pitchFamily="34" charset="0"/>
              </a:rPr>
              <a:t> </a:t>
            </a:r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(ZAT) </a:t>
            </a:r>
            <a:endParaRPr lang="en-US" sz="1000" dirty="0">
              <a:solidFill>
                <a:srgbClr val="800000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r>
              <a:rPr lang="en-US" sz="1000" dirty="0">
                <a:solidFill>
                  <a:srgbClr val="800000"/>
                </a:solidFill>
                <a:latin typeface="Gill Sans MT" panose="020B0502020104020203" pitchFamily="34" charset="0"/>
              </a:rPr>
              <a:t>       </a:t>
            </a:r>
            <a:endParaRPr lang="ru-RU" sz="1000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17433" name="TextBox 26"/>
          <p:cNvSpPr txBox="1">
            <a:spLocks noChangeArrowheads="1"/>
          </p:cNvSpPr>
          <p:nvPr/>
        </p:nvSpPr>
        <p:spPr bwMode="auto">
          <a:xfrm>
            <a:off x="7164323" y="3289452"/>
            <a:ext cx="9793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bg1"/>
                </a:solidFill>
                <a:latin typeface="Gill Sans MT" pitchFamily="34" charset="0"/>
              </a:rPr>
              <a:t>6-</a:t>
            </a:r>
            <a:r>
              <a:rPr lang="en-US" altLang="ru-RU" sz="900" b="1" dirty="0">
                <a:solidFill>
                  <a:schemeClr val="bg1"/>
                </a:solidFill>
                <a:latin typeface="Gill Sans MT" pitchFamily="34" charset="0"/>
              </a:rPr>
              <a:t>Applying of excise tags</a:t>
            </a:r>
          </a:p>
        </p:txBody>
      </p:sp>
      <p:sp>
        <p:nvSpPr>
          <p:cNvPr id="17437" name="TextBox 30"/>
          <p:cNvSpPr txBox="1">
            <a:spLocks noChangeArrowheads="1"/>
          </p:cNvSpPr>
          <p:nvPr/>
        </p:nvSpPr>
        <p:spPr bwMode="auto">
          <a:xfrm>
            <a:off x="7129418" y="4261239"/>
            <a:ext cx="11588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Applying of excise tags by wine producer/trader (abroad). </a:t>
            </a:r>
          </a:p>
          <a:p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Wine ready </a:t>
            </a:r>
            <a:r>
              <a:rPr lang="en-US" altLang="ru-RU" sz="1000">
                <a:solidFill>
                  <a:srgbClr val="800000"/>
                </a:solidFill>
                <a:latin typeface="Gill Sans MT" pitchFamily="34" charset="0"/>
              </a:rPr>
              <a:t>for delivery &amp; customs </a:t>
            </a:r>
            <a:r>
              <a:rPr lang="en-US" altLang="ru-RU" sz="1000" dirty="0">
                <a:solidFill>
                  <a:srgbClr val="800000"/>
                </a:solidFill>
                <a:latin typeface="Gill Sans MT" pitchFamily="34" charset="0"/>
              </a:rPr>
              <a:t>clearance</a:t>
            </a:r>
            <a:endParaRPr lang="ru-RU" altLang="ru-RU" sz="1000" dirty="0">
              <a:solidFill>
                <a:srgbClr val="800000"/>
              </a:solidFill>
            </a:endParaRPr>
          </a:p>
        </p:txBody>
      </p:sp>
      <p:pic>
        <p:nvPicPr>
          <p:cNvPr id="34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28" y="135802"/>
            <a:ext cx="3251835" cy="988592"/>
          </a:xfrm>
          <a:prstGeom prst="rect">
            <a:avLst/>
          </a:prstGeom>
        </p:spPr>
      </p:pic>
      <p:sp>
        <p:nvSpPr>
          <p:cNvPr id="3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</p:spPr>
        <p:txBody>
          <a:bodyPr/>
          <a:lstStyle/>
          <a:p>
            <a:r>
              <a:rPr lang="en-US" dirty="0"/>
              <a:t>APEC Wine Regulatory Forum |  October 6-7, 2016</a:t>
            </a:r>
          </a:p>
        </p:txBody>
      </p:sp>
      <p:sp>
        <p:nvSpPr>
          <p:cNvPr id="36" name="Date Placeholder 6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</p:spPr>
        <p:txBody>
          <a:bodyPr/>
          <a:lstStyle/>
          <a:p>
            <a:r>
              <a:rPr lang="en-US" dirty="0"/>
              <a:t>Ottawa, Canada</a:t>
            </a:r>
          </a:p>
        </p:txBody>
      </p:sp>
      <p:sp>
        <p:nvSpPr>
          <p:cNvPr id="3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Стрелка: изогнутая вниз 13"/>
          <p:cNvSpPr>
            <a:spLocks noChangeAspect="1"/>
          </p:cNvSpPr>
          <p:nvPr/>
        </p:nvSpPr>
        <p:spPr>
          <a:xfrm>
            <a:off x="1433394" y="2736100"/>
            <a:ext cx="1296296" cy="504000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: изогнутая вверх 14"/>
          <p:cNvSpPr>
            <a:spLocks/>
          </p:cNvSpPr>
          <p:nvPr/>
        </p:nvSpPr>
        <p:spPr>
          <a:xfrm>
            <a:off x="2648008" y="3762069"/>
            <a:ext cx="1296000" cy="504000"/>
          </a:xfrm>
          <a:prstGeom prst="curved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трелка: изогнутая вниз 39"/>
          <p:cNvSpPr>
            <a:spLocks noChangeAspect="1"/>
          </p:cNvSpPr>
          <p:nvPr/>
        </p:nvSpPr>
        <p:spPr>
          <a:xfrm>
            <a:off x="3806309" y="2733608"/>
            <a:ext cx="1296296" cy="504000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: изогнутая вверх 40"/>
          <p:cNvSpPr>
            <a:spLocks/>
          </p:cNvSpPr>
          <p:nvPr/>
        </p:nvSpPr>
        <p:spPr>
          <a:xfrm>
            <a:off x="5158195" y="3761335"/>
            <a:ext cx="1296000" cy="504000"/>
          </a:xfrm>
          <a:prstGeom prst="curved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Стрелка: изогнутая вниз 41"/>
          <p:cNvSpPr>
            <a:spLocks noChangeAspect="1"/>
          </p:cNvSpPr>
          <p:nvPr/>
        </p:nvSpPr>
        <p:spPr>
          <a:xfrm>
            <a:off x="6271218" y="2718404"/>
            <a:ext cx="1296296" cy="504000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43655" y="3788757"/>
            <a:ext cx="814486" cy="370591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64969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6-7,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Ottawa, Canada</a:t>
            </a:r>
          </a:p>
        </p:txBody>
      </p:sp>
      <p:pic>
        <p:nvPicPr>
          <p:cNvPr id="11" name="Picture 6" descr="APEC Logo_vertical300d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304800"/>
            <a:ext cx="10334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28" y="135802"/>
            <a:ext cx="3251835" cy="988592"/>
          </a:xfrm>
          <a:prstGeom prst="rect">
            <a:avLst/>
          </a:prstGeom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8050" y="1123383"/>
            <a:ext cx="858004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Import of wine and related products – delivery: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Set of main documents for customs clearance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0791" y="1903276"/>
            <a:ext cx="84145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 dirty="0">
                <a:solidFill>
                  <a:srgbClr val="800000"/>
                </a:solidFill>
                <a:latin typeface="Gill Sans MT" charset="0"/>
              </a:rPr>
              <a:t> Registered declaration of compliance</a:t>
            </a:r>
          </a:p>
          <a:p>
            <a:endParaRPr lang="ru-RU" sz="1600" dirty="0">
              <a:solidFill>
                <a:srgbClr val="800000"/>
              </a:solidFill>
              <a:latin typeface="Gill Sans MT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 Test report</a:t>
            </a:r>
          </a:p>
          <a:p>
            <a:endParaRPr lang="ru-RU" sz="1600" dirty="0">
              <a:solidFill>
                <a:srgbClr val="800000"/>
              </a:solidFill>
              <a:latin typeface="Gill Sans MT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rgbClr val="800000"/>
                </a:solidFill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Expert opinion on quality and safety of wine to be delivered (necessary for products from </a:t>
            </a:r>
          </a:p>
          <a:p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    certain countries</a:t>
            </a:r>
            <a:r>
              <a:rPr lang="en-US" sz="1600" dirty="0">
                <a:solidFill>
                  <a:srgbClr val="800000"/>
                </a:solidFill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Gill Sans MT" charset="0"/>
              </a:rPr>
              <a:t>of origin)</a:t>
            </a:r>
          </a:p>
          <a:p>
            <a:endParaRPr lang="ru-RU" sz="1600" dirty="0">
              <a:solidFill>
                <a:srgbClr val="800000"/>
              </a:solidFill>
              <a:latin typeface="Gill Sans MT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rgbClr val="800000"/>
                </a:solidFill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Contract for wine shipment</a:t>
            </a:r>
          </a:p>
          <a:p>
            <a:endParaRPr lang="ru-RU" sz="1600" dirty="0">
              <a:solidFill>
                <a:srgbClr val="800000"/>
              </a:solidFill>
              <a:latin typeface="Gill Sans MT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rgbClr val="800000"/>
                </a:solidFill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Registered application for excise tags</a:t>
            </a:r>
          </a:p>
          <a:p>
            <a:endParaRPr lang="ru-RU" sz="1600" dirty="0">
              <a:solidFill>
                <a:srgbClr val="800000"/>
              </a:solidFill>
              <a:latin typeface="Gill Sans MT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rgbClr val="800000"/>
                </a:solidFill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Optional documents – e.g. consignments (sea shipping), CMR</a:t>
            </a:r>
            <a:r>
              <a:rPr lang="ru-RU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 (</a:t>
            </a:r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trucking), certificate/declaration </a:t>
            </a:r>
          </a:p>
          <a:p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    of origin and other </a:t>
            </a:r>
          </a:p>
          <a:p>
            <a:endParaRPr lang="en-US" sz="1600" dirty="0">
              <a:solidFill>
                <a:srgbClr val="800000"/>
              </a:solidFill>
              <a:latin typeface="Gill Sans MT" panose="020B0502020104020203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rgbClr val="800000"/>
                </a:solidFill>
              </a:rPr>
              <a:t> </a:t>
            </a:r>
            <a:r>
              <a:rPr lang="en-US" sz="1600" dirty="0">
                <a:solidFill>
                  <a:srgbClr val="800000"/>
                </a:solidFill>
              </a:rPr>
              <a:t>E</a:t>
            </a:r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xisting rules don't provide for submitting of documents in electronic forms (e.g. electronic </a:t>
            </a:r>
          </a:p>
          <a:p>
            <a:r>
              <a:rPr lang="en-US" sz="1600" dirty="0">
                <a:solidFill>
                  <a:srgbClr val="800000"/>
                </a:solidFill>
                <a:latin typeface="Gill Sans MT" panose="020B0502020104020203" pitchFamily="34" charset="0"/>
              </a:rPr>
              <a:t>    certificates)</a:t>
            </a:r>
            <a:endParaRPr lang="ru-RU" sz="1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1413" y="1914914"/>
            <a:ext cx="7632848" cy="3312368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14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800000"/>
                </a:solidFill>
                <a:ea typeface="ＭＳ Ｐゴシック" charset="0"/>
              </a:rPr>
              <a:t>Market situation regarding the rejection of wine deliveries because of inappropriate quality or safety is rather stable from 2014 to 2016</a:t>
            </a:r>
          </a:p>
          <a:p>
            <a:pPr algn="l">
              <a:defRPr/>
            </a:pPr>
            <a:endParaRPr lang="en-US" sz="1600" dirty="0">
              <a:solidFill>
                <a:srgbClr val="800000"/>
              </a:solidFill>
              <a:ea typeface="ＭＳ Ｐゴシック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800000"/>
                </a:solidFill>
                <a:ea typeface="ＭＳ Ｐゴシック" charset="0"/>
              </a:rPr>
              <a:t>Rejection rate of import wine within two testing levels:                                                                                             - declaring of compliance – 1-5 % (depending on region),                                            - state control &amp; supervision – 1-2 cases (wine recalls) per year</a:t>
            </a:r>
            <a:r>
              <a:rPr lang="en-US" sz="16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  <a:endParaRPr lang="en-US" sz="1600" dirty="0">
              <a:solidFill>
                <a:srgbClr val="800000"/>
              </a:solidFill>
              <a:ea typeface="ＭＳ Ｐゴシック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en-US" sz="1600" dirty="0">
              <a:solidFill>
                <a:srgbClr val="660033"/>
              </a:solidFill>
              <a:ea typeface="ＭＳ Ｐゴシック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en-US" sz="1600" dirty="0">
              <a:solidFill>
                <a:srgbClr val="660033"/>
              </a:solidFill>
              <a:ea typeface="ＭＳ Ｐゴシック" charset="0"/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28" y="135802"/>
            <a:ext cx="3251835" cy="988592"/>
          </a:xfrm>
          <a:prstGeom prst="rect">
            <a:avLst/>
          </a:prstGeom>
        </p:spPr>
      </p:pic>
      <p:pic>
        <p:nvPicPr>
          <p:cNvPr id="5" name="Picture 6" descr="APEC Logo_vertical300d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04800"/>
            <a:ext cx="10334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77813" y="1181100"/>
            <a:ext cx="858004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Import of wine and related products: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charset="0"/>
              </a:rPr>
              <a:t>Import wine shipments rejections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</p:spPr>
        <p:txBody>
          <a:bodyPr/>
          <a:lstStyle/>
          <a:p>
            <a:r>
              <a:rPr lang="en-US" dirty="0"/>
              <a:t>APEC Wine Regulatory Forum |  October 6-7, 2016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</p:spPr>
        <p:txBody>
          <a:bodyPr/>
          <a:lstStyle/>
          <a:p>
            <a:r>
              <a:rPr lang="en-US" dirty="0"/>
              <a:t>Ottawa, Canada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3782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6-7,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Ottawa, Canada</a:t>
            </a:r>
          </a:p>
        </p:txBody>
      </p:sp>
      <p:pic>
        <p:nvPicPr>
          <p:cNvPr id="11" name="Picture 6" descr="APEC Logo_vertical300d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304800"/>
            <a:ext cx="10334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28" y="135802"/>
            <a:ext cx="3251835" cy="988592"/>
          </a:xfrm>
          <a:prstGeom prst="rect">
            <a:avLst/>
          </a:prstGeom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77813" y="1181100"/>
            <a:ext cx="858004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Import of wine and related products – delivery: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Practical case – origin of goods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800" y="2103792"/>
            <a:ext cx="83899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800000"/>
                </a:solidFill>
                <a:latin typeface="Gill Sans MT" panose="020B0502020104020203" pitchFamily="34" charset="0"/>
              </a:rPr>
              <a:t>Rules of determination of the country of goods’ origin in the Commonwealth of Independent States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(last edition of October 30, 2015):  certificates of origin are issued for a shipment of goods. The information about the name of the item, allowing the uniquely identification of such goods, must be indicated in the certificate of origin</a:t>
            </a:r>
          </a:p>
          <a:p>
            <a:endParaRPr lang="en-US" sz="1400" dirty="0">
              <a:solidFill>
                <a:srgbClr val="800000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800000"/>
                </a:solidFill>
                <a:latin typeface="Gill Sans MT" panose="020B0502020104020203" pitchFamily="34" charset="0"/>
              </a:rPr>
              <a:t>Customs Code of the Customs Union</a:t>
            </a:r>
            <a:r>
              <a:rPr lang="ru-RU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(last </a:t>
            </a:r>
            <a:r>
              <a:rPr lang="en-US" sz="1400">
                <a:solidFill>
                  <a:srgbClr val="800000"/>
                </a:solidFill>
                <a:latin typeface="Gill Sans MT" panose="020B0502020104020203" pitchFamily="34" charset="0"/>
              </a:rPr>
              <a:t>edition of September 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5, 2016):  </a:t>
            </a:r>
          </a:p>
          <a:p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     </a:t>
            </a:r>
            <a:r>
              <a:rPr lang="en-US" sz="1400" u="sng" dirty="0">
                <a:solidFill>
                  <a:srgbClr val="800000"/>
                </a:solidFill>
                <a:latin typeface="Gill Sans MT" panose="020B0502020104020203" pitchFamily="34" charset="0"/>
              </a:rPr>
              <a:t>articles # 59-61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“Upon confirmation of the country of goods' origin the customs authority has the right to </a:t>
            </a:r>
          </a:p>
          <a:p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     request submission of the documents which confirm the country of goods' origin. Documents certifying the  </a:t>
            </a:r>
          </a:p>
          <a:p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     country of origin can be submitted as a declaration of origin of goods or as a certificate of origin of goods”, </a:t>
            </a:r>
          </a:p>
          <a:p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     </a:t>
            </a:r>
            <a:r>
              <a:rPr lang="en-US" sz="1400" u="sng" dirty="0">
                <a:solidFill>
                  <a:srgbClr val="800000"/>
                </a:solidFill>
                <a:latin typeface="Gill Sans MT" panose="020B0502020104020203" pitchFamily="34" charset="0"/>
              </a:rPr>
              <a:t>article # 62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 “When importing goods to the customs territory of the Customs Union the document </a:t>
            </a:r>
          </a:p>
          <a:p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     confirming the country of goods' origin, is to submit if tariff preferences are provided to the country of origin </a:t>
            </a:r>
          </a:p>
          <a:p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     of these goods in the territory of the Customs Union according to the Customs Legislation and (or) </a:t>
            </a:r>
          </a:p>
          <a:p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     international agreements of member states of the Customs Union. … At detection of signs of that the </a:t>
            </a:r>
          </a:p>
          <a:p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     declared data on country of goods' origin which influence application of rates of the customs duties, taxes </a:t>
            </a:r>
          </a:p>
          <a:p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     and (or) measures of non-tariff regulation, are doubtful, customs authorities have the right to request </a:t>
            </a:r>
          </a:p>
          <a:p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     submission of a document which confirms the country of goods' origin”</a:t>
            </a:r>
            <a:endParaRPr lang="ru-RU" sz="1400" dirty="0">
              <a:solidFill>
                <a:srgbClr val="800000"/>
              </a:solidFill>
            </a:endParaRPr>
          </a:p>
          <a:p>
            <a:endParaRPr lang="en-US" sz="1400" dirty="0">
              <a:solidFill>
                <a:srgbClr val="8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6-7,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Ottawa, Canada</a:t>
            </a:r>
          </a:p>
        </p:txBody>
      </p:sp>
      <p:pic>
        <p:nvPicPr>
          <p:cNvPr id="11" name="Picture 6" descr="APEC Logo_vertical300d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304800"/>
            <a:ext cx="10334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28" y="135802"/>
            <a:ext cx="3251835" cy="988592"/>
          </a:xfrm>
          <a:prstGeom prst="rect">
            <a:avLst/>
          </a:prstGeom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47012" y="1162734"/>
            <a:ext cx="858004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Import of wine and related products: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Main acting bodies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4748" y="2088177"/>
            <a:ext cx="856457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rgbClr val="800000"/>
                </a:solidFill>
                <a:latin typeface="Gill Sans MT" panose="020B0502020104020203" pitchFamily="34" charset="0"/>
              </a:rPr>
              <a:t>Laboratories accredited in the EAEU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– testing of wine</a:t>
            </a:r>
            <a:r>
              <a:rPr lang="ru-RU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(listed at the </a:t>
            </a:r>
            <a:r>
              <a:rPr lang="en-US" sz="1400" u="sng" dirty="0">
                <a:solidFill>
                  <a:srgbClr val="800000"/>
                </a:solidFill>
                <a:latin typeface="Gill Sans MT" panose="020B0502020104020203" pitchFamily="34" charset="0"/>
              </a:rPr>
              <a:t>http://www.fsa.gov.ru)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800000"/>
              </a:solidFill>
              <a:latin typeface="Gill Sans MT" panose="020B0502020104020203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rgbClr val="800000"/>
                </a:solidFill>
                <a:latin typeface="Gill Sans MT" panose="020B0502020104020203" pitchFamily="34" charset="0"/>
              </a:rPr>
              <a:t>Certification bodies accredited in the EAEU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</a:t>
            </a:r>
            <a:r>
              <a:rPr lang="ru-RU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–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certification of wine compliance/registration of declarations of compliance (listed at the </a:t>
            </a:r>
            <a:r>
              <a:rPr lang="en-US" sz="1400" u="sng" dirty="0">
                <a:solidFill>
                  <a:srgbClr val="800000"/>
                </a:solidFill>
                <a:latin typeface="Gill Sans MT" panose="020B0502020104020203" pitchFamily="34" charset="0"/>
              </a:rPr>
              <a:t>http://www.fsa.gov.ru).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800000"/>
              </a:solidFill>
              <a:latin typeface="Gill Sans MT" panose="020B0502020104020203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rgbClr val="800000"/>
                </a:solidFill>
                <a:latin typeface="Gill Sans MT" panose="020B0502020104020203" pitchFamily="34" charset="0"/>
              </a:rPr>
              <a:t>Federal Service for Customers’ Rights Protection and Human Well-Being Surveillance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800000"/>
                </a:solidFill>
                <a:latin typeface="Gill Sans MT" panose="020B0502020104020203" pitchFamily="34" charset="0"/>
              </a:rPr>
              <a:t>     (Rospotrebnadzor)</a:t>
            </a:r>
            <a:r>
              <a:rPr lang="ru-RU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– 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expertise in case of wines from certain countries of origin/expertise of new food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     additives including wine additives (</a:t>
            </a:r>
            <a:r>
              <a:rPr lang="en-US" sz="1400" u="sng" dirty="0">
                <a:solidFill>
                  <a:srgbClr val="800000"/>
                </a:solidFill>
                <a:latin typeface="Gill Sans MT" panose="020B0502020104020203" pitchFamily="34" charset="0"/>
              </a:rPr>
              <a:t>http://www.rospotrebnadzor.ru)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u="sng" dirty="0">
              <a:solidFill>
                <a:srgbClr val="800000"/>
              </a:solidFill>
              <a:latin typeface="Gill Sans MT" panose="020B0502020104020203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rgbClr val="800000"/>
                </a:solidFill>
                <a:latin typeface="Gill Sans MT" panose="020B0502020104020203" pitchFamily="34" charset="0"/>
              </a:rPr>
              <a:t>Federal Service for Accreditation (Rosakkreditazya)</a:t>
            </a:r>
            <a:r>
              <a:rPr lang="ru-RU" sz="1400" b="1" dirty="0">
                <a:solidFill>
                  <a:srgbClr val="800000"/>
                </a:solidFill>
                <a:latin typeface="Gill Sans MT" panose="020B0502020104020203" pitchFamily="34" charset="0"/>
              </a:rPr>
              <a:t> 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– accreditation of labs &amp; certification bodies, management of databases of accredited labs, certification bodies, experts &amp; declarations, registration of declarations (</a:t>
            </a:r>
            <a:r>
              <a:rPr lang="en-US" sz="1400" u="sng" dirty="0">
                <a:solidFill>
                  <a:srgbClr val="800000"/>
                </a:solidFill>
                <a:latin typeface="Gill Sans MT" panose="020B0502020104020203" pitchFamily="34" charset="0"/>
              </a:rPr>
              <a:t>http://www.fsa.gov.ru)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u="sng" dirty="0">
              <a:solidFill>
                <a:srgbClr val="800000"/>
              </a:solidFill>
              <a:latin typeface="Gill Sans MT" panose="020B0502020104020203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rgbClr val="800000"/>
                </a:solidFill>
                <a:latin typeface="Gill Sans MT" panose="020B0502020104020203" pitchFamily="34" charset="0"/>
              </a:rPr>
              <a:t>Federal Customs Service (FTS)</a:t>
            </a:r>
            <a:r>
              <a:rPr lang="ru-RU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– 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customs clearance (</a:t>
            </a:r>
            <a:r>
              <a:rPr lang="en-US" sz="1400" u="sng" dirty="0">
                <a:solidFill>
                  <a:srgbClr val="800000"/>
                </a:solidFill>
                <a:latin typeface="Gill Sans MT" panose="020B0502020104020203" pitchFamily="34" charset="0"/>
              </a:rPr>
              <a:t>http://customs.ru)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u="sng" dirty="0">
              <a:solidFill>
                <a:srgbClr val="800000"/>
              </a:solidFill>
              <a:latin typeface="Gill Sans MT" panose="020B0502020104020203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rgbClr val="800000"/>
                </a:solidFill>
                <a:latin typeface="Gill Sans MT" panose="020B0502020104020203" pitchFamily="34" charset="0"/>
              </a:rPr>
              <a:t>Central Excise Customs (ZAT)</a:t>
            </a:r>
            <a:r>
              <a:rPr lang="ru-RU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 – </a:t>
            </a:r>
            <a:r>
              <a:rPr lang="en-US" sz="1400" dirty="0">
                <a:solidFill>
                  <a:srgbClr val="800000"/>
                </a:solidFill>
                <a:latin typeface="Gill Sans MT" panose="020B0502020104020203" pitchFamily="34" charset="0"/>
              </a:rPr>
              <a:t>management of the excise policy for related import goods (</a:t>
            </a:r>
            <a:r>
              <a:rPr lang="en-US" sz="1400" u="sng" dirty="0">
                <a:solidFill>
                  <a:srgbClr val="800000"/>
                </a:solidFill>
                <a:latin typeface="Gill Sans MT" panose="020B0502020104020203" pitchFamily="34" charset="0"/>
              </a:rPr>
              <a:t>http://cat.customs.ru)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168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2242</Words>
  <Application>Microsoft Office PowerPoint</Application>
  <PresentationFormat>On-screen Show (4:3)</PresentationFormat>
  <Paragraphs>239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Gill Sans MT</vt:lpstr>
      <vt:lpstr>Times New Roman</vt:lpstr>
      <vt:lpstr>Wingdings</vt:lpstr>
      <vt:lpstr>MS PGothic</vt:lpstr>
      <vt:lpstr>Arial</vt:lpstr>
      <vt:lpstr>Diamond Grid 16x9</vt:lpstr>
      <vt:lpstr>Russian Federation: Import of wine and related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(session 3)</dc:title>
  <dc:subject>APEC WRF Ottawa Meeting, October 6-7, 2016</dc:subject>
  <dc:creator/>
  <cp:keywords>APEC, Wine Regulatory Forum, Ottawa</cp:keywords>
  <cp:lastModifiedBy/>
  <cp:revision>1</cp:revision>
  <dcterms:created xsi:type="dcterms:W3CDTF">2016-08-31T23:08:32Z</dcterms:created>
  <dcterms:modified xsi:type="dcterms:W3CDTF">2024-10-22T23:52:54Z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  <property fmtid="{D5CDD505-2E9C-101B-9397-08002B2CF9AE}" pid="3" name="_NewReviewCycle">
    <vt:lpwstr/>
  </property>
</Properties>
</file>