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9" r:id="rId4"/>
    <p:sldId id="260" r:id="rId5"/>
    <p:sldId id="271" r:id="rId6"/>
    <p:sldId id="268" r:id="rId7"/>
    <p:sldId id="270" r:id="rId8"/>
    <p:sldId id="258" r:id="rId9"/>
    <p:sldId id="267" r:id="rId10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FF"/>
    <a:srgbClr val="990033"/>
    <a:srgbClr val="54D454"/>
    <a:srgbClr val="F9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088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9529C-88D5-4A58-B889-C2113B372E87}" type="datetimeFigureOut">
              <a:rPr lang="en-AU" smtClean="0"/>
              <a:t>8/11/2015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CFFD7-13DA-4329-857E-CA9D892595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2722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84630-0729-4149-A510-53C4F03B2551}" type="datetimeFigureOut">
              <a:rPr lang="en-AU" smtClean="0"/>
              <a:t>8/11/2015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FF0BF-277E-4FDB-B390-A2E8DEB168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4433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AU" dirty="0" smtClean="0"/>
              <a:t>Adelaide | Australia</a:t>
            </a:r>
            <a:endParaRPr lang="en-AU" dirty="0"/>
          </a:p>
        </p:txBody>
      </p:sp>
      <p:pic>
        <p:nvPicPr>
          <p:cNvPr id="5" name="Picture 2" descr="C:\Users\jessica.pater\AppData\Local\Microsoft\Windows\Temporary Internet Files\Content.Outlook\ADH3HQZ6\tyrells_vine_0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3" b="31448"/>
          <a:stretch/>
        </p:blipFill>
        <p:spPr bwMode="auto">
          <a:xfrm>
            <a:off x="0" y="2924944"/>
            <a:ext cx="9144000" cy="333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294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11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591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9742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390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257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73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0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946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547936" y="6351165"/>
            <a:ext cx="21518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050" dirty="0" smtClean="0"/>
              <a:t>APEC Wine Regulatory Forum</a:t>
            </a:r>
            <a:endParaRPr lang="en-AU" sz="10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67544" y="692696"/>
            <a:ext cx="8208912" cy="554461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61" y="38539"/>
            <a:ext cx="2055495" cy="636905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668616" y="6359040"/>
            <a:ext cx="21518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050" dirty="0" smtClean="0"/>
              <a:t>Adelaide | Australia</a:t>
            </a:r>
            <a:endParaRPr lang="en-AU" sz="1050" dirty="0"/>
          </a:p>
        </p:txBody>
      </p:sp>
    </p:spTree>
    <p:extLst>
      <p:ext uri="{BB962C8B-B14F-4D97-AF65-F5344CB8AC3E}">
        <p14:creationId xmlns:p14="http://schemas.microsoft.com/office/powerpoint/2010/main" val="284672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525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206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6355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4987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969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246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3249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AU" dirty="0" smtClean="0"/>
              <a:t>Adelaide | Australia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573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967104" y="6384869"/>
            <a:ext cx="178136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dirty="0" smtClean="0"/>
              <a:t>Adelaide | Australia</a:t>
            </a:r>
            <a:endParaRPr lang="en-AU" dirty="0"/>
          </a:p>
        </p:txBody>
      </p:sp>
      <p:pic>
        <p:nvPicPr>
          <p:cNvPr id="2050" name="Picture 2" descr="C:\Users\jessica.pater\AppData\Local\Microsoft\Windows\Temporary Internet Files\Content.Outlook\ADH3HQZ6\tyrells_vine_02.jpg"/>
          <p:cNvPicPr>
            <a:picLocks noChangeAspect="1" noChangeArrowheads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3" b="31448"/>
          <a:stretch/>
        </p:blipFill>
        <p:spPr bwMode="auto">
          <a:xfrm>
            <a:off x="0" y="2924944"/>
            <a:ext cx="9144000" cy="333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47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4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3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55576" y="1484784"/>
            <a:ext cx="746760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  <a:t>Russian Federation:</a:t>
            </a:r>
            <a:b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</a:b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  <a:t>Short review of the actual state and key changes on wine legislation</a:t>
            </a: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/>
            </a:r>
            <a:b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Session 1:  Economy Roundtable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National Wine Centre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November 12, 2015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1484784"/>
            <a:ext cx="792088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regulations relating to wine &amp; wine products: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Safety of Foodstuffs of the Customs Union                     (TP TC 021/2011, three changes – in December 2013, March &amp; October 2015)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Safety of Food Additives, Flavoring Substances &amp; Processing Aids of the Customs Union                                                                               (TP TC 029/2012, last change in May 2013)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20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Labelling of Foodstuffs of the Customs Union 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              (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TP TC 022/2011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20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Draft of the Technical Regulation for Safety of Alcoholic Products             (November 07, 2012)</a:t>
            </a:r>
            <a:b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700808"/>
            <a:ext cx="792088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Federal laws relating to wine &amp; wine products:</a:t>
            </a:r>
          </a:p>
          <a:p>
            <a:pPr algn="l">
              <a:defRPr/>
            </a:pPr>
            <a:endParaRPr lang="en-US" sz="20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</a:rPr>
              <a:t>Federal Law </a:t>
            </a:r>
            <a:r>
              <a:rPr lang="en-US" sz="1800" dirty="0" smtClean="0">
                <a:solidFill>
                  <a:srgbClr val="660033"/>
                </a:solidFill>
              </a:rPr>
              <a:t>for </a:t>
            </a:r>
            <a:r>
              <a:rPr lang="en-US" sz="1800" dirty="0">
                <a:solidFill>
                  <a:srgbClr val="660033"/>
                </a:solidFill>
              </a:rPr>
              <a:t>State Regulation of Production and Trade of Ethyl Alcohol, Alcoholic and Alcohol-containing Products                                                                          (# 171-FZ, current edition with the </a:t>
            </a:r>
            <a:r>
              <a:rPr lang="en-US" sz="1800" dirty="0" smtClean="0">
                <a:solidFill>
                  <a:srgbClr val="660033"/>
                </a:solidFill>
              </a:rPr>
              <a:t>changes of 1999-2014</a:t>
            </a:r>
            <a:r>
              <a:rPr lang="ru-RU" sz="1800" dirty="0" smtClean="0">
                <a:solidFill>
                  <a:srgbClr val="660033"/>
                </a:solidFill>
              </a:rPr>
              <a:t>)</a:t>
            </a:r>
            <a:endParaRPr lang="en-US" sz="1800" dirty="0">
              <a:solidFill>
                <a:srgbClr val="660033"/>
              </a:solidFill>
            </a:endParaRPr>
          </a:p>
          <a:p>
            <a:pPr algn="l">
              <a:spcBef>
                <a:spcPts val="0"/>
              </a:spcBef>
              <a:defRPr/>
            </a:pPr>
            <a:endParaRPr lang="en-US" sz="1800" dirty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</a:rPr>
              <a:t>Federal Law </a:t>
            </a:r>
            <a:r>
              <a:rPr lang="en-US" sz="1800" dirty="0" smtClean="0">
                <a:solidFill>
                  <a:srgbClr val="660033"/>
                </a:solidFill>
              </a:rPr>
              <a:t>for </a:t>
            </a:r>
            <a:r>
              <a:rPr lang="en-US" sz="1800" dirty="0">
                <a:solidFill>
                  <a:srgbClr val="660033"/>
                </a:solidFill>
              </a:rPr>
              <a:t>Quality and Safety of Food                                                           (# 29-FZ)</a:t>
            </a:r>
          </a:p>
          <a:p>
            <a:pPr algn="l">
              <a:spcBef>
                <a:spcPts val="0"/>
              </a:spcBef>
              <a:defRPr/>
            </a:pPr>
            <a:endParaRPr lang="en-US" sz="1800" dirty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</a:rPr>
              <a:t>Federal Law </a:t>
            </a:r>
            <a:r>
              <a:rPr lang="en-US" sz="1800" dirty="0" smtClean="0">
                <a:solidFill>
                  <a:srgbClr val="660033"/>
                </a:solidFill>
              </a:rPr>
              <a:t>for </a:t>
            </a:r>
            <a:r>
              <a:rPr lang="en-US" sz="1800" dirty="0">
                <a:solidFill>
                  <a:srgbClr val="660033"/>
                </a:solidFill>
              </a:rPr>
              <a:t>Sanitary and Epidemiologic Well-Being of the Population                  (# 52-FZ)</a:t>
            </a:r>
          </a:p>
          <a:p>
            <a:pPr algn="l">
              <a:spcBef>
                <a:spcPts val="0"/>
              </a:spcBef>
              <a:defRPr/>
            </a:pPr>
            <a:endParaRPr lang="en-US" sz="1800" dirty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</a:rPr>
              <a:t>Federal Law </a:t>
            </a:r>
            <a:r>
              <a:rPr lang="en-US" sz="1800" dirty="0" smtClean="0">
                <a:solidFill>
                  <a:srgbClr val="660033"/>
                </a:solidFill>
              </a:rPr>
              <a:t>for </a:t>
            </a:r>
            <a:r>
              <a:rPr lang="en-US" sz="1800" dirty="0">
                <a:solidFill>
                  <a:srgbClr val="660033"/>
                </a:solidFill>
              </a:rPr>
              <a:t>Protection of Consumer Rights                                                    (# 2300-I)</a:t>
            </a:r>
            <a:endParaRPr lang="ru-RU" sz="1800" dirty="0">
              <a:solidFill>
                <a:srgbClr val="660033"/>
              </a:solidFill>
            </a:endParaRPr>
          </a:p>
          <a:p>
            <a:pPr algn="l">
              <a:spcBef>
                <a:spcPts val="0"/>
              </a:spcBef>
              <a:defRPr/>
            </a:pPr>
            <a:endParaRPr lang="ru-RU" sz="1800" dirty="0">
              <a:solidFill>
                <a:srgbClr val="660033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800" dirty="0" smtClean="0">
              <a:solidFill>
                <a:srgbClr val="660033"/>
              </a:solidFill>
              <a:ea typeface="ＭＳ Ｐゴシック" charset="0"/>
            </a:endParaRP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836712"/>
            <a:ext cx="7920880" cy="5256584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Federal law # 171-FZ:  </a:t>
            </a: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main changes of December 31, 2014</a:t>
            </a:r>
          </a:p>
          <a:p>
            <a:pPr algn="l">
              <a:defRPr/>
            </a:pPr>
            <a:endParaRPr lang="en-US" sz="20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new definitions and </a:t>
            </a:r>
            <a:r>
              <a:rPr lang="en-US" sz="1500" b="1" dirty="0" smtClean="0">
                <a:solidFill>
                  <a:srgbClr val="660033"/>
                </a:solidFill>
              </a:rPr>
              <a:t>new </a:t>
            </a:r>
            <a:r>
              <a:rPr lang="en-US" sz="1500" b="1" dirty="0">
                <a:solidFill>
                  <a:srgbClr val="660033"/>
                </a:solidFill>
              </a:rPr>
              <a:t>products </a:t>
            </a:r>
            <a:r>
              <a:rPr lang="en-US" sz="1500" dirty="0">
                <a:solidFill>
                  <a:srgbClr val="660033"/>
                </a:solidFill>
              </a:rPr>
              <a:t>– “alcohol-containing </a:t>
            </a:r>
            <a:r>
              <a:rPr lang="en-US" sz="1500" dirty="0" smtClean="0">
                <a:solidFill>
                  <a:srgbClr val="660033"/>
                </a:solidFill>
              </a:rPr>
              <a:t>foodstuffs”, “alcohol products”, </a:t>
            </a:r>
            <a:r>
              <a:rPr lang="en-US" sz="1500" b="1" dirty="0" smtClean="0">
                <a:solidFill>
                  <a:srgbClr val="660033"/>
                </a:solidFill>
              </a:rPr>
              <a:t>“cognac</a:t>
            </a:r>
            <a:r>
              <a:rPr lang="en-US" sz="1500" b="1" dirty="0">
                <a:solidFill>
                  <a:srgbClr val="660033"/>
                </a:solidFill>
              </a:rPr>
              <a:t>”</a:t>
            </a:r>
            <a:r>
              <a:rPr lang="en-US" sz="1500" dirty="0">
                <a:solidFill>
                  <a:srgbClr val="660033"/>
                </a:solidFill>
              </a:rPr>
              <a:t>, “liqueur </a:t>
            </a:r>
            <a:r>
              <a:rPr lang="en-US" sz="1500" dirty="0" smtClean="0">
                <a:solidFill>
                  <a:srgbClr val="660033"/>
                </a:solidFill>
              </a:rPr>
              <a:t>wine”, “bulk wine”, </a:t>
            </a:r>
            <a:r>
              <a:rPr lang="en-US" sz="1500" b="1" dirty="0" smtClean="0">
                <a:solidFill>
                  <a:srgbClr val="660033"/>
                </a:solidFill>
              </a:rPr>
              <a:t>“grape must”</a:t>
            </a:r>
            <a:r>
              <a:rPr lang="en-US" sz="1500" dirty="0" smtClean="0">
                <a:solidFill>
                  <a:srgbClr val="660033"/>
                </a:solidFill>
              </a:rPr>
              <a:t>, </a:t>
            </a:r>
            <a:r>
              <a:rPr lang="en-US" sz="1500" b="1" dirty="0" smtClean="0">
                <a:solidFill>
                  <a:srgbClr val="660033"/>
                </a:solidFill>
              </a:rPr>
              <a:t>“wine products</a:t>
            </a:r>
            <a:r>
              <a:rPr lang="en-US" sz="1500" b="1" dirty="0">
                <a:solidFill>
                  <a:srgbClr val="660033"/>
                </a:solidFill>
              </a:rPr>
              <a:t>”</a:t>
            </a:r>
            <a:r>
              <a:rPr lang="en-US" sz="1500" dirty="0">
                <a:solidFill>
                  <a:srgbClr val="660033"/>
                </a:solidFill>
              </a:rPr>
              <a:t>, </a:t>
            </a:r>
            <a:r>
              <a:rPr lang="en-US" sz="1500" b="1" dirty="0">
                <a:solidFill>
                  <a:srgbClr val="660033"/>
                </a:solidFill>
              </a:rPr>
              <a:t>“wine </a:t>
            </a:r>
            <a:r>
              <a:rPr lang="en-US" sz="1500" b="1" dirty="0" smtClean="0">
                <a:solidFill>
                  <a:srgbClr val="660033"/>
                </a:solidFill>
              </a:rPr>
              <a:t>products with </a:t>
            </a:r>
            <a:r>
              <a:rPr lang="en-US" sz="1500" b="1" dirty="0">
                <a:solidFill>
                  <a:srgbClr val="660033"/>
                </a:solidFill>
              </a:rPr>
              <a:t>a protected geographical </a:t>
            </a:r>
            <a:r>
              <a:rPr lang="en-US" sz="1500" b="1" dirty="0" smtClean="0">
                <a:solidFill>
                  <a:srgbClr val="660033"/>
                </a:solidFill>
              </a:rPr>
              <a:t>indication</a:t>
            </a:r>
            <a:r>
              <a:rPr lang="en-US" sz="1500" b="1" dirty="0">
                <a:solidFill>
                  <a:srgbClr val="660033"/>
                </a:solidFill>
              </a:rPr>
              <a:t>”</a:t>
            </a:r>
            <a:r>
              <a:rPr lang="en-US" sz="1500" dirty="0">
                <a:solidFill>
                  <a:srgbClr val="660033"/>
                </a:solidFill>
              </a:rPr>
              <a:t>, </a:t>
            </a:r>
            <a:r>
              <a:rPr lang="en-US" sz="1500" b="1" dirty="0">
                <a:solidFill>
                  <a:srgbClr val="660033"/>
                </a:solidFill>
              </a:rPr>
              <a:t>“wine </a:t>
            </a:r>
            <a:r>
              <a:rPr lang="en-US" sz="1500" b="1" dirty="0" smtClean="0">
                <a:solidFill>
                  <a:srgbClr val="660033"/>
                </a:solidFill>
              </a:rPr>
              <a:t>products </a:t>
            </a:r>
            <a:r>
              <a:rPr lang="en-US" sz="1500" b="1" dirty="0">
                <a:solidFill>
                  <a:srgbClr val="660033"/>
                </a:solidFill>
              </a:rPr>
              <a:t>with a protected appellation of </a:t>
            </a:r>
            <a:r>
              <a:rPr lang="en-US" sz="1500" b="1" dirty="0" smtClean="0">
                <a:solidFill>
                  <a:srgbClr val="660033"/>
                </a:solidFill>
              </a:rPr>
              <a:t>origin”</a:t>
            </a:r>
            <a:r>
              <a:rPr lang="en-US" sz="1500" dirty="0" smtClean="0">
                <a:solidFill>
                  <a:srgbClr val="660033"/>
                </a:solidFill>
              </a:rPr>
              <a:t>, </a:t>
            </a:r>
            <a:r>
              <a:rPr lang="en-US" sz="1500" b="1" dirty="0" smtClean="0">
                <a:solidFill>
                  <a:srgbClr val="660033"/>
                </a:solidFill>
              </a:rPr>
              <a:t>“vineyard”</a:t>
            </a:r>
            <a:r>
              <a:rPr lang="en-US" sz="1500" dirty="0" smtClean="0">
                <a:solidFill>
                  <a:srgbClr val="660033"/>
                </a:solidFill>
              </a:rPr>
              <a:t>, </a:t>
            </a:r>
            <a:r>
              <a:rPr lang="en-US" sz="1500" b="1" dirty="0" smtClean="0">
                <a:solidFill>
                  <a:srgbClr val="660033"/>
                </a:solidFill>
              </a:rPr>
              <a:t>“register of vineyards”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farms </a:t>
            </a:r>
            <a:r>
              <a:rPr lang="en-US" sz="1500" dirty="0">
                <a:solidFill>
                  <a:srgbClr val="660033"/>
                </a:solidFill>
              </a:rPr>
              <a:t>and the individual entrepreneurs recognized as agricultural producers </a:t>
            </a:r>
            <a:r>
              <a:rPr lang="en-US" sz="1500" dirty="0" smtClean="0">
                <a:solidFill>
                  <a:srgbClr val="660033"/>
                </a:solidFill>
              </a:rPr>
              <a:t>may produce </a:t>
            </a:r>
            <a:r>
              <a:rPr lang="en-US" sz="1500" dirty="0">
                <a:solidFill>
                  <a:srgbClr val="660033"/>
                </a:solidFill>
              </a:rPr>
              <a:t>wine, sparkling wine </a:t>
            </a:r>
            <a:r>
              <a:rPr lang="en-US" sz="1500" dirty="0" smtClean="0">
                <a:solidFill>
                  <a:srgbClr val="660033"/>
                </a:solidFill>
              </a:rPr>
              <a:t>(champagne</a:t>
            </a:r>
            <a:r>
              <a:rPr lang="en-US" sz="1500" dirty="0">
                <a:solidFill>
                  <a:srgbClr val="660033"/>
                </a:solidFill>
              </a:rPr>
              <a:t>) of own grapes </a:t>
            </a:r>
            <a:r>
              <a:rPr lang="en-US" sz="1500" dirty="0" smtClean="0">
                <a:solidFill>
                  <a:srgbClr val="660033"/>
                </a:solidFill>
              </a:rPr>
              <a:t>wit sale volume not </a:t>
            </a:r>
            <a:r>
              <a:rPr lang="en-US" sz="1500" dirty="0">
                <a:solidFill>
                  <a:srgbClr val="660033"/>
                </a:solidFill>
              </a:rPr>
              <a:t>more than 50000 liters </a:t>
            </a:r>
            <a:r>
              <a:rPr lang="en-US" sz="1500" dirty="0" smtClean="0">
                <a:solidFill>
                  <a:srgbClr val="660033"/>
                </a:solidFill>
              </a:rPr>
              <a:t>per year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>
                <a:solidFill>
                  <a:srgbClr val="660033"/>
                </a:solidFill>
              </a:rPr>
              <a:t>permission for rent of processing equipment and financial rent (leasing</a:t>
            </a:r>
            <a:r>
              <a:rPr lang="en-US" sz="1500" dirty="0" smtClean="0">
                <a:solidFill>
                  <a:srgbClr val="660033"/>
                </a:solidFill>
              </a:rPr>
              <a:t>) for </a:t>
            </a:r>
            <a:r>
              <a:rPr lang="en-US" sz="1500" dirty="0">
                <a:solidFill>
                  <a:srgbClr val="660033"/>
                </a:solidFill>
              </a:rPr>
              <a:t>farms and the individual entrepreneurs recognized as agricultural </a:t>
            </a:r>
            <a:r>
              <a:rPr lang="en-US" sz="1500" dirty="0" smtClean="0">
                <a:solidFill>
                  <a:srgbClr val="660033"/>
                </a:solidFill>
              </a:rPr>
              <a:t>producers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simplification of control </a:t>
            </a:r>
            <a:r>
              <a:rPr lang="en-US" sz="1500" dirty="0">
                <a:solidFill>
                  <a:srgbClr val="660033"/>
                </a:solidFill>
              </a:rPr>
              <a:t>system for </a:t>
            </a:r>
            <a:r>
              <a:rPr lang="en-US" sz="1500" dirty="0" smtClean="0">
                <a:solidFill>
                  <a:srgbClr val="660033"/>
                </a:solidFill>
              </a:rPr>
              <a:t>production &amp; storage of wine, </a:t>
            </a:r>
            <a:r>
              <a:rPr lang="en-US" sz="1500" dirty="0">
                <a:solidFill>
                  <a:srgbClr val="660033"/>
                </a:solidFill>
              </a:rPr>
              <a:t>sparkling wine </a:t>
            </a:r>
            <a:r>
              <a:rPr lang="en-US" sz="1500" dirty="0" smtClean="0">
                <a:solidFill>
                  <a:srgbClr val="660033"/>
                </a:solidFill>
              </a:rPr>
              <a:t>(champagne</a:t>
            </a:r>
            <a:r>
              <a:rPr lang="en-US" sz="1500" dirty="0">
                <a:solidFill>
                  <a:srgbClr val="660033"/>
                </a:solidFill>
              </a:rPr>
              <a:t>) </a:t>
            </a:r>
            <a:r>
              <a:rPr lang="en-US" sz="1500" dirty="0" smtClean="0">
                <a:solidFill>
                  <a:srgbClr val="660033"/>
                </a:solidFill>
              </a:rPr>
              <a:t>from own grapes for agricultural producers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simplification of labelling of alcoholic products and licensing for </a:t>
            </a:r>
            <a:r>
              <a:rPr lang="en-US" sz="1500" dirty="0">
                <a:solidFill>
                  <a:srgbClr val="660033"/>
                </a:solidFill>
              </a:rPr>
              <a:t>farms and the individual </a:t>
            </a:r>
            <a:r>
              <a:rPr lang="en-US" sz="1500" dirty="0" smtClean="0">
                <a:solidFill>
                  <a:srgbClr val="660033"/>
                </a:solidFill>
              </a:rPr>
              <a:t>entrepreneurs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declaring of grape amounts</a:t>
            </a:r>
            <a:r>
              <a:rPr lang="en-US" sz="1500" dirty="0">
                <a:solidFill>
                  <a:srgbClr val="660033"/>
                </a:solidFill>
              </a:rPr>
              <a:t>, formation &amp; maintenance of the register of </a:t>
            </a:r>
            <a:r>
              <a:rPr lang="en-US" sz="1500" dirty="0" smtClean="0">
                <a:solidFill>
                  <a:srgbClr val="660033"/>
                </a:solidFill>
              </a:rPr>
              <a:t>vineyards</a:t>
            </a:r>
          </a:p>
          <a:p>
            <a:pPr algn="l">
              <a:spcBef>
                <a:spcPts val="0"/>
              </a:spcBef>
              <a:defRPr/>
            </a:pPr>
            <a:endParaRPr lang="en-US" sz="1500" dirty="0" smtClean="0">
              <a:solidFill>
                <a:srgbClr val="660033"/>
              </a:solidFill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dirty="0" smtClean="0">
                <a:solidFill>
                  <a:srgbClr val="660033"/>
                </a:solidFill>
              </a:rPr>
              <a:t>permission for advertising of wine </a:t>
            </a:r>
            <a:r>
              <a:rPr lang="en-US" sz="1500" dirty="0">
                <a:solidFill>
                  <a:srgbClr val="660033"/>
                </a:solidFill>
              </a:rPr>
              <a:t>and sparkling wine (champagne), made in the Russian Federation from </a:t>
            </a:r>
            <a:r>
              <a:rPr lang="en-US" sz="1500" dirty="0" smtClean="0">
                <a:solidFill>
                  <a:srgbClr val="660033"/>
                </a:solidFill>
              </a:rPr>
              <a:t>grapes </a:t>
            </a:r>
            <a:r>
              <a:rPr lang="en-US" sz="1500" dirty="0">
                <a:solidFill>
                  <a:srgbClr val="660033"/>
                </a:solidFill>
              </a:rPr>
              <a:t>which are grown up in the territory of the Russian Federation, in </a:t>
            </a:r>
            <a:r>
              <a:rPr lang="en-US" sz="1500" dirty="0" smtClean="0">
                <a:solidFill>
                  <a:srgbClr val="660033"/>
                </a:solidFill>
              </a:rPr>
              <a:t>printing &amp; electronic (TV, radio) mass media and </a:t>
            </a:r>
            <a:r>
              <a:rPr lang="en-US" sz="1500" dirty="0">
                <a:solidFill>
                  <a:srgbClr val="660033"/>
                </a:solidFill>
              </a:rPr>
              <a:t>also at </a:t>
            </a:r>
            <a:r>
              <a:rPr lang="en-US" sz="1500" dirty="0" smtClean="0">
                <a:solidFill>
                  <a:srgbClr val="660033"/>
                </a:solidFill>
              </a:rPr>
              <a:t>exhibitions</a:t>
            </a:r>
            <a:endParaRPr lang="ru-RU" sz="1500" dirty="0">
              <a:solidFill>
                <a:srgbClr val="660033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800" dirty="0" smtClean="0">
              <a:solidFill>
                <a:srgbClr val="660033"/>
              </a:solidFill>
              <a:ea typeface="ＭＳ Ｐゴシック" charset="0"/>
            </a:endParaRP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340768"/>
            <a:ext cx="7920880" cy="4392488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Ministry of Agriculture of the Russian Federation: </a:t>
            </a: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changes in legislation in 2014-2015</a:t>
            </a:r>
          </a:p>
          <a:p>
            <a:pPr algn="l">
              <a:defRPr/>
            </a:pPr>
            <a:endParaRPr lang="en-US" sz="20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Ministry is authorized </a:t>
            </a: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>by the Russian Government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for development </a:t>
            </a: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>and support of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viticulture, </a:t>
            </a:r>
            <a:r>
              <a:rPr lang="en-US" sz="2000" dirty="0">
                <a:solidFill>
                  <a:srgbClr val="660033"/>
                </a:solidFill>
              </a:rPr>
              <a:t>formation &amp; maintenance of the register of </a:t>
            </a:r>
            <a:r>
              <a:rPr lang="en-US" sz="2000" dirty="0" smtClean="0">
                <a:solidFill>
                  <a:srgbClr val="660033"/>
                </a:solidFill>
              </a:rPr>
              <a:t>vineyards, registration of declarations of grape amounts for production of different wine types (e.g. sparkling wines, PGI &amp; PAO wines)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2000" dirty="0">
              <a:solidFill>
                <a:srgbClr val="660033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</a:rPr>
              <a:t>main objective – increasing of domestic wine production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rgbClr val="660033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</a:rPr>
              <a:t>total area of the vineyards in the Russian Federation – 87,000 ha (2014), increase to 140,000 ha (2020)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</a:rPr>
              <a:t>financial support of viticulture - refund </a:t>
            </a:r>
            <a:r>
              <a:rPr lang="en-US" sz="2000" dirty="0">
                <a:solidFill>
                  <a:srgbClr val="660033"/>
                </a:solidFill>
              </a:rPr>
              <a:t>of a part of expenses </a:t>
            </a:r>
            <a:r>
              <a:rPr lang="en-US" sz="2000" dirty="0" smtClean="0">
                <a:solidFill>
                  <a:srgbClr val="660033"/>
                </a:solidFill>
              </a:rPr>
              <a:t>for planting and </a:t>
            </a:r>
            <a:r>
              <a:rPr lang="en-US" sz="2000" dirty="0">
                <a:solidFill>
                  <a:srgbClr val="660033"/>
                </a:solidFill>
              </a:rPr>
              <a:t>caring for </a:t>
            </a:r>
            <a:r>
              <a:rPr lang="en-US" sz="2000" dirty="0" smtClean="0">
                <a:solidFill>
                  <a:srgbClr val="660033"/>
                </a:solidFill>
              </a:rPr>
              <a:t>vineyards – 1.0 billion rubles, including subsidies - from 30,000 to 50,000 rubles/ha </a:t>
            </a:r>
            <a:r>
              <a:rPr lang="en-US" sz="2000" dirty="0">
                <a:solidFill>
                  <a:srgbClr val="660033"/>
                </a:solidFill>
              </a:rPr>
              <a:t>for planting of </a:t>
            </a:r>
            <a:r>
              <a:rPr lang="en-US" sz="2000" dirty="0" smtClean="0">
                <a:solidFill>
                  <a:srgbClr val="660033"/>
                </a:solidFill>
              </a:rPr>
              <a:t>vineyards, additional subsidies – 20,000 rubles/ha for installation of trellis, 20,000 rubles/ha for caring of vineyards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2000" dirty="0">
              <a:solidFill>
                <a:srgbClr val="660033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</a:rPr>
              <a:t>draft </a:t>
            </a:r>
            <a:r>
              <a:rPr lang="en-US" sz="2000" dirty="0">
                <a:solidFill>
                  <a:srgbClr val="660033"/>
                </a:solidFill>
              </a:rPr>
              <a:t>of the federal law </a:t>
            </a:r>
            <a:r>
              <a:rPr lang="en-US" sz="2000" dirty="0" smtClean="0">
                <a:solidFill>
                  <a:srgbClr val="660033"/>
                </a:solidFill>
              </a:rPr>
              <a:t>“About </a:t>
            </a:r>
            <a:r>
              <a:rPr lang="en-US" sz="2000" dirty="0">
                <a:solidFill>
                  <a:srgbClr val="660033"/>
                </a:solidFill>
              </a:rPr>
              <a:t>development of wine growing and </a:t>
            </a:r>
            <a:r>
              <a:rPr lang="en-US" sz="2000" dirty="0" smtClean="0">
                <a:solidFill>
                  <a:srgbClr val="660033"/>
                </a:solidFill>
              </a:rPr>
              <a:t>wine production </a:t>
            </a:r>
            <a:r>
              <a:rPr lang="en-US" sz="2000" dirty="0">
                <a:solidFill>
                  <a:srgbClr val="660033"/>
                </a:solidFill>
              </a:rPr>
              <a:t>in the Russian </a:t>
            </a:r>
            <a:r>
              <a:rPr lang="en-US" sz="2000" dirty="0" smtClean="0">
                <a:solidFill>
                  <a:srgbClr val="660033"/>
                </a:solidFill>
              </a:rPr>
              <a:t>Federation”</a:t>
            </a:r>
            <a:endParaRPr lang="en-US" sz="2000" dirty="0" smtClean="0">
              <a:solidFill>
                <a:srgbClr val="660033"/>
              </a:solidFill>
              <a:ea typeface="ＭＳ Ｐゴシック" charset="0"/>
            </a:endParaRP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88680" y="768168"/>
            <a:ext cx="7920880" cy="5184576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Uniform State Automated Information System (EGAIS) of the Russian Federation:</a:t>
            </a:r>
          </a:p>
          <a:p>
            <a:pPr algn="l">
              <a:defRPr/>
            </a:pPr>
            <a:endParaRPr lang="en-US" sz="20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system of the accounting of excise payments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(excise tax tags system)</a:t>
            </a:r>
          </a:p>
          <a:p>
            <a:pPr algn="l">
              <a:defRPr/>
            </a:pPr>
            <a:endParaRPr lang="en-US" sz="18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protective measure against illegal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alcohol</a:t>
            </a:r>
          </a:p>
          <a:p>
            <a:pPr algn="l">
              <a:defRPr/>
            </a:pPr>
            <a:endParaRPr lang="en-US" sz="18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operator of the EGAIS system - </a:t>
            </a:r>
            <a:r>
              <a:rPr lang="en-US" sz="18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Federal Service for Alcohol Market Regulation (</a:t>
            </a:r>
            <a:r>
              <a:rPr lang="en-US" sz="1800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Rosalcoholregulirovanye</a:t>
            </a:r>
            <a:r>
              <a:rPr lang="en-US" sz="18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</a:t>
            </a:r>
          </a:p>
          <a:p>
            <a:pPr algn="l">
              <a:defRPr/>
            </a:pPr>
            <a:endParaRPr lang="en-US" sz="18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since January 01, 2016 – all </a:t>
            </a: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wholesale trading companies, and also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companies for </a:t>
            </a: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transportation and storage of </a:t>
            </a:r>
            <a:r>
              <a:rPr lang="en-US" sz="1800">
                <a:solidFill>
                  <a:srgbClr val="660033"/>
                </a:solidFill>
                <a:ea typeface="ＭＳ Ｐゴシック" charset="0"/>
              </a:rPr>
              <a:t>alcoholic </a:t>
            </a:r>
            <a:r>
              <a:rPr lang="en-US" sz="1800" smtClean="0">
                <a:solidFill>
                  <a:srgbClr val="660033"/>
                </a:solidFill>
                <a:ea typeface="ＭＳ Ｐゴシック" charset="0"/>
              </a:rPr>
              <a:t>products (including wines)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must be connected to the EGAIS system</a:t>
            </a:r>
          </a:p>
          <a:p>
            <a:pPr algn="l">
              <a:defRPr/>
            </a:pPr>
            <a:endParaRPr lang="en-US" sz="18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s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ince July 01, 2016 </a:t>
            </a: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-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all retail companies dealing with alcoholic products (including wine) </a:t>
            </a: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must be connected to the EGAIS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system</a:t>
            </a:r>
          </a:p>
          <a:p>
            <a:pPr algn="l">
              <a:defRPr/>
            </a:pPr>
            <a:endParaRPr lang="en-US" sz="1800" dirty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applying </a:t>
            </a:r>
            <a:r>
              <a:rPr lang="en-US" sz="1800" dirty="0">
                <a:solidFill>
                  <a:srgbClr val="660033"/>
                </a:solidFill>
                <a:ea typeface="ＭＳ Ｐゴシック" charset="0"/>
              </a:rPr>
              <a:t>for the connection to the </a:t>
            </a:r>
            <a:r>
              <a:rPr lang="en-US" sz="1800" dirty="0" smtClean="0">
                <a:solidFill>
                  <a:srgbClr val="660033"/>
                </a:solidFill>
                <a:ea typeface="ＭＳ Ｐゴシック" charset="0"/>
              </a:rPr>
              <a:t>system – </a:t>
            </a:r>
            <a:r>
              <a:rPr lang="en-US" sz="1800" dirty="0" smtClean="0">
                <a:solidFill>
                  <a:srgbClr val="0000FF"/>
                </a:solidFill>
                <a:ea typeface="ＭＳ Ｐゴシック" charset="0"/>
              </a:rPr>
              <a:t>http://fsrar.ru/egais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8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55576" y="1628800"/>
            <a:ext cx="7776864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Detailed information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about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system of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confirmation of wine compliance and technical regulation in the Russian Federation – see report “Russian Federation: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Testing </a:t>
            </a: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>of wine for regulatory compliance and product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safety” (APEC WRF Technical Workshop, November 4-6, 2013 in Washington, D.C.)</a:t>
            </a:r>
          </a:p>
          <a:p>
            <a:pPr algn="just">
              <a:defRPr/>
            </a:pP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/>
            </a:r>
            <a:br>
              <a:rPr lang="en-US" sz="2000" dirty="0">
                <a:solidFill>
                  <a:srgbClr val="660033"/>
                </a:solidFill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7642" y="2852936"/>
            <a:ext cx="50683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>
              <a:defRPr sz="1600">
                <a:solidFill>
                  <a:schemeClr val="tx1"/>
                </a:solidFill>
                <a:latin typeface="Cambria" pitchFamily="18" charset="0"/>
              </a:defRPr>
            </a:lvl3pPr>
            <a:lvl4pPr marL="1600200">
              <a:defRPr sz="1400">
                <a:solidFill>
                  <a:schemeClr val="tx1"/>
                </a:solidFill>
                <a:latin typeface="Cambria" pitchFamily="18" charset="0"/>
              </a:defRPr>
            </a:lvl4pPr>
            <a:lvl5pPr marL="2057400">
              <a:defRPr sz="1400">
                <a:solidFill>
                  <a:schemeClr val="tx1"/>
                </a:solidFill>
                <a:latin typeface="Cambria" pitchFamily="18" charset="0"/>
              </a:defRPr>
            </a:lvl5pPr>
            <a:lvl6pPr marL="25146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6pPr>
            <a:lvl7pPr marL="29718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7pPr>
            <a:lvl8pPr marL="34290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8pPr>
            <a:lvl9pPr marL="38862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THANK YOU FOR ATTENTION</a:t>
            </a:r>
            <a:endParaRPr lang="ru-RU" sz="3200" b="1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234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713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Report, APEC WRF Technical Workshop</dc:title>
  <dc:subject>Russian Federation: Short review of the actual state and key changes on wine supervision &amp; technical regulation</dc:subject>
  <dc:creator>Alexander Kolesnov</dc:creator>
  <dc:description>November 11-13, 2015, Adelaide, Australia</dc:description>
  <cp:lastModifiedBy>Stephen Guy</cp:lastModifiedBy>
  <cp:revision>88</cp:revision>
  <cp:lastPrinted>2015-11-04T18:25:58Z</cp:lastPrinted>
  <dcterms:created xsi:type="dcterms:W3CDTF">2015-10-09T04:37:08Z</dcterms:created>
  <dcterms:modified xsi:type="dcterms:W3CDTF">2015-11-08T01:46:37Z</dcterms:modified>
</cp:coreProperties>
</file>