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69" r:id="rId13"/>
    <p:sldId id="258" r:id="rId14"/>
    <p:sldId id="267" r:id="rId15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FF"/>
    <a:srgbClr val="990033"/>
    <a:srgbClr val="54D454"/>
    <a:srgbClr val="F9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088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9529C-88D5-4A58-B889-C2113B372E87}" type="datetimeFigureOut">
              <a:rPr lang="en-AU" smtClean="0"/>
              <a:t>8/11/2015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CFFD7-13DA-4329-857E-CA9D892595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2722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84630-0729-4149-A510-53C4F03B2551}" type="datetimeFigureOut">
              <a:rPr lang="en-AU" smtClean="0"/>
              <a:t>8/11/2015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FF0BF-277E-4FDB-B390-A2E8DEB168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4433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FF0BF-277E-4FDB-B390-A2E8DEB168C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047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AU" dirty="0" smtClean="0"/>
              <a:t>Adelaide | Australia</a:t>
            </a:r>
            <a:endParaRPr lang="en-AU" dirty="0"/>
          </a:p>
        </p:txBody>
      </p:sp>
      <p:pic>
        <p:nvPicPr>
          <p:cNvPr id="5" name="Picture 2" descr="C:\Users\jessica.pater\AppData\Local\Microsoft\Windows\Temporary Internet Files\Content.Outlook\ADH3HQZ6\tyrells_vine_0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3" b="31448"/>
          <a:stretch/>
        </p:blipFill>
        <p:spPr bwMode="auto">
          <a:xfrm>
            <a:off x="0" y="2924944"/>
            <a:ext cx="9144000" cy="333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294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11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591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9742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390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257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73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0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946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547936" y="6351165"/>
            <a:ext cx="21518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050" dirty="0" smtClean="0"/>
              <a:t>APEC Wine Regulatory Forum</a:t>
            </a:r>
            <a:endParaRPr lang="en-AU" sz="10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67544" y="692696"/>
            <a:ext cx="8208912" cy="554461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61" y="38539"/>
            <a:ext cx="2055495" cy="636905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668616" y="6359040"/>
            <a:ext cx="21518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050" dirty="0" smtClean="0"/>
              <a:t>Adelaide | Australia</a:t>
            </a:r>
            <a:endParaRPr lang="en-AU" sz="1050" dirty="0"/>
          </a:p>
        </p:txBody>
      </p:sp>
    </p:spTree>
    <p:extLst>
      <p:ext uri="{BB962C8B-B14F-4D97-AF65-F5344CB8AC3E}">
        <p14:creationId xmlns:p14="http://schemas.microsoft.com/office/powerpoint/2010/main" val="284672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525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206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6355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7624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4987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969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246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3249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AU" dirty="0" smtClean="0"/>
              <a:t>Adelaide | Australia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573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967104" y="6384869"/>
            <a:ext cx="178136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dirty="0" smtClean="0"/>
              <a:t>Adelaide | Australia</a:t>
            </a:r>
            <a:endParaRPr lang="en-AU" dirty="0"/>
          </a:p>
        </p:txBody>
      </p:sp>
      <p:pic>
        <p:nvPicPr>
          <p:cNvPr id="2050" name="Picture 2" descr="C:\Users\jessica.pater\AppData\Local\Microsoft\Windows\Temporary Internet Files\Content.Outlook\ADH3HQZ6\tyrells_vine_02.jpg"/>
          <p:cNvPicPr>
            <a:picLocks noChangeAspect="1" noChangeArrowheads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3" b="31448"/>
          <a:stretch/>
        </p:blipFill>
        <p:spPr bwMode="auto">
          <a:xfrm>
            <a:off x="0" y="2924944"/>
            <a:ext cx="9144000" cy="333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APEC Wine Regulatory Forum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47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4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3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55576" y="1484784"/>
            <a:ext cx="746760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  <a:t>Russian Federation:</a:t>
            </a:r>
            <a:b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</a:b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</a:rPr>
              <a:t>Short review of mandatory tests for imported wine</a:t>
            </a:r>
            <a: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/>
            </a:r>
            <a:br>
              <a:rPr lang="en-US" sz="2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Session 6:  Enhanced Risk Controls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National Wine Centre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November 13, 2015</a:t>
            </a:r>
            <a:b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9592" y="1844824"/>
            <a:ext cx="7632848" cy="3312368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8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Measures for </a:t>
            </a:r>
            <a:r>
              <a:rPr lang="en-US" sz="1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market protection (import wine shipments rejections):</a:t>
            </a:r>
          </a:p>
          <a:p>
            <a:pPr algn="l">
              <a:defRPr/>
            </a:pPr>
            <a:endParaRPr lang="en-US" sz="14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the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market situation regarding the rejection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of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wine deliveries because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of inappropriate quality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or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safety is rather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stable</a:t>
            </a: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the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rejection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rate of import wine within two testing levels:                                                                                             - declaring of compliance – 1-5 % (depending on region),                                            - state control &amp; supervision – 1-2 cases (wine recalls) per year</a:t>
            </a:r>
            <a:r>
              <a:rPr lang="en-US" sz="16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.</a:t>
            </a:r>
            <a:endParaRPr lang="en-US" sz="16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987824" y="2924944"/>
            <a:ext cx="3024336" cy="3096344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Content of the publication: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legislation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limits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phthalates types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test methods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migration tests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phthalate in different materials contacting with wines &amp; spirits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prevention of risks of contamination</a:t>
            </a:r>
          </a:p>
          <a:p>
            <a:pPr algn="l">
              <a:defRPr/>
            </a:pPr>
            <a:endParaRPr lang="en-US" sz="1400" dirty="0" smtClean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toxicological roles of phthalates</a:t>
            </a: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400" b="1" dirty="0" smtClean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99592" y="908720"/>
            <a:ext cx="7704856" cy="1728192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Phthalates:  published recommendations for prevention of contamination</a:t>
            </a:r>
          </a:p>
          <a:p>
            <a:pPr algn="l">
              <a:defRPr/>
            </a:pPr>
            <a:endParaRPr lang="en-US" sz="14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1400" i="1" dirty="0" smtClean="0">
                <a:solidFill>
                  <a:srgbClr val="660033"/>
                </a:solidFill>
                <a:ea typeface="ＭＳ Ｐゴシック" charset="0"/>
              </a:rPr>
              <a:t>Authors: </a:t>
            </a:r>
            <a:r>
              <a:rPr lang="en-US" sz="1400" dirty="0" err="1" smtClean="0">
                <a:solidFill>
                  <a:srgbClr val="660033"/>
                </a:solidFill>
                <a:ea typeface="ＭＳ Ｐゴシック" charset="0"/>
              </a:rPr>
              <a:t>Chatonnet</a:t>
            </a: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 P., </a:t>
            </a:r>
            <a:r>
              <a:rPr lang="en-US" sz="1400" dirty="0" err="1" smtClean="0">
                <a:solidFill>
                  <a:srgbClr val="660033"/>
                </a:solidFill>
                <a:ea typeface="ＭＳ Ｐゴシック" charset="0"/>
              </a:rPr>
              <a:t>Boutou</a:t>
            </a: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 S., Plana A.</a:t>
            </a:r>
          </a:p>
          <a:p>
            <a:pPr algn="l">
              <a:defRPr/>
            </a:pPr>
            <a:r>
              <a:rPr lang="en-US" sz="1400" i="1" dirty="0" smtClean="0">
                <a:solidFill>
                  <a:srgbClr val="660033"/>
                </a:solidFill>
                <a:ea typeface="ＭＳ Ｐゴシック" charset="0"/>
              </a:rPr>
              <a:t>Title: </a:t>
            </a: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“Contamination of wines and spirits by phthalates: types of contaminations present, contamination sources and means of prevention”</a:t>
            </a:r>
          </a:p>
          <a:p>
            <a:pPr algn="l">
              <a:defRPr/>
            </a:pPr>
            <a:r>
              <a:rPr lang="en-US" sz="1400" i="1" dirty="0" smtClean="0">
                <a:solidFill>
                  <a:srgbClr val="660033"/>
                </a:solidFill>
                <a:ea typeface="ＭＳ Ｐゴシック" charset="0"/>
              </a:rPr>
              <a:t>Journal: </a:t>
            </a: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Food Additives &amp; Contaminants: Part A, 2014.- vol. 31.- No. 9.- p. 1605-1615</a:t>
            </a:r>
          </a:p>
          <a:p>
            <a:pPr algn="l">
              <a:defRPr/>
            </a:pPr>
            <a:r>
              <a:rPr lang="en-US" sz="1400" dirty="0" smtClean="0">
                <a:solidFill>
                  <a:srgbClr val="660033"/>
                </a:solidFill>
                <a:ea typeface="ＭＳ Ｐゴシック" charset="0"/>
              </a:rPr>
              <a:t>D.O.I. of the publication -</a:t>
            </a:r>
            <a:r>
              <a:rPr lang="en-US" sz="1400" dirty="0" smtClean="0">
                <a:solidFill>
                  <a:srgbClr val="0000FF"/>
                </a:solidFill>
                <a:ea typeface="ＭＳ Ｐゴシック" charset="0"/>
              </a:rPr>
              <a:t> http://dx.doi.org/10.1080/19440049.2014.941947</a:t>
            </a:r>
          </a:p>
        </p:txBody>
      </p:sp>
    </p:spTree>
    <p:extLst>
      <p:ext uri="{BB962C8B-B14F-4D97-AF65-F5344CB8AC3E}">
        <p14:creationId xmlns:p14="http://schemas.microsoft.com/office/powerpoint/2010/main" val="19012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55576" y="1700808"/>
            <a:ext cx="7776864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Detailed information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about system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of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confirmation of wine compliance and technical regulation in the Russian Federation – see report “Russian Federation: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Testing </a:t>
            </a: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>of wine for regulatory compliance and product </a:t>
            </a:r>
            <a:r>
              <a:rPr lang="en-US" sz="2000" dirty="0" smtClean="0">
                <a:solidFill>
                  <a:srgbClr val="660033"/>
                </a:solidFill>
                <a:ea typeface="ＭＳ Ｐゴシック" charset="0"/>
              </a:rPr>
              <a:t>safety” (APEC WRF Technical Workshop, November 4-6, 2013 in Washington, D.C.)</a:t>
            </a:r>
          </a:p>
          <a:p>
            <a:pPr algn="just">
              <a:defRPr/>
            </a:pPr>
            <a:r>
              <a:rPr lang="en-US" sz="2000" dirty="0">
                <a:solidFill>
                  <a:srgbClr val="660033"/>
                </a:solidFill>
                <a:ea typeface="ＭＳ Ｐゴシック" charset="0"/>
              </a:rPr>
              <a:t/>
            </a:r>
            <a:br>
              <a:rPr lang="en-US" sz="2000" dirty="0">
                <a:solidFill>
                  <a:srgbClr val="660033"/>
                </a:solidFill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7642" y="2852936"/>
            <a:ext cx="50683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>
              <a:defRPr sz="1600">
                <a:solidFill>
                  <a:schemeClr val="tx1"/>
                </a:solidFill>
                <a:latin typeface="Cambria" pitchFamily="18" charset="0"/>
              </a:defRPr>
            </a:lvl3pPr>
            <a:lvl4pPr marL="1600200">
              <a:defRPr sz="1400">
                <a:solidFill>
                  <a:schemeClr val="tx1"/>
                </a:solidFill>
                <a:latin typeface="Cambria" pitchFamily="18" charset="0"/>
              </a:defRPr>
            </a:lvl4pPr>
            <a:lvl5pPr marL="2057400">
              <a:defRPr sz="1400">
                <a:solidFill>
                  <a:schemeClr val="tx1"/>
                </a:solidFill>
                <a:latin typeface="Cambria" pitchFamily="18" charset="0"/>
              </a:defRPr>
            </a:lvl5pPr>
            <a:lvl6pPr marL="25146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6pPr>
            <a:lvl7pPr marL="29718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7pPr>
            <a:lvl8pPr marL="34290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8pPr>
            <a:lvl9pPr marL="3886200" eaLnBrk="0" fontAlgn="base" hangingPunct="0">
              <a:spcAft>
                <a:spcPct val="0"/>
              </a:spcAft>
              <a:defRPr sz="14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THANK YOU FOR ATTENTION</a:t>
            </a:r>
            <a:endParaRPr lang="ru-RU" sz="3200" b="1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234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1484784"/>
            <a:ext cx="792088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Declaring of compliance: </a:t>
            </a: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regulations containing mandatory analytical parameters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Safety of Foodstuffs of the Customs Union  (TP TC 021/2011),  Annex # 3, item # 8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Safety of Food Additives, Flavoring Substances &amp; Processing Aids of the Customs Union                                          (TP TC 029/2012),  Annex # 8</a:t>
            </a:r>
            <a:b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endParaRPr lang="en-US" sz="2000" b="1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83568" y="1340768"/>
            <a:ext cx="792088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Declaring of compliance: </a:t>
            </a: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regulation containing mandatory requirements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Labelling of Foodstuffs of the Customs Union  (TP TC 022/2011)</a:t>
            </a:r>
          </a:p>
        </p:txBody>
      </p:sp>
    </p:spTree>
    <p:extLst>
      <p:ext uri="{BB962C8B-B14F-4D97-AF65-F5344CB8AC3E}">
        <p14:creationId xmlns:p14="http://schemas.microsoft.com/office/powerpoint/2010/main" val="14104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740075"/>
              </p:ext>
            </p:extLst>
          </p:nvPr>
        </p:nvGraphicFramePr>
        <p:xfrm>
          <a:off x="1137618" y="1979461"/>
          <a:ext cx="6768753" cy="3390790"/>
        </p:xfrm>
        <a:graphic>
          <a:graphicData uri="http://schemas.openxmlformats.org/drawingml/2006/table">
            <a:tbl>
              <a:tblPr/>
              <a:tblGrid>
                <a:gridCol w="505347"/>
                <a:gridCol w="2376264"/>
                <a:gridCol w="1080120"/>
                <a:gridCol w="1368152"/>
                <a:gridCol w="1438870"/>
              </a:tblGrid>
              <a:tr h="59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Parameter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Maximum limit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Approved test method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(standard)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Principle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of the test method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</a:tr>
              <a:tr h="41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Lead (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Pb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), mg/kg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30178-96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AAS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1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Arsenic (As), mg/kg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0.2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R 51766-01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AAS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Cadmium (Cd), mg/kg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0.03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30178-96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AAS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Mercury (Hg), mg/kg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0.005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26927-86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Colorimetric determination (as copper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tetraiodomercurate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)/ AAS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Total sulfur dioxide (SO</a:t>
                      </a:r>
                      <a:r>
                        <a:rPr kumimoji="0" lang="en-US" sz="11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), mg/dm</a:t>
                      </a:r>
                      <a:r>
                        <a:rPr kumimoji="0" lang="en-US" sz="11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300.0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(according to product type)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32115-2013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Oxidation of sulfurous acid by iodine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035616" y="908720"/>
            <a:ext cx="7344816" cy="1008112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General mandatory analytical parameters: 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Safety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all kind of wine &amp; wine products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declaration of compliance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participants:  Federal Customs Service (FTS), importers, certification bodies, ISO accredited test labs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frequency </a:t>
            </a:r>
            <a:r>
              <a:rPr lang="en-US" sz="14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of testing:  each time </a:t>
            </a: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for shipment or once per contract (e.g. in case of  serial production)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5616" y="5301208"/>
            <a:ext cx="7056784" cy="864096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Notes: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= Interstate standard of </a:t>
            </a:r>
            <a:r>
              <a:rPr lang="en-US" sz="1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Commonwealth of Independent </a:t>
            </a: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States (CIS)</a:t>
            </a:r>
            <a:endParaRPr lang="en-US" sz="10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R = National standard of the Russian Federation</a:t>
            </a:r>
          </a:p>
        </p:txBody>
      </p:sp>
    </p:spTree>
    <p:extLst>
      <p:ext uri="{BB962C8B-B14F-4D97-AF65-F5344CB8AC3E}">
        <p14:creationId xmlns:p14="http://schemas.microsoft.com/office/powerpoint/2010/main" val="12273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053318"/>
              </p:ext>
            </p:extLst>
          </p:nvPr>
        </p:nvGraphicFramePr>
        <p:xfrm>
          <a:off x="1122214" y="2708920"/>
          <a:ext cx="6768753" cy="2469013"/>
        </p:xfrm>
        <a:graphic>
          <a:graphicData uri="http://schemas.openxmlformats.org/drawingml/2006/table">
            <a:tbl>
              <a:tblPr/>
              <a:tblGrid>
                <a:gridCol w="605336"/>
                <a:gridCol w="1404290"/>
                <a:gridCol w="1800200"/>
                <a:gridCol w="1363042"/>
                <a:gridCol w="1595885"/>
              </a:tblGrid>
              <a:tr h="59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Parameter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Limits</a:t>
                      </a: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Approved test method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(standard)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Principle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of the test method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Ethanol, % vol.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8.5-22.0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32095-2013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Areometry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after distillation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Sugars, g/dm</a:t>
                      </a:r>
                      <a:r>
                        <a:rPr kumimoji="0" lang="en-US" sz="11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According to product type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13192-73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Bertrand's method/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Direct titration with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Feling’s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reagent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Organoleptic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properties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According to product type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32051-2013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Organoleptic testing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CO</a:t>
                      </a:r>
                      <a:r>
                        <a:rPr kumimoji="0" lang="en-US" sz="11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pressure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Sparkling wines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12258-79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Aphrometer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84238" y="5157168"/>
            <a:ext cx="7056784" cy="864096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Note: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= Interstate standard of </a:t>
            </a:r>
            <a:r>
              <a:rPr lang="en-US" sz="1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Commonwealth of Independent </a:t>
            </a: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States (CIS)</a:t>
            </a:r>
            <a:endParaRPr lang="en-US" sz="10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43608" y="1556792"/>
            <a:ext cx="7344816" cy="1008112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General mandatory analytical parameters: 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Identification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all kind of wine &amp; wine products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declaration of compliance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participants:  Federal Customs Service, importers, certification bodies, ISO accredited test labs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frequency of testing:  each time for shipment or once per contract (e.g. in case of  serial production)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en-US" sz="14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1340768"/>
            <a:ext cx="7920880" cy="37338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800" b="1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algn="l">
              <a:defRPr/>
            </a:pPr>
            <a:r>
              <a:rPr lang="en-US" sz="2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State </a:t>
            </a: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market control </a:t>
            </a:r>
            <a:r>
              <a:rPr lang="en-US" sz="2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and supervision of </a:t>
            </a: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quality, safety &amp; labelling of foodstuffs: </a:t>
            </a:r>
          </a:p>
          <a:p>
            <a:pPr algn="l">
              <a:defRPr/>
            </a:pPr>
            <a:r>
              <a:rPr lang="en-US" sz="2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regulations containing mandatory requirements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Safety of Foodstuffs of the Customs Union 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                         (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TP TC 021/2011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</a:t>
            </a:r>
          </a:p>
          <a:p>
            <a:pPr algn="l">
              <a:defRPr/>
            </a:pPr>
            <a:endParaRPr lang="en-US" sz="20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Regulation for Safety of Food Additives, Flavoring Substances &amp; Processing Aids of the Customs Union                                         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                                                  (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TP TC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029/2012)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Technical Regulation for Labelling of Foodstuffs of the Customs Union                        (TP TC 022/2011)</a:t>
            </a:r>
          </a:p>
          <a:p>
            <a:pPr algn="l">
              <a:defRPr/>
            </a:pPr>
            <a:endParaRPr lang="en-US" sz="20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General sanitary,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epidemiologic and hygienic requirements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for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goods which are subject to sanitary and epidemiological 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supervision </a:t>
            </a:r>
            <a:r>
              <a:rPr lang="en-US" sz="2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(control</a:t>
            </a:r>
            <a:r>
              <a:rPr lang="en-US" sz="2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 of the Customs Union    (May 28, 2010, # 299; last changes in May 15, 2013)     </a:t>
            </a:r>
          </a:p>
        </p:txBody>
      </p:sp>
    </p:spTree>
    <p:extLst>
      <p:ext uri="{BB962C8B-B14F-4D97-AF65-F5344CB8AC3E}">
        <p14:creationId xmlns:p14="http://schemas.microsoft.com/office/powerpoint/2010/main" val="2873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03973"/>
              </p:ext>
            </p:extLst>
          </p:nvPr>
        </p:nvGraphicFramePr>
        <p:xfrm>
          <a:off x="1045766" y="2852936"/>
          <a:ext cx="6768753" cy="1447930"/>
        </p:xfrm>
        <a:graphic>
          <a:graphicData uri="http://schemas.openxmlformats.org/drawingml/2006/table">
            <a:tbl>
              <a:tblPr/>
              <a:tblGrid>
                <a:gridCol w="605336"/>
                <a:gridCol w="1404290"/>
                <a:gridCol w="1800200"/>
                <a:gridCol w="1363042"/>
                <a:gridCol w="1595885"/>
              </a:tblGrid>
              <a:tr h="59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Parameter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Maximum limit</a:t>
                      </a: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Approved test method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(standard)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Principle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of the test method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Pesticides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According to general regulations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R 53971-2010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Capillary electrophoresis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426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Phthalates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0.1 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Calibri"/>
                        </a:rPr>
                        <a:t>μ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Calibri"/>
                        </a:rPr>
                        <a:t>g/l, 6 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μ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g/l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MUK 4.1.738-99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GC-MS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43608" y="4509120"/>
            <a:ext cx="7056784" cy="864096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1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Note: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1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</a:t>
            </a:r>
            <a:r>
              <a:rPr lang="en-US" sz="11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</a:t>
            </a:r>
            <a:r>
              <a:rPr lang="en-US" sz="11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= National standard of the Russian Federation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1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MUK = Methodical instructions of the </a:t>
            </a:r>
            <a:r>
              <a:rPr lang="en-US" sz="11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Rospotrebnadzor</a:t>
            </a:r>
            <a:endParaRPr lang="en-US" sz="1100" dirty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43608" y="1052736"/>
            <a:ext cx="7560840" cy="1728192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Examples of special analytical parameters: 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Safety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all kind of wine &amp; wine products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state control &amp; supervision of goods on the market &amp; production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participants:  Federal Service for Customers’ Rights Protection and Human Well-Being Supervision (</a:t>
            </a:r>
            <a:r>
              <a:rPr lang="en-US" sz="1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Rospotrebnadzor</a:t>
            </a: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 &amp; ISO accredited labs of the </a:t>
            </a:r>
            <a:r>
              <a:rPr lang="en-US" sz="14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Rospotrebnadzor</a:t>
            </a: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producers, trade organizations, consumers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frequency of testing</a:t>
            </a: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: </a:t>
            </a:r>
            <a:r>
              <a:rPr lang="en-US" sz="14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scheduled </a:t>
            </a:r>
            <a:r>
              <a:rPr lang="en-US" sz="14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inspections - once per 3 years &amp; company according to the published plans/not scheduled inspections – day notification/according to complaints</a:t>
            </a:r>
          </a:p>
        </p:txBody>
      </p:sp>
    </p:spTree>
    <p:extLst>
      <p:ext uri="{BB962C8B-B14F-4D97-AF65-F5344CB8AC3E}">
        <p14:creationId xmlns:p14="http://schemas.microsoft.com/office/powerpoint/2010/main" val="37631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44476"/>
              </p:ext>
            </p:extLst>
          </p:nvPr>
        </p:nvGraphicFramePr>
        <p:xfrm>
          <a:off x="1115616" y="2161090"/>
          <a:ext cx="6768753" cy="3356806"/>
        </p:xfrm>
        <a:graphic>
          <a:graphicData uri="http://schemas.openxmlformats.org/drawingml/2006/table">
            <a:tbl>
              <a:tblPr/>
              <a:tblGrid>
                <a:gridCol w="605336"/>
                <a:gridCol w="1842936"/>
                <a:gridCol w="1368152"/>
                <a:gridCol w="1440160"/>
                <a:gridCol w="1512169"/>
              </a:tblGrid>
              <a:tr h="59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Parameter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Limits</a:t>
                      </a: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Approved test method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(standard)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Principle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of the test method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</a:tr>
              <a:tr h="313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Citric acid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According to the relevant GOST or GOST R standards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for specific groups of wines &amp; wine products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32113-2013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Enzymatic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Titrable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acids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(as tartaric acid)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32114-2013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Titration (pH 7.0)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Volatile acids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(as acetic acid)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32001-2012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Titration after distillation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Normalized extract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32000-2012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Pycnometry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Iron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13195-73/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R 51823-2001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Colorimetry/Inverse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voltamperometry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CO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pressure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12258-79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Aphrometer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Sorbic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 acid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26181-84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Spectrophotometry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Ratio of carbon isotopes </a:t>
                      </a:r>
                      <a:r>
                        <a:rPr kumimoji="0" lang="en-US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C/</a:t>
                      </a:r>
                      <a:r>
                        <a:rPr kumimoji="0" lang="en-US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C (wine ethanol &amp; sugars)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32710-2014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GOST 32710-2014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+mn-lt"/>
                        </a:rPr>
                        <a:t>IRMS/SIRA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05" marB="457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115616" y="5445224"/>
            <a:ext cx="7056784" cy="864096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Note: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</a:t>
            </a:r>
            <a:r>
              <a:rPr lang="en-US" sz="1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</a:t>
            </a: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= National standard of the Russian Federation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GOST = </a:t>
            </a:r>
            <a:r>
              <a:rPr lang="en-US" sz="10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Interstate standard of the Commonwealth of Independent States (CIS</a:t>
            </a:r>
            <a:r>
              <a:rPr lang="en-US" sz="1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24260" y="836712"/>
            <a:ext cx="7508180" cy="144016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Examples of special analytical parameters:  </a:t>
            </a:r>
            <a:r>
              <a:rPr lang="en-US" sz="1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Identification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all kind of wine &amp; wine products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state control &amp; supervision of goods on the market &amp; production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participants:  Federal Service for Alcohol Market Regulation (</a:t>
            </a:r>
            <a:r>
              <a:rPr lang="en-US" sz="12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Rosalcoholregulirovanye</a:t>
            </a: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 &amp; ISO accredited </a:t>
            </a: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lab </a:t>
            </a: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of the </a:t>
            </a:r>
            <a:r>
              <a:rPr lang="en-US" sz="12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Rosalcoholregulirovanye</a:t>
            </a: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 </a:t>
            </a: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Federal Service for Customers’ Rights Protection and Human Well-Being Supervision (</a:t>
            </a:r>
            <a:r>
              <a:rPr lang="en-US" sz="1200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Rospotrebnadzor</a:t>
            </a: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 </a:t>
            </a: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&amp; ISO accredited labs of the </a:t>
            </a:r>
            <a:r>
              <a:rPr lang="en-US" sz="1200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Rospotrebnadzor</a:t>
            </a: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 producers, trade organizations, consumers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frequency of testing: scheduled inspections - once per 3 years &amp; company according to the published </a:t>
            </a:r>
            <a:r>
              <a:rPr lang="en-US" sz="1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plans/not scheduled </a:t>
            </a:r>
            <a:r>
              <a:rPr lang="en-US" sz="1200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inspections – day notification/according to complaints</a:t>
            </a:r>
          </a:p>
          <a:p>
            <a:pPr algn="l">
              <a:defRPr/>
            </a:pPr>
            <a:endParaRPr lang="en-US" sz="1200" dirty="0" smtClean="0">
              <a:solidFill>
                <a:srgbClr val="660033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99592" y="1556792"/>
            <a:ext cx="7344816" cy="3312368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Acceptance of test reports of ISO accredited labs:</a:t>
            </a:r>
          </a:p>
          <a:p>
            <a:pPr algn="l">
              <a:defRPr/>
            </a:pPr>
            <a:endParaRPr lang="en-US" sz="14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actual state - acceptance of test reports of ISO accredited labs from the Customs Union (EAEC) only</a:t>
            </a: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since 2016 – participation of the Federal Service for Accreditation (</a:t>
            </a:r>
            <a:r>
              <a:rPr lang="en-US" sz="1600" dirty="0" err="1" smtClean="0">
                <a:solidFill>
                  <a:srgbClr val="660033"/>
                </a:solidFill>
                <a:ea typeface="ＭＳ Ｐゴシック" charset="0"/>
              </a:rPr>
              <a:t>Rosakkreditazya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) in the ILAC agreement</a:t>
            </a: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bilateral memorandums of cooperation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with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11 countries, including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1 APEC economy – Vietnam (main topics of </a:t>
            </a:r>
            <a:r>
              <a:rPr lang="en-US" sz="1600" dirty="0">
                <a:solidFill>
                  <a:srgbClr val="660033"/>
                </a:solidFill>
                <a:ea typeface="ＭＳ Ｐゴシック" charset="0"/>
              </a:rPr>
              <a:t>the cooperation - informational and analytical exchange, training and skills </a:t>
            </a:r>
            <a:r>
              <a:rPr lang="en-US" sz="1600" dirty="0" smtClean="0">
                <a:solidFill>
                  <a:srgbClr val="660033"/>
                </a:solidFill>
                <a:ea typeface="ＭＳ Ｐゴシック" charset="0"/>
              </a:rPr>
              <a:t>development)</a:t>
            </a:r>
            <a:endParaRPr lang="en-US" sz="1600" dirty="0">
              <a:solidFill>
                <a:srgbClr val="660033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1156</Words>
  <Application>Microsoft Office PowerPoint</Application>
  <PresentationFormat>On-screen Show (4:3)</PresentationFormat>
  <Paragraphs>220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Report, APEC WRF Technical Workshop</dc:title>
  <dc:subject>Russian Federation: Short review of the mandatory tests for imported wine</dc:subject>
  <dc:creator>Alexander Kolesnov</dc:creator>
  <dc:description>November 11-13, 2015, Adelaide, Australia</dc:description>
  <cp:lastModifiedBy>Stephen Guy</cp:lastModifiedBy>
  <cp:revision>69</cp:revision>
  <cp:lastPrinted>2015-11-04T18:25:58Z</cp:lastPrinted>
  <dcterms:created xsi:type="dcterms:W3CDTF">2015-10-09T04:37:08Z</dcterms:created>
  <dcterms:modified xsi:type="dcterms:W3CDTF">2015-11-08T01:48:23Z</dcterms:modified>
</cp:coreProperties>
</file>