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454"/>
    <a:srgbClr val="F9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57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9529C-88D5-4A58-B889-C2113B372E87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FFD7-13DA-4329-857E-CA9D892595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722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4630-0729-4149-A510-53C4F03B2551}" type="datetimeFigureOut">
              <a:rPr lang="en-AU" smtClean="0"/>
              <a:t>5/11/2015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F0BF-277E-4FDB-B390-A2E8DEB168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43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5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31448"/>
          <a:stretch/>
        </p:blipFill>
        <p:spPr bwMode="auto">
          <a:xfrm>
            <a:off x="0" y="2924944"/>
            <a:ext cx="9144000" cy="33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9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16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59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7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9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57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73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946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47936" y="6351165"/>
            <a:ext cx="21518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dirty="0" smtClean="0"/>
              <a:t>APEC Wine Regulatory Forum</a:t>
            </a:r>
            <a:endParaRPr lang="en-AU" sz="10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7544" y="692696"/>
            <a:ext cx="8208912" cy="55446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61" y="38539"/>
            <a:ext cx="2055495" cy="636905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668616" y="6359040"/>
            <a:ext cx="21518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050" dirty="0" smtClean="0"/>
              <a:t>Adelaide | Australia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28467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2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06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635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98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9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46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24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AU" dirty="0" smtClean="0"/>
              <a:t>Adelaide | Australia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57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967104" y="6384869"/>
            <a:ext cx="17813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2050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b="31448"/>
          <a:stretch/>
        </p:blipFill>
        <p:spPr bwMode="auto">
          <a:xfrm>
            <a:off x="0" y="2924944"/>
            <a:ext cx="9144000" cy="33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ill Sans MT" panose="020B0502020104020203" pitchFamily="34" charset="0"/>
              </a:defRPr>
            </a:lvl1pPr>
          </a:lstStyle>
          <a:p>
            <a:r>
              <a:rPr lang="en-US" smtClean="0"/>
              <a:t>APEC Wine Regulatory Forum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7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tianling2008@yaho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youdao.com/w/condition/" TargetMode="External"/><Relationship Id="rId2" Type="http://schemas.openxmlformats.org/officeDocument/2006/relationships/hyperlink" Target="http://dict.youdao.com/w/alkalin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youdao.com/w/hydroxide/" TargetMode="External"/><Relationship Id="rId2" Type="http://schemas.openxmlformats.org/officeDocument/2006/relationships/hyperlink" Target="http://dict.youdao.com/w/sodiu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youdao.com/w/hydroxide/" TargetMode="External"/><Relationship Id="rId2" Type="http://schemas.openxmlformats.org/officeDocument/2006/relationships/hyperlink" Target="http://dict.youdao.com/w/sodiu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34950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latin typeface="Gill Sans MT" panose="020B0502020104020203" pitchFamily="34" charset="0"/>
              </a:rPr>
              <a:t>APEC Wine Regulatory Forum</a:t>
            </a:r>
            <a:endParaRPr lang="en-AU" sz="110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6350492"/>
            <a:ext cx="2232248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latin typeface="Gill Sans MT" panose="020B0502020104020203" pitchFamily="34" charset="0"/>
              </a:rPr>
              <a:t>Adelaide | Australia</a:t>
            </a:r>
            <a:endParaRPr lang="en-AU" sz="1100" dirty="0"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4213" y="404664"/>
            <a:ext cx="7772400" cy="18721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dirty="0" smtClean="0"/>
              <a:t>  </a:t>
            </a:r>
            <a:r>
              <a:rPr lang="en-AU" sz="3200" dirty="0" smtClean="0">
                <a:latin typeface="Gill Sans MT" panose="020B0502020104020203" pitchFamily="34" charset="0"/>
              </a:rPr>
              <a:t>Sulphur Dioxide in Wine</a:t>
            </a:r>
            <a:endParaRPr lang="en-AU" sz="3200" dirty="0" smtClean="0">
              <a:latin typeface="Gill Sans MT" panose="020B0502020104020203" pitchFamily="34" charset="0"/>
            </a:endParaRPr>
          </a:p>
          <a:p>
            <a:pPr>
              <a:defRPr/>
            </a:pPr>
            <a:endParaRPr lang="en-AU" sz="1600" dirty="0"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AU" sz="1800" dirty="0" smtClean="0">
                <a:latin typeface="Gill Sans MT" panose="020B0502020104020203" pitchFamily="34" charset="0"/>
              </a:rPr>
              <a:t>Ling </a:t>
            </a:r>
            <a:r>
              <a:rPr lang="en-AU" sz="1800" dirty="0" err="1" smtClean="0">
                <a:latin typeface="Gill Sans MT" panose="020B0502020104020203" pitchFamily="34" charset="0"/>
              </a:rPr>
              <a:t>Tian</a:t>
            </a:r>
            <a:r>
              <a:rPr lang="en-AU" sz="1800" dirty="0" smtClean="0">
                <a:latin typeface="Gill Sans MT" panose="020B0502020104020203" pitchFamily="34" charset="0"/>
              </a:rPr>
              <a:t>–</a:t>
            </a:r>
            <a:r>
              <a:rPr lang="en-AU" sz="1800" dirty="0" err="1" smtClean="0">
                <a:latin typeface="Gill Sans MT" panose="020B0502020104020203" pitchFamily="34" charset="0"/>
              </a:rPr>
              <a:t>GuangDong</a:t>
            </a:r>
            <a:r>
              <a:rPr lang="en-AU" sz="1800" dirty="0" smtClean="0">
                <a:latin typeface="Gill Sans MT" panose="020B0502020104020203" pitchFamily="34" charset="0"/>
              </a:rPr>
              <a:t> CIQ ,  AQSIQ</a:t>
            </a:r>
            <a:r>
              <a:rPr lang="en-US" sz="1800" dirty="0" smtClean="0">
                <a:latin typeface="Gill Sans MT" panose="020B0502020104020203" pitchFamily="34" charset="0"/>
              </a:rPr>
              <a:t>,  </a:t>
            </a:r>
            <a:r>
              <a:rPr lang="en-AU" sz="1800" dirty="0" smtClean="0">
                <a:latin typeface="Gill Sans MT" panose="020B0502020104020203" pitchFamily="34" charset="0"/>
              </a:rPr>
              <a:t>P. R. China</a:t>
            </a:r>
          </a:p>
          <a:p>
            <a:pPr>
              <a:defRPr/>
            </a:pPr>
            <a:r>
              <a:rPr lang="en-AU" sz="1800" dirty="0" smtClean="0">
                <a:latin typeface="Gill Sans MT" panose="020B0502020104020203" pitchFamily="34" charset="0"/>
              </a:rPr>
              <a:t>APEC WRF November 2015 | Adelaide Australia</a:t>
            </a:r>
            <a:r>
              <a:rPr lang="en-AU" sz="3200" dirty="0" smtClean="0">
                <a:latin typeface="Gill Sans MT" panose="020B0502020104020203" pitchFamily="34" charset="0"/>
              </a:rPr>
              <a:t/>
            </a:r>
            <a:br>
              <a:rPr lang="en-AU" sz="3200" dirty="0" smtClean="0">
                <a:latin typeface="Gill Sans MT" panose="020B0502020104020203" pitchFamily="34" charset="0"/>
              </a:rPr>
            </a:br>
            <a:endParaRPr lang="en-AU" sz="3200" dirty="0">
              <a:latin typeface="Gill Sans MT" panose="020B0502020104020203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02" y="1916832"/>
            <a:ext cx="3185795" cy="9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03244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Precisions</a:t>
                </a:r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zh-CN" altLang="zh-CN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Under the repeated condition, the difference’s absolute value of the results of two </a:t>
                </a:r>
                <a:r>
                  <a:rPr lang="en-US" altLang="zh-CN" sz="2000" dirty="0" err="1">
                    <a:latin typeface="Times New Roman" pitchFamily="18" charset="0"/>
                    <a:cs typeface="Times New Roman" pitchFamily="18" charset="0"/>
                  </a:rPr>
                  <a:t>independ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 testing </a:t>
                </a:r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should be under 10% of the average of the results of the two </a:t>
                </a:r>
                <a:r>
                  <a:rPr lang="en-US" altLang="zh-CN" sz="2000" dirty="0" err="1">
                    <a:latin typeface="Times New Roman" pitchFamily="18" charset="0"/>
                    <a:cs typeface="Times New Roman" pitchFamily="18" charset="0"/>
                  </a:rPr>
                  <a:t>indpend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 testing. </a:t>
                </a:r>
                <a:endParaRPr lang="zh-CN" altLang="zh-CN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zh-CN" sz="2000" dirty="0">
                    <a:latin typeface="Times New Roman" pitchFamily="18" charset="0"/>
                    <a:cs typeface="Times New Roman" pitchFamily="18" charset="0"/>
                  </a:rPr>
                  <a:t>∣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CN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-X</a:t>
                </a:r>
                <a:r>
                  <a:rPr lang="en-US" altLang="zh-CN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zh-CN" sz="2000" dirty="0">
                    <a:latin typeface="Times New Roman" pitchFamily="18" charset="0"/>
                    <a:cs typeface="Times New Roman" pitchFamily="18" charset="0"/>
                  </a:rPr>
                  <a:t>∣≤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X</m:t>
                        </m:r>
                        <m:r>
                          <a:rPr lang="en-US" altLang="zh-CN" sz="2000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X</m:t>
                        </m:r>
                        <m:r>
                          <a:rPr lang="en-US" altLang="zh-CN" sz="2000">
                            <a:latin typeface="Cambria Math"/>
                          </a:rPr>
                          <m:t>2)</m:t>
                        </m:r>
                      </m:num>
                      <m:den>
                        <m:r>
                          <a:rPr lang="en-US" altLang="zh-CN" sz="2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zh-CN" altLang="zh-CN" sz="2000">
                        <a:latin typeface="Cambria Math"/>
                      </a:rPr>
                      <m:t>×</m:t>
                    </m:r>
                    <m:r>
                      <a:rPr lang="en-US" altLang="zh-CN" sz="2000">
                        <a:latin typeface="Cambria Math"/>
                      </a:rPr>
                      <m:t>10%</m:t>
                    </m:r>
                  </m:oMath>
                </a14:m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 , X</a:t>
                </a:r>
                <a:r>
                  <a:rPr lang="en-US" altLang="zh-CN" sz="20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 and X</a:t>
                </a:r>
                <a:r>
                  <a:rPr lang="en-US" altLang="zh-CN" sz="20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 means the results of two </a:t>
                </a:r>
                <a:r>
                  <a:rPr lang="en-US" altLang="zh-CN" sz="2000" dirty="0" err="1">
                    <a:latin typeface="Times New Roman" pitchFamily="18" charset="0"/>
                    <a:cs typeface="Times New Roman" pitchFamily="18" charset="0"/>
                  </a:rPr>
                  <a:t>indepent</a:t>
                </a:r>
                <a:r>
                  <a:rPr lang="en-US" altLang="zh-CN" sz="2000" dirty="0">
                    <a:latin typeface="Times New Roman" pitchFamily="18" charset="0"/>
                    <a:cs typeface="Times New Roman" pitchFamily="18" charset="0"/>
                  </a:rPr>
                  <a:t> testing, respectively.</a:t>
                </a:r>
                <a:endParaRPr lang="zh-CN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032448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Determination of  Total Sulfur dioxide(SO2) in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Grape Wine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728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Thanks for your attention!</a:t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tianling2008@yahoo.com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409232198@qq.com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SO2 Function:</a:t>
            </a:r>
          </a:p>
          <a:p>
            <a:pPr>
              <a:lnSpc>
                <a:spcPct val="14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ultiple and diverse properties: </a:t>
            </a:r>
          </a:p>
          <a:p>
            <a:pPr>
              <a:lnSpc>
                <a:spcPct val="140000"/>
              </a:lnSpc>
            </a:pP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ntispetic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agent, antioxidant and as a solvent, more can be clarification agent.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SO2 mainly used on three occasions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4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prefermentation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step to prevent grape’s oxidation; </a:t>
            </a:r>
          </a:p>
          <a:p>
            <a:pPr>
              <a:lnSpc>
                <a:spcPct val="14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(2) before the ageing or storage steps,  to inhibit microbial;</a:t>
            </a:r>
          </a:p>
          <a:p>
            <a:pPr>
              <a:lnSpc>
                <a:spcPct val="14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(3) before bottling, to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stabilise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wine and prevent any alteration or accident      in the bottles.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Determination of  Total Sulfur dioxide(SO2) in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Grape Wine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Negative effect: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Health:</a:t>
            </a:r>
          </a:p>
          <a:p>
            <a:pPr>
              <a:lnSpc>
                <a:spcPct val="14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For intolerance or high sensitivity to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sulphites’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consumers, almost 1% of the population and 5% of the asthmatics are concerned.  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symptoms:  flush face, rash, red and itchy skin, headaches,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eye,face,lip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or throat swelling; difficulty for breathing and so on.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Organoleptic alterations:</a:t>
            </a:r>
          </a:p>
          <a:p>
            <a:pPr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Undesirable aromas from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sulphurous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gas or from the reduction production,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hydrosulphate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mercaptanes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Determination of  Total Sulfur dioxide(SO2) in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Grape Wine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6044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Limited Standards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OIV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ranges from 150 to 400 mg/L of total SO2 (OIV-MA-C1-01), depend on the wine type, 2011 Issue. </a:t>
            </a:r>
          </a:p>
          <a:p>
            <a:pPr>
              <a:lnSpc>
                <a:spcPct val="140000"/>
              </a:lnSpc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R.China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ranges from 0 to 250 mg/L , special for sweet grape wine  and other fruit wine need to be under 400 mg/L (GB2760-2014), 2014 issue.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Determination of  Total Sulfur dioxide(SO2) in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Grape Wine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Determination of  Total Sulfur dioxide(SO2) in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Grape Wine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Analytical methods of wine and fruit wine (GB/T 15038-2006)</a:t>
            </a:r>
            <a:endParaRPr lang="zh-CN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Definitions</a:t>
            </a:r>
            <a:endParaRPr lang="zh-CN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Total sulfur dioxide is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difined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as the total of all the various forms of sulfur dioxide present in the wine, either in the free state or combined with their constituents.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Principle</a:t>
            </a:r>
            <a:endParaRPr lang="zh-CN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  <a:hlinkClick r:id="rId2"/>
              </a:rPr>
              <a:t>alkaline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  <a:hlinkClick r:id="rId3"/>
              </a:rPr>
              <a:t>condition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the combined sulfur dioxide will be released, become free sulfur dioxide. Then the total free sulfur dioxide is determined by direct titration with iodine. 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13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3965"/>
            <a:ext cx="8229600" cy="4065315"/>
          </a:xfrm>
        </p:spPr>
        <p:txBody>
          <a:bodyPr/>
          <a:lstStyle/>
          <a:p>
            <a:pPr lvl="0">
              <a:lnSpc>
                <a:spcPct val="140000"/>
              </a:lnSpc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Regents</a:t>
            </a:r>
            <a:endParaRPr lang="zh-CN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  <a:hlinkClick r:id="rId2"/>
              </a:rPr>
              <a:t>Sodium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  <a:hlinkClick r:id="rId3"/>
              </a:rPr>
              <a:t>hydroxide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solution (100g/L);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Iodine solution (0.02mol/L);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Sulfuric acid solution (1+3): add 1 volume concentrated sulfuric acid to 3 volume water, then get the dilute sulfuric acid solution.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Starch solution (10g/L);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73832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Determination of  Total Sulfur dioxide(SO2) in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Grape Wine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40000"/>
              </a:lnSpc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Procedure</a:t>
            </a:r>
            <a:endParaRPr lang="zh-CN" altLang="zh-CN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Add 25ml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  <a:hlinkClick r:id="rId2"/>
              </a:rPr>
              <a:t>sodium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  <a:hlinkClick r:id="rId3"/>
              </a:rPr>
              <a:t>hydroxide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solution into iodine flask (250ml), then add sample wine (25.00ml , 20</a:t>
            </a:r>
            <a:r>
              <a:rPr lang="zh-CN" altLang="zh-CN" sz="2000" dirty="0"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) into iodine flask, need put the end of the pipet into the sodium hydroxide solution, shake and allow stand for 15mins, then add into a little bit ice, adding 1ml starch solution, 10 ml Sulfuric acid solution, stirring vigorously and immediately titrate with  iodine solution (0.02mol/L), </a:t>
            </a:r>
            <a:endParaRPr lang="zh-CN" alt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73832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Determination of  Total Sulfur dioxide(SO2) in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Grape Wine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33267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until the blue color persists clearly for 30 seconds. Let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mL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the volume of iodine solution used.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water instead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of sample wine, then do the blank experiment, Let</a:t>
            </a:r>
            <a:r>
              <a:rPr lang="en-US" altLang="zh-CN" sz="2000" i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zh-CN" sz="2000" i="1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mL volume of iodine  solution used.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73832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Determination of  Total Sulfur dioxide(SO2) in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Grape Wine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525963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40000"/>
                  </a:lnSpc>
                </a:pPr>
                <a:r>
                  <a:rPr lang="en-US" altLang="zh-CN" sz="2400" b="1" dirty="0">
                    <a:latin typeface="Times New Roman" pitchFamily="18" charset="0"/>
                    <a:cs typeface="Times New Roman" pitchFamily="18" charset="0"/>
                  </a:rPr>
                  <a:t>Expression of the results</a:t>
                </a:r>
                <a:endParaRPr lang="zh-CN" altLang="zh-CN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X</m:t>
                    </m:r>
                    <m:r>
                      <a:rPr lang="en-US" altLang="zh-CN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c</m:t>
                        </m:r>
                        <m:r>
                          <a:rPr lang="en-US" altLang="zh-CN" sz="2400">
                            <a:latin typeface="Cambria Math"/>
                          </a:rPr>
                          <m:t>×(</m:t>
                        </m:r>
                        <m:r>
                          <a:rPr lang="en-US" altLang="zh-CN" sz="2400" i="1">
                            <a:latin typeface="Cambria Math"/>
                          </a:rPr>
                          <m:t>𝑉</m:t>
                        </m:r>
                        <m:r>
                          <a:rPr lang="zh-CN" altLang="zh-CN" sz="2400">
                            <a:latin typeface="Cambria Math"/>
                          </a:rPr>
                          <m:t>－</m:t>
                        </m:r>
                        <m:r>
                          <a:rPr lang="en-US" altLang="zh-CN" sz="2400" i="1">
                            <a:latin typeface="Cambria Math"/>
                          </a:rPr>
                          <m:t>𝑉</m:t>
                        </m:r>
                        <m:r>
                          <a:rPr lang="en-US" altLang="zh-CN" sz="2400" i="1" baseline="-25000">
                            <a:latin typeface="Cambria Math"/>
                          </a:rPr>
                          <m:t>0 </m:t>
                        </m:r>
                        <m:r>
                          <a:rPr lang="en-US" altLang="zh-CN" sz="2400">
                            <a:latin typeface="Cambria Math"/>
                          </a:rPr>
                          <m:t>)</m:t>
                        </m:r>
                        <m:r>
                          <a:rPr lang="zh-CN" altLang="zh-CN" sz="2400">
                            <a:latin typeface="Cambria Math"/>
                          </a:rPr>
                          <m:t>×</m:t>
                        </m:r>
                        <m:r>
                          <a:rPr lang="en-US" altLang="zh-CN" sz="2400">
                            <a:latin typeface="Cambria Math"/>
                          </a:rPr>
                          <m:t>32</m:t>
                        </m:r>
                      </m:num>
                      <m:den>
                        <m:r>
                          <a:rPr lang="en-US" altLang="zh-CN" sz="2400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altLang="zh-CN" sz="2400">
                        <a:latin typeface="Cambria Math"/>
                      </a:rPr>
                      <m:t>×1000</m:t>
                    </m:r>
                  </m:oMath>
                </a14:m>
                <a:endParaRPr lang="zh-CN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altLang="zh-CN" sz="1800" dirty="0">
                    <a:latin typeface="Times New Roman" pitchFamily="18" charset="0"/>
                    <a:cs typeface="Times New Roman" pitchFamily="18" charset="0"/>
                  </a:rPr>
                  <a:t>X means content of total sulfur dioxide (mg/L);</a:t>
                </a:r>
                <a:endParaRPr lang="zh-CN" altLang="zh-CN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itchFamily="18" charset="0"/>
                    <a:cs typeface="Times New Roman" pitchFamily="18" charset="0"/>
                  </a:rPr>
                  <a:t>   c means content of iodine solution (</a:t>
                </a:r>
                <a:r>
                  <a:rPr lang="en-US" altLang="zh-CN" sz="1800" dirty="0" err="1"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en-US" altLang="zh-CN" sz="1800" dirty="0">
                    <a:latin typeface="Times New Roman" pitchFamily="18" charset="0"/>
                    <a:cs typeface="Times New Roman" pitchFamily="18" charset="0"/>
                  </a:rPr>
                  <a:t>/L);</a:t>
                </a:r>
                <a:endParaRPr lang="zh-CN" altLang="zh-CN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altLang="zh-CN" sz="1800" i="1" dirty="0">
                    <a:latin typeface="Times New Roman" pitchFamily="18" charset="0"/>
                    <a:cs typeface="Times New Roman" pitchFamily="18" charset="0"/>
                  </a:rPr>
                  <a:t>V </a:t>
                </a:r>
                <a:r>
                  <a:rPr lang="en-US" altLang="zh-CN" sz="1800" dirty="0">
                    <a:latin typeface="Times New Roman" pitchFamily="18" charset="0"/>
                    <a:cs typeface="Times New Roman" pitchFamily="18" charset="0"/>
                  </a:rPr>
                  <a:t>means the volume of iodine used (ml) of titrated the sample wine;</a:t>
                </a:r>
                <a:endParaRPr lang="zh-CN" altLang="zh-CN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800" i="1" dirty="0">
                    <a:latin typeface="Times New Roman" pitchFamily="18" charset="0"/>
                    <a:cs typeface="Times New Roman" pitchFamily="18" charset="0"/>
                  </a:rPr>
                  <a:t>  V</a:t>
                </a:r>
                <a:r>
                  <a:rPr lang="en-US" altLang="zh-CN" sz="1800" i="1" baseline="-25000" dirty="0"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en-US" altLang="zh-CN" sz="1800" dirty="0">
                    <a:latin typeface="Times New Roman" pitchFamily="18" charset="0"/>
                    <a:cs typeface="Times New Roman" pitchFamily="18" charset="0"/>
                  </a:rPr>
                  <a:t>means the volume of iodine used (ml) of titrated water;</a:t>
                </a:r>
                <a:endParaRPr lang="zh-CN" altLang="zh-CN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itchFamily="18" charset="0"/>
                    <a:cs typeface="Times New Roman" pitchFamily="18" charset="0"/>
                  </a:rPr>
                  <a:t>   32 means the molar mass of sulfur dioxide;</a:t>
                </a:r>
                <a:endParaRPr lang="zh-CN" altLang="zh-CN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1800" dirty="0">
                    <a:latin typeface="Times New Roman" pitchFamily="18" charset="0"/>
                    <a:cs typeface="Times New Roman" pitchFamily="18" charset="0"/>
                  </a:rPr>
                  <a:t>   25 means the volume of the sample wine.</a:t>
                </a:r>
                <a:endParaRPr lang="zh-CN" altLang="zh-CN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525963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773832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Determination of  Total Sulfur dioxide(SO2) in</a:t>
            </a:r>
            <a:b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Grape Wine</a:t>
            </a:r>
            <a:endParaRPr lang="en-A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551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Determination of  Total Sulfur dioxide(SO2) in  Grape Wine</vt:lpstr>
      <vt:lpstr>Determination of  Total Sulfur dioxide(SO2) in  Grape Wine</vt:lpstr>
      <vt:lpstr>Determination of  Total Sulfur dioxide(SO2) in  Grape Wine</vt:lpstr>
      <vt:lpstr>Determination of  Total Sulfur dioxide(SO2) in  Grape Wine</vt:lpstr>
      <vt:lpstr>PowerPoint Presentation</vt:lpstr>
      <vt:lpstr>PowerPoint Presentation</vt:lpstr>
      <vt:lpstr>PowerPoint Presentation</vt:lpstr>
      <vt:lpstr>PowerPoint Presentation</vt:lpstr>
      <vt:lpstr>Determination of  Total Sulfur dioxide(SO2) in  Grape Wine</vt:lpstr>
      <vt:lpstr>Thanks for your attention! tianling2008@yahoo.com 409232198@qq.com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Stephen Guy</cp:lastModifiedBy>
  <cp:revision>32</cp:revision>
  <dcterms:created xsi:type="dcterms:W3CDTF">2015-10-09T04:37:08Z</dcterms:created>
  <dcterms:modified xsi:type="dcterms:W3CDTF">2015-11-05T00:30:42Z</dcterms:modified>
</cp:coreProperties>
</file>