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80" r:id="rId4"/>
    <p:sldId id="270" r:id="rId5"/>
    <p:sldId id="271" r:id="rId6"/>
    <p:sldId id="272" r:id="rId7"/>
    <p:sldId id="273" r:id="rId8"/>
    <p:sldId id="274" r:id="rId9"/>
    <p:sldId id="275" r:id="rId10"/>
    <p:sldId id="276" r:id="rId11"/>
    <p:sldId id="277" r:id="rId12"/>
    <p:sldId id="279" r:id="rId13"/>
    <p:sldId id="278"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D454"/>
    <a:srgbClr val="F9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576" y="-15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2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29529C-88D5-4A58-B889-C2113B372E87}" type="datetimeFigureOut">
              <a:rPr lang="en-AU" smtClean="0"/>
              <a:t>8/11/2015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CFFD7-13DA-4329-857E-CA9D892595DA}" type="slidenum">
              <a:rPr lang="en-AU" smtClean="0"/>
              <a:t>‹#›</a:t>
            </a:fld>
            <a:endParaRPr lang="en-AU"/>
          </a:p>
        </p:txBody>
      </p:sp>
    </p:spTree>
    <p:extLst>
      <p:ext uri="{BB962C8B-B14F-4D97-AF65-F5344CB8AC3E}">
        <p14:creationId xmlns:p14="http://schemas.microsoft.com/office/powerpoint/2010/main" val="1402722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84630-0729-4149-A510-53C4F03B2551}" type="datetimeFigureOut">
              <a:rPr lang="en-AU" smtClean="0"/>
              <a:t>8/11/2015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FF0BF-277E-4FDB-B390-A2E8DEB168CF}" type="slidenum">
              <a:rPr lang="en-AU" smtClean="0"/>
              <a:t>‹#›</a:t>
            </a:fld>
            <a:endParaRPr lang="en-AU"/>
          </a:p>
        </p:txBody>
      </p:sp>
    </p:spTree>
    <p:extLst>
      <p:ext uri="{BB962C8B-B14F-4D97-AF65-F5344CB8AC3E}">
        <p14:creationId xmlns:p14="http://schemas.microsoft.com/office/powerpoint/2010/main" val="444433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12"/>
          </p:nvPr>
        </p:nvSpPr>
        <p:spPr/>
        <p:txBody>
          <a:bodyPr/>
          <a:lstStyle>
            <a:lvl1pPr>
              <a:defRPr>
                <a:latin typeface="Gill Sans MT" panose="020B0502020104020203" pitchFamily="34" charset="0"/>
              </a:defRPr>
            </a:lvl1pPr>
          </a:lstStyle>
          <a:p>
            <a:r>
              <a:rPr lang="en-AU" dirty="0" smtClean="0"/>
              <a:t>Adelaide | Australia</a:t>
            </a:r>
            <a:endParaRPr lang="en-AU" dirty="0"/>
          </a:p>
        </p:txBody>
      </p:sp>
      <p:pic>
        <p:nvPicPr>
          <p:cNvPr id="5" name="Picture 2" descr="C:\Users\jessica.pater\AppData\Local\Microsoft\Windows\Temporary Internet Files\Content.Outlook\ADH3HQZ6\tyrells_vine_0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947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111662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591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97429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13909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22574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497364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8008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5946"/>
            <a:ext cx="8229600" cy="854968"/>
          </a:xfrm>
        </p:spPr>
        <p:txBody>
          <a:bodyPr>
            <a:normAutofit/>
          </a:bodyPr>
          <a:lstStyle>
            <a:lvl1pPr>
              <a:defRPr sz="4000">
                <a:latin typeface="Gill Sans MT" panose="020B0502020104020203"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Footer Placeholder 4"/>
          <p:cNvSpPr txBox="1">
            <a:spLocks/>
          </p:cNvSpPr>
          <p:nvPr userDrawn="1"/>
        </p:nvSpPr>
        <p:spPr>
          <a:xfrm>
            <a:off x="547936" y="6351165"/>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smtClean="0"/>
              <a:t>APEC Wine Regulatory Forum</a:t>
            </a:r>
            <a:endParaRPr lang="en-AU" sz="1050" dirty="0"/>
          </a:p>
        </p:txBody>
      </p:sp>
      <p:sp>
        <p:nvSpPr>
          <p:cNvPr id="15" name="Rectangle 14"/>
          <p:cNvSpPr/>
          <p:nvPr userDrawn="1"/>
        </p:nvSpPr>
        <p:spPr>
          <a:xfrm>
            <a:off x="467544" y="692696"/>
            <a:ext cx="8208912" cy="55446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620961" y="38539"/>
            <a:ext cx="2055495" cy="636905"/>
          </a:xfrm>
          <a:prstGeom prst="rect">
            <a:avLst/>
          </a:prstGeom>
        </p:spPr>
      </p:pic>
      <p:sp>
        <p:nvSpPr>
          <p:cNvPr id="10" name="Footer Placeholder 4"/>
          <p:cNvSpPr txBox="1">
            <a:spLocks/>
          </p:cNvSpPr>
          <p:nvPr userDrawn="1"/>
        </p:nvSpPr>
        <p:spPr>
          <a:xfrm>
            <a:off x="6668616" y="6359040"/>
            <a:ext cx="2151856"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50" dirty="0" smtClean="0"/>
              <a:t>Adelaide | Australia</a:t>
            </a:r>
            <a:endParaRPr lang="en-AU" sz="1050" dirty="0"/>
          </a:p>
        </p:txBody>
      </p:sp>
    </p:spTree>
    <p:extLst>
      <p:ext uri="{BB962C8B-B14F-4D97-AF65-F5344CB8AC3E}">
        <p14:creationId xmlns:p14="http://schemas.microsoft.com/office/powerpoint/2010/main" val="284672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332525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592064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866355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4"/>
          <p:cNvSpPr>
            <a:spLocks noGrp="1"/>
          </p:cNvSpPr>
          <p:nvPr>
            <p:ph type="ftr" sz="quarter" idx="11"/>
          </p:nvPr>
        </p:nvSpPr>
        <p:spPr>
          <a:xfrm>
            <a:off x="323528" y="6376243"/>
            <a:ext cx="2895600" cy="365125"/>
          </a:xfrm>
          <a:prstGeom prst="rect">
            <a:avLst/>
          </a:prstGeom>
        </p:spPr>
        <p:txBody>
          <a:bodyPr/>
          <a:lstStyle>
            <a:lvl1pPr>
              <a:defRPr sz="1200">
                <a:latin typeface="Gill Sans MT" panose="020B0502020104020203" pitchFamily="34" charset="0"/>
              </a:defRPr>
            </a:lvl1pPr>
          </a:lstStyle>
          <a:p>
            <a:endParaRPr lang="en-AU" dirty="0"/>
          </a:p>
        </p:txBody>
      </p:sp>
    </p:spTree>
    <p:extLst>
      <p:ext uri="{BB962C8B-B14F-4D97-AF65-F5344CB8AC3E}">
        <p14:creationId xmlns:p14="http://schemas.microsoft.com/office/powerpoint/2010/main" val="444987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33969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724693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03249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US" smtClean="0"/>
              <a:t>APEC Wine Regulatory Forum</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Gill Sans MT" panose="020B0502020104020203" pitchFamily="34" charset="0"/>
              </a:defRPr>
            </a:lvl1pPr>
          </a:lstStyle>
          <a:p>
            <a:r>
              <a:rPr lang="en-AU" dirty="0" smtClean="0"/>
              <a:t>Adelaide | Australia</a:t>
            </a:r>
            <a:endParaRPr lang="en-AU" dirty="0"/>
          </a:p>
        </p:txBody>
      </p:sp>
    </p:spTree>
    <p:extLst>
      <p:ext uri="{BB962C8B-B14F-4D97-AF65-F5344CB8AC3E}">
        <p14:creationId xmlns:p14="http://schemas.microsoft.com/office/powerpoint/2010/main" val="191573920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Footer Placeholder 4"/>
          <p:cNvSpPr txBox="1">
            <a:spLocks/>
          </p:cNvSpPr>
          <p:nvPr userDrawn="1"/>
        </p:nvSpPr>
        <p:spPr>
          <a:xfrm>
            <a:off x="6967104" y="6384869"/>
            <a:ext cx="1781360" cy="365125"/>
          </a:xfrm>
          <a:prstGeom prst="rect">
            <a:avLst/>
          </a:prstGeom>
        </p:spPr>
        <p:txBody>
          <a:bodyPr/>
          <a:lstStyle>
            <a:defPPr>
              <a:defRPr lang="en-US"/>
            </a:defPPr>
            <a:lvl1pPr marL="0" algn="l" defTabSz="914400" rtl="0" eaLnBrk="1" latinLnBrk="0" hangingPunct="1">
              <a:defRPr sz="1200" kern="1200">
                <a:solidFill>
                  <a:schemeClr val="tx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dirty="0" smtClean="0"/>
              <a:t>Adelaide | Australia</a:t>
            </a:r>
            <a:endParaRPr lang="en-AU" dirty="0"/>
          </a:p>
        </p:txBody>
      </p:sp>
      <p:pic>
        <p:nvPicPr>
          <p:cNvPr id="2050" name="Picture 2" descr="C:\Users\jessica.pater\AppData\Local\Microsoft\Windows\Temporary Internet Files\Content.Outlook\ADH3HQZ6\tyrells_vine_02.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3883" b="31448"/>
          <a:stretch/>
        </p:blipFill>
        <p:spPr bwMode="auto">
          <a:xfrm>
            <a:off x="0" y="2924944"/>
            <a:ext cx="9144000" cy="333262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2"/>
          </p:nvPr>
        </p:nvSpPr>
        <p:spPr>
          <a:xfrm>
            <a:off x="457200" y="6356350"/>
            <a:ext cx="2133600" cy="365125"/>
          </a:xfrm>
          <a:prstGeom prst="rect">
            <a:avLst/>
          </a:prstGeom>
        </p:spPr>
        <p:txBody>
          <a:bodyPr/>
          <a:lstStyle>
            <a:lvl1pPr>
              <a:defRPr sz="1200">
                <a:latin typeface="Gill Sans MT" panose="020B0502020104020203" pitchFamily="34" charset="0"/>
              </a:defRPr>
            </a:lvl1pPr>
          </a:lstStyle>
          <a:p>
            <a:r>
              <a:rPr lang="en-US" smtClean="0"/>
              <a:t>APEC Wine Regulatory Forum</a:t>
            </a:r>
            <a:endParaRPr lang="en-AU" dirty="0"/>
          </a:p>
        </p:txBody>
      </p:sp>
    </p:spTree>
    <p:extLst>
      <p:ext uri="{BB962C8B-B14F-4D97-AF65-F5344CB8AC3E}">
        <p14:creationId xmlns:p14="http://schemas.microsoft.com/office/powerpoint/2010/main" val="3424784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tianling2008@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349508"/>
            <a:ext cx="2232248" cy="261610"/>
          </a:xfrm>
          <a:prstGeom prst="rect">
            <a:avLst/>
          </a:prstGeom>
          <a:noFill/>
        </p:spPr>
        <p:txBody>
          <a:bodyPr wrap="square" rtlCol="0">
            <a:spAutoFit/>
          </a:bodyPr>
          <a:lstStyle/>
          <a:p>
            <a:r>
              <a:rPr lang="en-AU" sz="1100" dirty="0" smtClean="0">
                <a:latin typeface="Gill Sans MT" panose="020B0502020104020203" pitchFamily="34" charset="0"/>
              </a:rPr>
              <a:t>APEC Wine Regulatory Forum</a:t>
            </a:r>
            <a:endParaRPr lang="en-AU" sz="1100" dirty="0">
              <a:latin typeface="Gill Sans MT" panose="020B0502020104020203" pitchFamily="34" charset="0"/>
            </a:endParaRPr>
          </a:p>
        </p:txBody>
      </p:sp>
      <p:sp>
        <p:nvSpPr>
          <p:cNvPr id="5" name="TextBox 4"/>
          <p:cNvSpPr txBox="1"/>
          <p:nvPr/>
        </p:nvSpPr>
        <p:spPr>
          <a:xfrm>
            <a:off x="6516216" y="6350492"/>
            <a:ext cx="2232248" cy="287771"/>
          </a:xfrm>
          <a:prstGeom prst="rect">
            <a:avLst/>
          </a:prstGeom>
          <a:noFill/>
        </p:spPr>
        <p:txBody>
          <a:bodyPr wrap="square" rtlCol="0">
            <a:spAutoFit/>
          </a:bodyPr>
          <a:lstStyle/>
          <a:p>
            <a:pPr algn="r"/>
            <a:r>
              <a:rPr lang="en-AU" sz="1100" dirty="0" smtClean="0">
                <a:latin typeface="Gill Sans MT" panose="020B0502020104020203" pitchFamily="34" charset="0"/>
              </a:rPr>
              <a:t>Adelaide | Australia</a:t>
            </a:r>
            <a:endParaRPr lang="en-AU" sz="1100" dirty="0">
              <a:latin typeface="Gill Sans MT" panose="020B0502020104020203" pitchFamily="34" charset="0"/>
            </a:endParaRPr>
          </a:p>
        </p:txBody>
      </p:sp>
      <p:sp>
        <p:nvSpPr>
          <p:cNvPr id="6" name="Title 1"/>
          <p:cNvSpPr txBox="1">
            <a:spLocks/>
          </p:cNvSpPr>
          <p:nvPr/>
        </p:nvSpPr>
        <p:spPr>
          <a:xfrm>
            <a:off x="684213" y="404664"/>
            <a:ext cx="7772400" cy="18721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AU" dirty="0" smtClean="0"/>
              <a:t>  </a:t>
            </a:r>
            <a:r>
              <a:rPr lang="en-AU" sz="2800" dirty="0" smtClean="0">
                <a:latin typeface="Gill Sans MT" panose="020B0502020104020203" pitchFamily="34" charset="0"/>
              </a:rPr>
              <a:t>The Application of IRMS Methods for Detection of Wine Adulteration</a:t>
            </a:r>
            <a:endParaRPr lang="en-AU" sz="2800" dirty="0" smtClean="0">
              <a:latin typeface="Gill Sans MT" panose="020B0502020104020203" pitchFamily="34" charset="0"/>
            </a:endParaRPr>
          </a:p>
          <a:p>
            <a:pPr>
              <a:defRPr/>
            </a:pPr>
            <a:endParaRPr lang="en-AU" sz="1600" dirty="0">
              <a:latin typeface="Gill Sans MT" panose="020B0502020104020203" pitchFamily="34" charset="0"/>
            </a:endParaRPr>
          </a:p>
          <a:p>
            <a:pPr>
              <a:defRPr/>
            </a:pPr>
            <a:r>
              <a:rPr lang="en-AU" sz="1800" dirty="0" smtClean="0">
                <a:latin typeface="Gill Sans MT" panose="020B0502020104020203" pitchFamily="34" charset="0"/>
              </a:rPr>
              <a:t>Ling </a:t>
            </a:r>
            <a:r>
              <a:rPr lang="en-AU" sz="1800" dirty="0" err="1" smtClean="0">
                <a:latin typeface="Gill Sans MT" panose="020B0502020104020203" pitchFamily="34" charset="0"/>
              </a:rPr>
              <a:t>Tian</a:t>
            </a:r>
            <a:r>
              <a:rPr lang="en-AU" sz="1800" dirty="0" smtClean="0">
                <a:latin typeface="Gill Sans MT" panose="020B0502020104020203" pitchFamily="34" charset="0"/>
              </a:rPr>
              <a:t>–</a:t>
            </a:r>
            <a:r>
              <a:rPr lang="en-AU" sz="1800" dirty="0" err="1" smtClean="0">
                <a:latin typeface="Gill Sans MT" panose="020B0502020104020203" pitchFamily="34" charset="0"/>
              </a:rPr>
              <a:t>GuangDong</a:t>
            </a:r>
            <a:r>
              <a:rPr lang="en-AU" sz="1800" dirty="0" smtClean="0">
                <a:latin typeface="Gill Sans MT" panose="020B0502020104020203" pitchFamily="34" charset="0"/>
              </a:rPr>
              <a:t> CIQ ,  AQSIQ</a:t>
            </a:r>
            <a:r>
              <a:rPr lang="en-US" sz="1800" dirty="0" smtClean="0">
                <a:latin typeface="Gill Sans MT" panose="020B0502020104020203" pitchFamily="34" charset="0"/>
              </a:rPr>
              <a:t>,  </a:t>
            </a:r>
            <a:r>
              <a:rPr lang="en-AU" sz="1800" dirty="0" smtClean="0">
                <a:latin typeface="Gill Sans MT" panose="020B0502020104020203" pitchFamily="34" charset="0"/>
              </a:rPr>
              <a:t>P. R. China</a:t>
            </a:r>
          </a:p>
          <a:p>
            <a:pPr>
              <a:defRPr/>
            </a:pPr>
            <a:r>
              <a:rPr lang="en-AU" sz="1800" dirty="0" smtClean="0">
                <a:latin typeface="Gill Sans MT" panose="020B0502020104020203" pitchFamily="34" charset="0"/>
              </a:rPr>
              <a:t>APEC WRF November 2015 | Adelaide Australia</a:t>
            </a:r>
            <a:r>
              <a:rPr lang="en-AU" sz="3200" dirty="0" smtClean="0">
                <a:latin typeface="Gill Sans MT" panose="020B0502020104020203" pitchFamily="34" charset="0"/>
              </a:rPr>
              <a:t/>
            </a:r>
            <a:br>
              <a:rPr lang="en-AU" sz="3200" dirty="0" smtClean="0">
                <a:latin typeface="Gill Sans MT" panose="020B0502020104020203" pitchFamily="34" charset="0"/>
              </a:rPr>
            </a:br>
            <a:endParaRPr lang="en-AU" sz="3200" dirty="0">
              <a:latin typeface="Gill Sans MT" panose="020B05020201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977515" y="2676594"/>
            <a:ext cx="3185795" cy="986155"/>
          </a:xfrm>
          <a:prstGeom prst="rect">
            <a:avLst/>
          </a:prstGeom>
        </p:spPr>
      </p:pic>
    </p:spTree>
    <p:extLst>
      <p:ext uri="{BB962C8B-B14F-4D97-AF65-F5344CB8AC3E}">
        <p14:creationId xmlns:p14="http://schemas.microsoft.com/office/powerpoint/2010/main" val="116833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844824"/>
            <a:ext cx="8229600" cy="4392488"/>
          </a:xfrm>
        </p:spPr>
        <p:txBody>
          <a:bodyPr>
            <a:normAutofit fontScale="40000" lnSpcReduction="20000"/>
          </a:bodyPr>
          <a:lstStyle/>
          <a:p>
            <a:pPr marL="0" indent="0" algn="just">
              <a:lnSpc>
                <a:spcPct val="150000"/>
              </a:lnSpc>
              <a:buNone/>
            </a:pPr>
            <a:r>
              <a:rPr lang="en-US" altLang="zh-CN" sz="4400" b="1" dirty="0">
                <a:latin typeface="Times New Roman" pitchFamily="18" charset="0"/>
                <a:cs typeface="Times New Roman" pitchFamily="18" charset="0"/>
              </a:rPr>
              <a:t>EU Wine </a:t>
            </a:r>
            <a:r>
              <a:rPr lang="en-US" altLang="zh-CN" sz="4400" b="1" dirty="0" smtClean="0">
                <a:latin typeface="Times New Roman" pitchFamily="18" charset="0"/>
                <a:cs typeface="Times New Roman" pitchFamily="18" charset="0"/>
              </a:rPr>
              <a:t>Databank</a:t>
            </a:r>
            <a:endParaRPr lang="en-US" altLang="zh-CN" sz="4400" b="1" dirty="0">
              <a:latin typeface="Times New Roman" pitchFamily="18" charset="0"/>
              <a:cs typeface="Times New Roman" pitchFamily="18" charset="0"/>
            </a:endParaRPr>
          </a:p>
          <a:p>
            <a:pPr marL="0" indent="0" algn="just">
              <a:lnSpc>
                <a:spcPct val="150000"/>
              </a:lnSpc>
              <a:buNone/>
            </a:pPr>
            <a:r>
              <a:rPr lang="en-US" altLang="zh-CN" sz="4400" dirty="0" smtClean="0">
                <a:latin typeface="Times New Roman" pitchFamily="18" charset="0"/>
                <a:cs typeface="Times New Roman" pitchFamily="18" charset="0"/>
              </a:rPr>
              <a:t>      In </a:t>
            </a:r>
            <a:r>
              <a:rPr lang="en-US" altLang="zh-CN" sz="4400" dirty="0">
                <a:latin typeface="Times New Roman" pitchFamily="18" charset="0"/>
                <a:cs typeface="Times New Roman" pitchFamily="18" charset="0"/>
              </a:rPr>
              <a:t>1991, a decree for the establishment of an official wine databank (EU-Wine DB) at the Joint research center (JRC) in Italy was launched by the European Commission (EC). The EU-</a:t>
            </a:r>
            <a:r>
              <a:rPr lang="en-US" altLang="zh-CN" sz="4400" dirty="0" err="1">
                <a:latin typeface="Times New Roman" pitchFamily="18" charset="0"/>
                <a:cs typeface="Times New Roman" pitchFamily="18" charset="0"/>
              </a:rPr>
              <a:t>WineDB</a:t>
            </a:r>
            <a:r>
              <a:rPr lang="en-US" altLang="zh-CN" sz="4400" dirty="0">
                <a:latin typeface="Times New Roman" pitchFamily="18" charset="0"/>
                <a:cs typeface="Times New Roman" pitchFamily="18" charset="0"/>
              </a:rPr>
              <a:t> actually contain the isotopic results of authentic and </a:t>
            </a:r>
            <a:r>
              <a:rPr lang="en-US" altLang="zh-CN" sz="4400" dirty="0" err="1">
                <a:latin typeface="Times New Roman" pitchFamily="18" charset="0"/>
                <a:cs typeface="Times New Roman" pitchFamily="18" charset="0"/>
              </a:rPr>
              <a:t>respresentive</a:t>
            </a:r>
            <a:r>
              <a:rPr lang="en-US" altLang="zh-CN" sz="4400" dirty="0">
                <a:latin typeface="Times New Roman" pitchFamily="18" charset="0"/>
                <a:cs typeface="Times New Roman" pitchFamily="18" charset="0"/>
              </a:rPr>
              <a:t> samples from EU Member States (MS) with wine-growing regions since 1992. </a:t>
            </a:r>
            <a:endParaRPr lang="en-US" altLang="zh-CN" sz="4400" dirty="0" smtClean="0">
              <a:latin typeface="Times New Roman" pitchFamily="18" charset="0"/>
              <a:cs typeface="Times New Roman" pitchFamily="18" charset="0"/>
            </a:endParaRPr>
          </a:p>
          <a:p>
            <a:pPr marL="0" indent="0" algn="just">
              <a:lnSpc>
                <a:spcPct val="150000"/>
              </a:lnSpc>
              <a:buNone/>
            </a:pPr>
            <a:r>
              <a:rPr lang="en-US" altLang="zh-CN" sz="4400" b="1" dirty="0" smtClean="0">
                <a:latin typeface="Times New Roman" pitchFamily="18" charset="0"/>
                <a:cs typeface="Times New Roman" pitchFamily="18" charset="0"/>
              </a:rPr>
              <a:t>APEC Wine Databank ? ?</a:t>
            </a:r>
          </a:p>
          <a:p>
            <a:pPr marL="0" indent="0" algn="just">
              <a:lnSpc>
                <a:spcPct val="150000"/>
              </a:lnSpc>
              <a:buNone/>
            </a:pPr>
            <a:r>
              <a:rPr lang="en-US" altLang="zh-CN" sz="4400" dirty="0" smtClean="0">
                <a:latin typeface="Times New Roman" pitchFamily="18" charset="0"/>
                <a:cs typeface="Times New Roman" pitchFamily="18" charset="0"/>
              </a:rPr>
              <a:t>Up to now, there is no databank which has been already launched. Necessary or not?</a:t>
            </a:r>
          </a:p>
          <a:p>
            <a:pPr marL="0" indent="0" algn="just">
              <a:lnSpc>
                <a:spcPct val="150000"/>
              </a:lnSpc>
              <a:buNone/>
            </a:pPr>
            <a:r>
              <a:rPr lang="en-US" altLang="zh-CN" sz="4400" dirty="0" smtClean="0">
                <a:latin typeface="Times New Roman" pitchFamily="18" charset="0"/>
                <a:cs typeface="Times New Roman" pitchFamily="18" charset="0"/>
              </a:rPr>
              <a:t>For APEC region, there are many high level or outstanding grape wines, just like famous winery, which are from Napa County, Barossa Valley , </a:t>
            </a:r>
            <a:r>
              <a:rPr lang="en-US" altLang="zh-CN" sz="4400" dirty="0">
                <a:latin typeface="Times New Roman" pitchFamily="18" charset="0"/>
                <a:cs typeface="Times New Roman" pitchFamily="18" charset="0"/>
              </a:rPr>
              <a:t>Ice wine from </a:t>
            </a:r>
            <a:r>
              <a:rPr lang="en-US" altLang="zh-CN" sz="4400" dirty="0" smtClean="0">
                <a:latin typeface="Times New Roman" pitchFamily="18" charset="0"/>
                <a:cs typeface="Times New Roman" pitchFamily="18" charset="0"/>
              </a:rPr>
              <a:t>Ontario, and so on.</a:t>
            </a:r>
          </a:p>
          <a:p>
            <a:pPr marL="0" indent="0" algn="just">
              <a:lnSpc>
                <a:spcPct val="150000"/>
              </a:lnSpc>
              <a:buNone/>
            </a:pPr>
            <a:endParaRPr lang="en-US" altLang="zh-CN" sz="2800" dirty="0">
              <a:latin typeface="Times New Roman" pitchFamily="18" charset="0"/>
              <a:cs typeface="Times New Roman" pitchFamily="18" charset="0"/>
            </a:endParaRPr>
          </a:p>
          <a:p>
            <a:pPr marL="0" indent="0" algn="just">
              <a:lnSpc>
                <a:spcPct val="150000"/>
              </a:lnSpc>
              <a:buNone/>
            </a:pPr>
            <a:endParaRPr lang="en-US" altLang="zh-CN" sz="2800" dirty="0" smtClean="0">
              <a:latin typeface="Times New Roman" pitchFamily="18" charset="0"/>
              <a:cs typeface="Times New Roman" pitchFamily="18" charset="0"/>
            </a:endParaRPr>
          </a:p>
          <a:p>
            <a:pPr marL="0" indent="0" algn="just">
              <a:lnSpc>
                <a:spcPct val="150000"/>
              </a:lnSpc>
              <a:buNone/>
            </a:pPr>
            <a:endParaRPr lang="zh-CN" altLang="en-US" sz="2800" dirty="0">
              <a:latin typeface="Times New Roman" pitchFamily="18" charset="0"/>
              <a:cs typeface="Times New Roman" pitchFamily="18" charset="0"/>
            </a:endParaRPr>
          </a:p>
          <a:p>
            <a:endParaRPr lang="zh-CN" altLang="en-US" dirty="0"/>
          </a:p>
        </p:txBody>
      </p:sp>
      <p:sp>
        <p:nvSpPr>
          <p:cNvPr id="4"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49574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808"/>
            <a:ext cx="8229600" cy="4425355"/>
          </a:xfrm>
        </p:spPr>
        <p:txBody>
          <a:bodyPr/>
          <a:lstStyle/>
          <a:p>
            <a:pPr marL="0" indent="0" algn="just">
              <a:lnSpc>
                <a:spcPct val="150000"/>
              </a:lnSpc>
              <a:buNone/>
            </a:pPr>
            <a:r>
              <a:rPr lang="en-US" altLang="zh-CN" sz="2400" b="1" dirty="0" smtClean="0">
                <a:latin typeface="Times New Roman" pitchFamily="18" charset="0"/>
                <a:cs typeface="Times New Roman" pitchFamily="18" charset="0"/>
              </a:rPr>
              <a:t>Cooperation  with concerning institutes from Mexico </a:t>
            </a:r>
          </a:p>
          <a:p>
            <a:pPr marL="0" indent="0" algn="just">
              <a:lnSpc>
                <a:spcPct val="150000"/>
              </a:lnSpc>
              <a:buNone/>
            </a:pPr>
            <a:r>
              <a:rPr lang="en-US" altLang="zh-CN" sz="2400" dirty="0" smtClean="0">
                <a:latin typeface="Times New Roman" pitchFamily="18" charset="0"/>
                <a:cs typeface="Times New Roman" pitchFamily="18" charset="0"/>
              </a:rPr>
              <a:t>Research project (Supported by AQSIQ): Authentication of tequila by stable ratio analyses and elemental composition.</a:t>
            </a:r>
          </a:p>
          <a:p>
            <a:pPr marL="0" indent="0" algn="just">
              <a:lnSpc>
                <a:spcPct val="150000"/>
              </a:lnSpc>
              <a:buNone/>
            </a:pPr>
            <a:r>
              <a:rPr lang="en-US" altLang="zh-CN" sz="2400" b="1" dirty="0" smtClean="0">
                <a:latin typeface="Times New Roman" pitchFamily="18" charset="0"/>
                <a:cs typeface="Times New Roman" pitchFamily="18" charset="0"/>
              </a:rPr>
              <a:t>The key question:</a:t>
            </a:r>
          </a:p>
          <a:p>
            <a:pPr marL="0" indent="0" algn="just">
              <a:lnSpc>
                <a:spcPct val="150000"/>
              </a:lnSpc>
              <a:buNone/>
            </a:pPr>
            <a:r>
              <a:rPr lang="en-US" altLang="zh-CN" sz="2400" dirty="0" smtClean="0">
                <a:latin typeface="Times New Roman" pitchFamily="18" charset="0"/>
                <a:cs typeface="Times New Roman" pitchFamily="18" charset="0"/>
              </a:rPr>
              <a:t>The selection of reference  tequila sample ?</a:t>
            </a:r>
          </a:p>
          <a:p>
            <a:pPr marL="0" indent="0">
              <a:buNone/>
            </a:pPr>
            <a:endParaRPr lang="en-US" altLang="zh-CN" dirty="0" smtClean="0"/>
          </a:p>
          <a:p>
            <a:pPr marL="0" indent="0">
              <a:buNone/>
            </a:pPr>
            <a:endParaRPr lang="zh-CN" altLang="en-US" dirty="0"/>
          </a:p>
        </p:txBody>
      </p:sp>
      <p:sp>
        <p:nvSpPr>
          <p:cNvPr id="4"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108401"/>
            <a:ext cx="2736304" cy="2056903"/>
          </a:xfrm>
          <a:prstGeom prst="rect">
            <a:avLst/>
          </a:prstGeom>
        </p:spPr>
      </p:pic>
    </p:spTree>
    <p:extLst>
      <p:ext uri="{BB962C8B-B14F-4D97-AF65-F5344CB8AC3E}">
        <p14:creationId xmlns:p14="http://schemas.microsoft.com/office/powerpoint/2010/main" val="114449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276872"/>
            <a:ext cx="8229600" cy="3561259"/>
          </a:xfrm>
        </p:spPr>
        <p:txBody>
          <a:bodyPr/>
          <a:lstStyle/>
          <a:p>
            <a:pPr marL="0" indent="0" algn="just">
              <a:lnSpc>
                <a:spcPct val="150000"/>
              </a:lnSpc>
              <a:buNone/>
            </a:pPr>
            <a:r>
              <a:rPr lang="en-US" altLang="zh-CN" sz="2400" b="1" dirty="0" smtClean="0">
                <a:latin typeface="Times New Roman" pitchFamily="18" charset="0"/>
                <a:cs typeface="Times New Roman" pitchFamily="18" charset="0"/>
              </a:rPr>
              <a:t>The concerning information of reference samples:</a:t>
            </a:r>
          </a:p>
          <a:p>
            <a:pPr marL="0" indent="0" algn="just">
              <a:lnSpc>
                <a:spcPct val="150000"/>
              </a:lnSpc>
              <a:buNone/>
            </a:pPr>
            <a:r>
              <a:rPr lang="en-US" altLang="zh-CN" sz="2400" dirty="0" smtClean="0">
                <a:latin typeface="Times New Roman" pitchFamily="18" charset="0"/>
                <a:cs typeface="Times New Roman" pitchFamily="18" charset="0"/>
              </a:rPr>
              <a:t>Latitude, longitude, distance from the sea (km), altitude, geology;</a:t>
            </a:r>
          </a:p>
          <a:p>
            <a:pPr marL="0" indent="0" algn="just">
              <a:lnSpc>
                <a:spcPct val="150000"/>
              </a:lnSpc>
              <a:buNone/>
            </a:pPr>
            <a:r>
              <a:rPr lang="en-US" altLang="zh-CN" sz="2400" dirty="0" smtClean="0">
                <a:latin typeface="Times New Roman" pitchFamily="18" charset="0"/>
                <a:cs typeface="Times New Roman" pitchFamily="18" charset="0"/>
              </a:rPr>
              <a:t>Temperature, relatively humidity and precipitation.</a:t>
            </a:r>
          </a:p>
          <a:p>
            <a:endParaRPr lang="en-US" altLang="zh-CN" dirty="0" smtClean="0"/>
          </a:p>
          <a:p>
            <a:endParaRPr lang="zh-CN" altLang="en-US" dirty="0"/>
          </a:p>
        </p:txBody>
      </p:sp>
      <p:sp>
        <p:nvSpPr>
          <p:cNvPr id="4" name="标题 1"/>
          <p:cNvSpPr>
            <a:spLocks noGrp="1"/>
          </p:cNvSpPr>
          <p:nvPr>
            <p:ph type="title"/>
          </p:nvPr>
        </p:nvSpPr>
        <p:spPr>
          <a:xfrm>
            <a:off x="457200" y="764704"/>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440" y="4005064"/>
            <a:ext cx="3501008" cy="2160240"/>
          </a:xfrm>
          <a:prstGeom prst="rect">
            <a:avLst/>
          </a:prstGeom>
        </p:spPr>
      </p:pic>
    </p:spTree>
    <p:extLst>
      <p:ext uri="{BB962C8B-B14F-4D97-AF65-F5344CB8AC3E}">
        <p14:creationId xmlns:p14="http://schemas.microsoft.com/office/powerpoint/2010/main" val="233764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04864"/>
            <a:ext cx="8229600" cy="1728192"/>
          </a:xfrm>
        </p:spPr>
        <p:txBody>
          <a:bodyPr>
            <a:noAutofit/>
          </a:bodyPr>
          <a:lstStyle/>
          <a:p>
            <a:pPr>
              <a:lnSpc>
                <a:spcPct val="150000"/>
              </a:lnSpc>
              <a:spcBef>
                <a:spcPts val="600"/>
              </a:spcBef>
              <a:spcAft>
                <a:spcPts val="600"/>
              </a:spcAft>
            </a:pPr>
            <a:r>
              <a:rPr lang="en-US" altLang="zh-CN" dirty="0" smtClean="0">
                <a:latin typeface="Times New Roman" pitchFamily="18" charset="0"/>
                <a:cs typeface="Times New Roman" pitchFamily="18" charset="0"/>
              </a:rPr>
              <a:t>Thanks for your attention!</a:t>
            </a:r>
            <a:br>
              <a:rPr lang="en-US" altLang="zh-CN" dirty="0" smtClean="0">
                <a:latin typeface="Times New Roman" pitchFamily="18" charset="0"/>
                <a:cs typeface="Times New Roman" pitchFamily="18" charset="0"/>
              </a:rPr>
            </a:br>
            <a:r>
              <a:rPr lang="en-US" altLang="zh-CN" sz="2400" dirty="0" smtClean="0">
                <a:latin typeface="Times New Roman" pitchFamily="18" charset="0"/>
                <a:cs typeface="Times New Roman" pitchFamily="18" charset="0"/>
                <a:hlinkClick r:id="rId2"/>
              </a:rPr>
              <a:t>tianling2008@yahoo.com</a:t>
            </a:r>
            <a:r>
              <a:rPr lang="en-US" altLang="zh-CN" sz="2400" dirty="0" smtClean="0">
                <a:latin typeface="Times New Roman" pitchFamily="18" charset="0"/>
                <a:cs typeface="Times New Roman" pitchFamily="18" charset="0"/>
              </a:rPr>
              <a:t/>
            </a:r>
            <a:br>
              <a:rPr lang="en-US" altLang="zh-CN" sz="2400" dirty="0" smtClean="0">
                <a:latin typeface="Times New Roman" pitchFamily="18" charset="0"/>
                <a:cs typeface="Times New Roman" pitchFamily="18" charset="0"/>
              </a:rPr>
            </a:br>
            <a:r>
              <a:rPr lang="en-US" altLang="zh-CN" sz="2400" dirty="0" smtClean="0">
                <a:latin typeface="Times New Roman" pitchFamily="18" charset="0"/>
                <a:cs typeface="Times New Roman" pitchFamily="18" charset="0"/>
              </a:rPr>
              <a:t>409232198@qq.com</a:t>
            </a:r>
            <a:endParaRPr lang="zh-CN"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833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099989"/>
            <a:ext cx="8229600" cy="4065315"/>
          </a:xfrm>
        </p:spPr>
        <p:txBody>
          <a:bodyPr/>
          <a:lstStyle/>
          <a:p>
            <a:pPr>
              <a:lnSpc>
                <a:spcPct val="150000"/>
              </a:lnSpc>
              <a:buFont typeface="Wingdings" pitchFamily="2" charset="2"/>
              <a:buChar char="Ø"/>
            </a:pPr>
            <a:r>
              <a:rPr lang="en-US" altLang="zh-CN" dirty="0" smtClean="0"/>
              <a:t> </a:t>
            </a:r>
            <a:r>
              <a:rPr lang="en-US" altLang="zh-CN" sz="2800" b="1" dirty="0" smtClean="0">
                <a:latin typeface="Times New Roman" pitchFamily="18" charset="0"/>
                <a:cs typeface="Times New Roman" pitchFamily="18" charset="0"/>
              </a:rPr>
              <a:t>Background</a:t>
            </a:r>
          </a:p>
          <a:p>
            <a:pPr>
              <a:lnSpc>
                <a:spcPct val="150000"/>
              </a:lnSpc>
              <a:buFont typeface="Wingdings" pitchFamily="2" charset="2"/>
              <a:buChar char="Ø"/>
            </a:pPr>
            <a:r>
              <a:rPr lang="en-US" altLang="zh-CN" sz="2800" b="1" dirty="0">
                <a:latin typeface="Times New Roman" pitchFamily="18" charset="0"/>
                <a:cs typeface="Times New Roman" pitchFamily="18" charset="0"/>
              </a:rPr>
              <a:t>Developed Methods</a:t>
            </a:r>
          </a:p>
          <a:p>
            <a:pPr>
              <a:lnSpc>
                <a:spcPct val="150000"/>
              </a:lnSpc>
              <a:buFont typeface="Wingdings" pitchFamily="2" charset="2"/>
              <a:buChar char="Ø"/>
            </a:pPr>
            <a:r>
              <a:rPr lang="en-US" altLang="zh-CN" sz="2800" b="1" dirty="0">
                <a:latin typeface="Times New Roman" pitchFamily="18" charset="0"/>
                <a:cs typeface="Times New Roman" pitchFamily="18" charset="0"/>
              </a:rPr>
              <a:t>Databank</a:t>
            </a:r>
          </a:p>
          <a:p>
            <a:pPr>
              <a:lnSpc>
                <a:spcPct val="150000"/>
              </a:lnSpc>
              <a:buFont typeface="Wingdings" pitchFamily="2" charset="2"/>
              <a:buChar char="Ø"/>
            </a:pPr>
            <a:r>
              <a:rPr lang="en-US" altLang="zh-CN" sz="2800" b="1" dirty="0">
                <a:latin typeface="Times New Roman" pitchFamily="18" charset="0"/>
                <a:cs typeface="Times New Roman" pitchFamily="18" charset="0"/>
              </a:rPr>
              <a:t>Cooperation</a:t>
            </a:r>
          </a:p>
          <a:p>
            <a:pPr>
              <a:buFont typeface="Wingdings" pitchFamily="2" charset="2"/>
              <a:buChar char="Ø"/>
            </a:pPr>
            <a:endParaRPr lang="en-US" altLang="zh-CN" dirty="0" smtClean="0"/>
          </a:p>
          <a:p>
            <a:pPr marL="0" indent="0">
              <a:buNone/>
            </a:pPr>
            <a:endParaRPr lang="en-US" altLang="zh-CN" dirty="0" smtClean="0"/>
          </a:p>
          <a:p>
            <a:pPr>
              <a:buFont typeface="Wingdings" pitchFamily="2" charset="2"/>
              <a:buChar char="Ø"/>
            </a:pPr>
            <a:endParaRPr lang="zh-CN" altLang="en-US" dirty="0"/>
          </a:p>
        </p:txBody>
      </p:sp>
      <p:sp>
        <p:nvSpPr>
          <p:cNvPr id="4" name="标题 1"/>
          <p:cNvSpPr>
            <a:spLocks noGrp="1"/>
          </p:cNvSpPr>
          <p:nvPr>
            <p:ph type="title"/>
          </p:nvPr>
        </p:nvSpPr>
        <p:spPr>
          <a:xfrm>
            <a:off x="457200" y="836712"/>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149080"/>
            <a:ext cx="3329221" cy="1944216"/>
          </a:xfrm>
          <a:prstGeom prst="rect">
            <a:avLst/>
          </a:prstGeom>
        </p:spPr>
      </p:pic>
    </p:spTree>
    <p:extLst>
      <p:ext uri="{BB962C8B-B14F-4D97-AF65-F5344CB8AC3E}">
        <p14:creationId xmlns:p14="http://schemas.microsoft.com/office/powerpoint/2010/main" val="127027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
        <p:nvSpPr>
          <p:cNvPr id="3" name="内容占位符 2"/>
          <p:cNvSpPr>
            <a:spLocks noGrp="1"/>
          </p:cNvSpPr>
          <p:nvPr>
            <p:ph idx="1"/>
          </p:nvPr>
        </p:nvSpPr>
        <p:spPr>
          <a:xfrm>
            <a:off x="467544" y="1811957"/>
            <a:ext cx="8219256" cy="4137323"/>
          </a:xfrm>
        </p:spPr>
        <p:txBody>
          <a:bodyPr>
            <a:normAutofit fontScale="92500" lnSpcReduction="10000"/>
          </a:bodyPr>
          <a:lstStyle/>
          <a:p>
            <a:pPr marL="0" indent="0" algn="just">
              <a:lnSpc>
                <a:spcPct val="150000"/>
              </a:lnSpc>
              <a:buNone/>
            </a:pPr>
            <a:r>
              <a:rPr lang="en-US" altLang="zh-CN" sz="2400" b="1" dirty="0" smtClean="0">
                <a:latin typeface="Times New Roman" pitchFamily="18" charset="0"/>
                <a:cs typeface="Times New Roman" pitchFamily="18" charset="0"/>
              </a:rPr>
              <a:t>Background </a:t>
            </a:r>
          </a:p>
          <a:p>
            <a:pPr marL="0" indent="0" algn="just">
              <a:lnSpc>
                <a:spcPct val="150000"/>
              </a:lnSpc>
              <a:buNone/>
            </a:pPr>
            <a:r>
              <a:rPr lang="en-US" altLang="zh-CN" sz="2400" dirty="0" smtClean="0">
                <a:latin typeface="Times New Roman" pitchFamily="18" charset="0"/>
                <a:cs typeface="Times New Roman" pitchFamily="18" charset="0"/>
              </a:rPr>
              <a:t>     Authentication </a:t>
            </a:r>
            <a:r>
              <a:rPr lang="en-US" altLang="zh-CN" sz="2400" dirty="0">
                <a:latin typeface="Times New Roman" pitchFamily="18" charset="0"/>
                <a:cs typeface="Times New Roman" pitchFamily="18" charset="0"/>
              </a:rPr>
              <a:t>of wine is the analysis process by which a wine is verified as being in compliance with legal regulations. Authentication is not only imperative for consumer protection with respect to an increased and globalized wine market. There is also a high interest of wine producers and traders to offer wines of high quality and reliable authenticity. Finally it is a political and economic objective of each producing country to market internationally well reputed wines. </a:t>
            </a:r>
            <a:endParaRPr lang="zh-CN"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28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44824"/>
            <a:ext cx="8229600" cy="4281339"/>
          </a:xfrm>
        </p:spPr>
        <p:txBody>
          <a:bodyPr>
            <a:normAutofit fontScale="92500"/>
          </a:bodyPr>
          <a:lstStyle/>
          <a:p>
            <a:pPr marL="0" indent="0" algn="just">
              <a:lnSpc>
                <a:spcPct val="150000"/>
              </a:lnSpc>
              <a:buNone/>
            </a:pPr>
            <a:r>
              <a:rPr lang="en-US" altLang="zh-CN" sz="2400" dirty="0" smtClean="0">
                <a:latin typeface="Times New Roman" pitchFamily="18" charset="0"/>
                <a:cs typeface="Times New Roman" pitchFamily="18" charset="0"/>
              </a:rPr>
              <a:t>         Although </a:t>
            </a:r>
            <a:r>
              <a:rPr lang="en-US" altLang="zh-CN" sz="2400" dirty="0">
                <a:latin typeface="Times New Roman" pitchFamily="18" charset="0"/>
                <a:cs typeface="Times New Roman" pitchFamily="18" charset="0"/>
              </a:rPr>
              <a:t>quality awareness of wine producers is on a rather high level all over the world, there have been and still are incentives to produce wine by illegal practices. Furthermore, during the last decades, adulterations became more and more sophisticated, thus the development of even more powerful analytical methods for wine authentication has been an important concern in wine analytics. The recognition of stable isotopes as genuine markers of food was a milestone of improved food authentication.</a:t>
            </a:r>
            <a:endParaRPr lang="zh-CN" altLang="zh-CN" sz="2400" dirty="0">
              <a:latin typeface="Times New Roman" pitchFamily="18" charset="0"/>
              <a:cs typeface="Times New Roman" pitchFamily="18" charset="0"/>
            </a:endParaRPr>
          </a:p>
          <a:p>
            <a:endParaRPr lang="zh-CN" altLang="en-US" dirty="0"/>
          </a:p>
        </p:txBody>
      </p:sp>
      <p:sp>
        <p:nvSpPr>
          <p:cNvPr id="4"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35474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44824"/>
            <a:ext cx="8229600" cy="4165923"/>
          </a:xfrm>
        </p:spPr>
        <p:txBody>
          <a:bodyPr>
            <a:normAutofit/>
          </a:bodyPr>
          <a:lstStyle/>
          <a:p>
            <a:pPr marL="0" indent="0" algn="just">
              <a:lnSpc>
                <a:spcPct val="150000"/>
              </a:lnSpc>
              <a:buNone/>
            </a:pPr>
            <a:r>
              <a:rPr lang="en-US" altLang="zh-CN" sz="2400" dirty="0" smtClean="0">
                <a:latin typeface="Times New Roman" pitchFamily="18" charset="0"/>
                <a:cs typeface="Times New Roman" pitchFamily="18" charset="0"/>
              </a:rPr>
              <a:t>      Authentication </a:t>
            </a:r>
            <a:r>
              <a:rPr lang="en-US" altLang="zh-CN" sz="2400" dirty="0">
                <a:latin typeface="Times New Roman" pitchFamily="18" charset="0"/>
                <a:cs typeface="Times New Roman" pitchFamily="18" charset="0"/>
              </a:rPr>
              <a:t>of wine and other food products by SIR is based on the inter- and intra-molecular non-statistical distribution of the stable isotopes of the bio-elements carbon (</a:t>
            </a:r>
            <a:r>
              <a:rPr lang="en-US" altLang="zh-CN" sz="2400" baseline="30000" dirty="0">
                <a:latin typeface="Times New Roman" pitchFamily="18" charset="0"/>
                <a:cs typeface="Times New Roman" pitchFamily="18" charset="0"/>
              </a:rPr>
              <a:t>13</a:t>
            </a:r>
            <a:r>
              <a:rPr lang="en-US" altLang="zh-CN" sz="2400" dirty="0">
                <a:latin typeface="Times New Roman" pitchFamily="18" charset="0"/>
                <a:cs typeface="Times New Roman" pitchFamily="18" charset="0"/>
              </a:rPr>
              <a:t>C/</a:t>
            </a:r>
            <a:r>
              <a:rPr lang="en-US" altLang="zh-CN" sz="2400" baseline="30000" dirty="0">
                <a:latin typeface="Times New Roman" pitchFamily="18" charset="0"/>
                <a:cs typeface="Times New Roman" pitchFamily="18" charset="0"/>
              </a:rPr>
              <a:t>12</a:t>
            </a:r>
            <a:r>
              <a:rPr lang="en-US" altLang="zh-CN" sz="2400" dirty="0">
                <a:latin typeface="Times New Roman" pitchFamily="18" charset="0"/>
                <a:cs typeface="Times New Roman" pitchFamily="18" charset="0"/>
              </a:rPr>
              <a:t>C), hydrogen (</a:t>
            </a:r>
            <a:r>
              <a:rPr lang="en-US" altLang="zh-CN" sz="2400" baseline="30000" dirty="0">
                <a:latin typeface="Times New Roman" pitchFamily="18" charset="0"/>
                <a:cs typeface="Times New Roman" pitchFamily="18" charset="0"/>
              </a:rPr>
              <a:t>2</a:t>
            </a:r>
            <a:r>
              <a:rPr lang="en-US" altLang="zh-CN" sz="2400" dirty="0">
                <a:latin typeface="Times New Roman" pitchFamily="18" charset="0"/>
                <a:cs typeface="Times New Roman" pitchFamily="18" charset="0"/>
              </a:rPr>
              <a:t>H/</a:t>
            </a:r>
            <a:r>
              <a:rPr lang="en-US" altLang="zh-CN" sz="2400" baseline="30000" dirty="0">
                <a:latin typeface="Times New Roman" pitchFamily="18" charset="0"/>
                <a:cs typeface="Times New Roman" pitchFamily="18" charset="0"/>
              </a:rPr>
              <a:t>1</a:t>
            </a:r>
            <a:r>
              <a:rPr lang="en-US" altLang="zh-CN" sz="2400" dirty="0">
                <a:latin typeface="Times New Roman" pitchFamily="18" charset="0"/>
                <a:cs typeface="Times New Roman" pitchFamily="18" charset="0"/>
              </a:rPr>
              <a:t>H), and oxygen (</a:t>
            </a:r>
            <a:r>
              <a:rPr lang="en-US" altLang="zh-CN" sz="2400" baseline="30000" dirty="0">
                <a:latin typeface="Times New Roman" pitchFamily="18" charset="0"/>
                <a:cs typeface="Times New Roman" pitchFamily="18" charset="0"/>
              </a:rPr>
              <a:t>18</a:t>
            </a:r>
            <a:r>
              <a:rPr lang="en-US" altLang="zh-CN" sz="2400" dirty="0">
                <a:latin typeface="Times New Roman" pitchFamily="18" charset="0"/>
                <a:cs typeface="Times New Roman" pitchFamily="18" charset="0"/>
              </a:rPr>
              <a:t>O/</a:t>
            </a:r>
            <a:r>
              <a:rPr lang="en-US" altLang="zh-CN" sz="2400" baseline="30000" dirty="0">
                <a:latin typeface="Times New Roman" pitchFamily="18" charset="0"/>
                <a:cs typeface="Times New Roman" pitchFamily="18" charset="0"/>
              </a:rPr>
              <a:t>16</a:t>
            </a:r>
            <a:r>
              <a:rPr lang="en-US" altLang="zh-CN" sz="2400" dirty="0">
                <a:latin typeface="Times New Roman" pitchFamily="18" charset="0"/>
                <a:cs typeface="Times New Roman" pitchFamily="18" charset="0"/>
              </a:rPr>
              <a:t>O). </a:t>
            </a:r>
            <a:r>
              <a:rPr lang="en-US" altLang="zh-CN" sz="2400" dirty="0" smtClean="0">
                <a:latin typeface="Times New Roman" pitchFamily="18" charset="0"/>
                <a:cs typeface="Times New Roman" pitchFamily="18" charset="0"/>
              </a:rPr>
              <a:t>Figure shows </a:t>
            </a:r>
            <a:r>
              <a:rPr lang="en-US" altLang="zh-CN" sz="2400" dirty="0">
                <a:latin typeface="Times New Roman" pitchFamily="18" charset="0"/>
                <a:cs typeface="Times New Roman" pitchFamily="18" charset="0"/>
              </a:rPr>
              <a:t>the main general parameters which are influencing biotic and abiotic effects of fractionation of stable isotopes in grapes. </a:t>
            </a:r>
            <a:endParaRPr lang="zh-CN" altLang="zh-CN" sz="2400" dirty="0">
              <a:latin typeface="Times New Roman" pitchFamily="18" charset="0"/>
              <a:cs typeface="Times New Roman" pitchFamily="18" charset="0"/>
            </a:endParaRPr>
          </a:p>
          <a:p>
            <a:endParaRPr lang="zh-CN" altLang="en-US" dirty="0"/>
          </a:p>
        </p:txBody>
      </p:sp>
      <p:sp>
        <p:nvSpPr>
          <p:cNvPr id="4"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03711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692696"/>
            <a:ext cx="8229600" cy="1008112"/>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
        <p:nvSpPr>
          <p:cNvPr id="5" name="矩形 4"/>
          <p:cNvSpPr/>
          <p:nvPr/>
        </p:nvSpPr>
        <p:spPr>
          <a:xfrm>
            <a:off x="2771800" y="1871567"/>
            <a:ext cx="3816424" cy="10533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Biotic Fraction Effects </a:t>
            </a:r>
          </a:p>
          <a:p>
            <a:pPr algn="ctr"/>
            <a:r>
              <a:rPr lang="en-US" altLang="zh-CN" dirty="0" smtClean="0">
                <a:latin typeface="Times New Roman" pitchFamily="18" charset="0"/>
                <a:cs typeface="Times New Roman" pitchFamily="18" charset="0"/>
              </a:rPr>
              <a:t>Mechanism of sugar photosynthesis </a:t>
            </a:r>
          </a:p>
          <a:p>
            <a:pPr algn="ctr"/>
            <a:r>
              <a:rPr lang="en-US" altLang="zh-CN" dirty="0" smtClean="0">
                <a:latin typeface="Times New Roman" pitchFamily="18" charset="0"/>
                <a:cs typeface="Times New Roman" pitchFamily="18" charset="0"/>
              </a:rPr>
              <a:t>Grape Variety</a:t>
            </a:r>
          </a:p>
          <a:p>
            <a:pPr algn="ctr"/>
            <a:r>
              <a:rPr lang="en-US" altLang="zh-CN" dirty="0" smtClean="0">
                <a:latin typeface="Times New Roman" pitchFamily="18" charset="0"/>
                <a:cs typeface="Times New Roman" pitchFamily="18" charset="0"/>
              </a:rPr>
              <a:t>Alcohol fermentation yeasts</a:t>
            </a:r>
            <a:endParaRPr lang="zh-CN" altLang="en-US" dirty="0">
              <a:latin typeface="Times New Roman" pitchFamily="18" charset="0"/>
              <a:cs typeface="Times New Roman" pitchFamily="18" charset="0"/>
            </a:endParaRPr>
          </a:p>
        </p:txBody>
      </p:sp>
      <p:sp>
        <p:nvSpPr>
          <p:cNvPr id="6" name="下箭头 5"/>
          <p:cNvSpPr/>
          <p:nvPr/>
        </p:nvSpPr>
        <p:spPr>
          <a:xfrm>
            <a:off x="4499992" y="2924944"/>
            <a:ext cx="432048"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195736" y="3429000"/>
            <a:ext cx="1584176" cy="7920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aseline="30000"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rPr>
              <a:t>H/</a:t>
            </a:r>
            <a:r>
              <a:rPr lang="en-US" altLang="zh-CN" baseline="300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H</a:t>
            </a:r>
            <a:endParaRPr lang="zh-CN" altLang="en-US" dirty="0">
              <a:latin typeface="Times New Roman" pitchFamily="18" charset="0"/>
              <a:cs typeface="Times New Roman" pitchFamily="18" charset="0"/>
            </a:endParaRPr>
          </a:p>
        </p:txBody>
      </p:sp>
      <p:sp>
        <p:nvSpPr>
          <p:cNvPr id="9" name="椭圆 8"/>
          <p:cNvSpPr/>
          <p:nvPr/>
        </p:nvSpPr>
        <p:spPr>
          <a:xfrm>
            <a:off x="3923928" y="3429000"/>
            <a:ext cx="1584176" cy="7920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aseline="30000" dirty="0">
                <a:latin typeface="Times New Roman" pitchFamily="18" charset="0"/>
                <a:cs typeface="Times New Roman" pitchFamily="18" charset="0"/>
              </a:rPr>
              <a:t>18</a:t>
            </a:r>
            <a:r>
              <a:rPr lang="en-US" altLang="zh-CN" dirty="0" smtClean="0">
                <a:latin typeface="Times New Roman" pitchFamily="18" charset="0"/>
                <a:cs typeface="Times New Roman" pitchFamily="18" charset="0"/>
              </a:rPr>
              <a:t>O/</a:t>
            </a:r>
            <a:r>
              <a:rPr lang="en-US" altLang="zh-CN" baseline="30000" dirty="0">
                <a:latin typeface="Times New Roman" pitchFamily="18" charset="0"/>
                <a:cs typeface="Times New Roman" pitchFamily="18" charset="0"/>
              </a:rPr>
              <a:t>16</a:t>
            </a:r>
            <a:r>
              <a:rPr lang="en-US" altLang="zh-CN" dirty="0" smtClean="0">
                <a:latin typeface="Times New Roman" pitchFamily="18" charset="0"/>
                <a:cs typeface="Times New Roman" pitchFamily="18" charset="0"/>
              </a:rPr>
              <a:t>O</a:t>
            </a:r>
            <a:endParaRPr lang="zh-CN" altLang="en-US" dirty="0">
              <a:latin typeface="Times New Roman" pitchFamily="18" charset="0"/>
              <a:cs typeface="Times New Roman" pitchFamily="18" charset="0"/>
            </a:endParaRPr>
          </a:p>
        </p:txBody>
      </p:sp>
      <p:sp>
        <p:nvSpPr>
          <p:cNvPr id="10" name="椭圆 9"/>
          <p:cNvSpPr/>
          <p:nvPr/>
        </p:nvSpPr>
        <p:spPr>
          <a:xfrm>
            <a:off x="5580112" y="3429000"/>
            <a:ext cx="1368152" cy="7920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aseline="30000" dirty="0">
                <a:latin typeface="Times New Roman" pitchFamily="18" charset="0"/>
                <a:cs typeface="Times New Roman" pitchFamily="18" charset="0"/>
              </a:rPr>
              <a:t>13</a:t>
            </a:r>
            <a:r>
              <a:rPr lang="en-US" altLang="zh-CN" dirty="0" smtClean="0">
                <a:latin typeface="Times New Roman" pitchFamily="18" charset="0"/>
                <a:cs typeface="Times New Roman" pitchFamily="18" charset="0"/>
              </a:rPr>
              <a:t>C/</a:t>
            </a:r>
            <a:r>
              <a:rPr lang="en-US" altLang="zh-CN" baseline="30000" dirty="0">
                <a:latin typeface="Times New Roman" pitchFamily="18" charset="0"/>
                <a:cs typeface="Times New Roman" pitchFamily="18" charset="0"/>
              </a:rPr>
              <a:t>12</a:t>
            </a:r>
            <a:r>
              <a:rPr lang="en-US" altLang="zh-CN" dirty="0" smtClean="0">
                <a:latin typeface="Times New Roman" pitchFamily="18" charset="0"/>
                <a:cs typeface="Times New Roman" pitchFamily="18" charset="0"/>
              </a:rPr>
              <a:t>C</a:t>
            </a:r>
            <a:endParaRPr lang="zh-CN" altLang="en-US" dirty="0">
              <a:latin typeface="Times New Roman" pitchFamily="18" charset="0"/>
              <a:cs typeface="Times New Roman" pitchFamily="18" charset="0"/>
            </a:endParaRPr>
          </a:p>
        </p:txBody>
      </p:sp>
      <p:sp>
        <p:nvSpPr>
          <p:cNvPr id="11" name="矩形 10"/>
          <p:cNvSpPr/>
          <p:nvPr/>
        </p:nvSpPr>
        <p:spPr>
          <a:xfrm>
            <a:off x="2195736" y="4725144"/>
            <a:ext cx="5040560" cy="108012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itchFamily="18" charset="0"/>
                <a:cs typeface="Times New Roman" pitchFamily="18" charset="0"/>
              </a:rPr>
              <a:t>Abiotic Fraction Effects</a:t>
            </a:r>
          </a:p>
          <a:p>
            <a:pPr algn="ctr"/>
            <a:r>
              <a:rPr lang="en-US" altLang="zh-CN" dirty="0" smtClean="0">
                <a:latin typeface="Times New Roman" pitchFamily="18" charset="0"/>
                <a:cs typeface="Times New Roman" pitchFamily="18" charset="0"/>
              </a:rPr>
              <a:t>Geographic origin, general climatic conditions</a:t>
            </a:r>
          </a:p>
          <a:p>
            <a:pPr algn="ctr"/>
            <a:r>
              <a:rPr lang="en-US" altLang="zh-CN" dirty="0" smtClean="0">
                <a:latin typeface="Times New Roman" pitchFamily="18" charset="0"/>
                <a:cs typeface="Times New Roman" pitchFamily="18" charset="0"/>
              </a:rPr>
              <a:t>Temperature, rainfall during </a:t>
            </a:r>
            <a:r>
              <a:rPr lang="en-US" altLang="zh-CN" dirty="0" err="1" smtClean="0">
                <a:latin typeface="Times New Roman" pitchFamily="18" charset="0"/>
                <a:cs typeface="Times New Roman" pitchFamily="18" charset="0"/>
              </a:rPr>
              <a:t>veraison</a:t>
            </a:r>
            <a:endParaRPr lang="en-US" altLang="zh-CN" dirty="0" smtClean="0">
              <a:latin typeface="Times New Roman" pitchFamily="18" charset="0"/>
              <a:cs typeface="Times New Roman" pitchFamily="18" charset="0"/>
            </a:endParaRPr>
          </a:p>
          <a:p>
            <a:pPr algn="ctr"/>
            <a:r>
              <a:rPr lang="en-US" altLang="zh-CN" dirty="0" smtClean="0">
                <a:latin typeface="Times New Roman" pitchFamily="18" charset="0"/>
                <a:cs typeface="Times New Roman" pitchFamily="18" charset="0"/>
              </a:rPr>
              <a:t>Date of  harvest, </a:t>
            </a:r>
            <a:r>
              <a:rPr lang="en-US" altLang="zh-CN" dirty="0" err="1" smtClean="0">
                <a:latin typeface="Times New Roman" pitchFamily="18" charset="0"/>
                <a:cs typeface="Times New Roman" pitchFamily="18" charset="0"/>
              </a:rPr>
              <a:t>oeonogical</a:t>
            </a:r>
            <a:r>
              <a:rPr lang="en-US" altLang="zh-CN" dirty="0" smtClean="0">
                <a:latin typeface="Times New Roman" pitchFamily="18" charset="0"/>
                <a:cs typeface="Times New Roman" pitchFamily="18" charset="0"/>
              </a:rPr>
              <a:t> treatments</a:t>
            </a:r>
            <a:endParaRPr lang="zh-CN" altLang="en-US" dirty="0">
              <a:latin typeface="Times New Roman" pitchFamily="18" charset="0"/>
              <a:cs typeface="Times New Roman" pitchFamily="18" charset="0"/>
            </a:endParaRPr>
          </a:p>
        </p:txBody>
      </p:sp>
      <p:sp>
        <p:nvSpPr>
          <p:cNvPr id="12" name="下箭头 11"/>
          <p:cNvSpPr/>
          <p:nvPr/>
        </p:nvSpPr>
        <p:spPr>
          <a:xfrm flipV="1">
            <a:off x="4515537" y="4149080"/>
            <a:ext cx="432048" cy="57606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2771800" y="2924944"/>
            <a:ext cx="432048"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6048164" y="2924944"/>
            <a:ext cx="396044"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214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027981"/>
            <a:ext cx="8229600" cy="4281339"/>
          </a:xfrm>
        </p:spPr>
        <p:txBody>
          <a:bodyPr>
            <a:normAutofit fontScale="92500"/>
          </a:bodyPr>
          <a:lstStyle/>
          <a:p>
            <a:pPr marL="0" indent="0">
              <a:lnSpc>
                <a:spcPct val="150000"/>
              </a:lnSpc>
              <a:buNone/>
            </a:pPr>
            <a:r>
              <a:rPr lang="en-US" altLang="zh-CN" sz="2400" b="1" dirty="0" smtClean="0">
                <a:latin typeface="Times New Roman" pitchFamily="18" charset="0"/>
                <a:cs typeface="Times New Roman" pitchFamily="18" charset="0"/>
              </a:rPr>
              <a:t>Developed two methods</a:t>
            </a:r>
            <a:r>
              <a:rPr lang="en-US" altLang="zh-CN" sz="2400" dirty="0" smtClean="0">
                <a:latin typeface="Times New Roman" pitchFamily="18" charset="0"/>
                <a:cs typeface="Times New Roman" pitchFamily="18" charset="0"/>
              </a:rPr>
              <a:t>, cooperated with National Research Institute, Food and Fermentation Industries.</a:t>
            </a:r>
          </a:p>
          <a:p>
            <a:pPr marL="0" indent="0">
              <a:lnSpc>
                <a:spcPct val="150000"/>
              </a:lnSpc>
              <a:buNone/>
            </a:pPr>
            <a:r>
              <a:rPr lang="en-US" altLang="zh-CN" sz="2400" dirty="0" smtClean="0">
                <a:latin typeface="Times New Roman" pitchFamily="18" charset="0"/>
                <a:cs typeface="Times New Roman" pitchFamily="18" charset="0"/>
              </a:rPr>
              <a:t>1. Methods for </a:t>
            </a:r>
            <a:r>
              <a:rPr lang="en-US" altLang="zh-CN" sz="2400" baseline="30000" dirty="0" smtClean="0">
                <a:latin typeface="Times New Roman" pitchFamily="18" charset="0"/>
                <a:cs typeface="Times New Roman" pitchFamily="18" charset="0"/>
              </a:rPr>
              <a:t>18</a:t>
            </a:r>
            <a:r>
              <a:rPr lang="en-US" altLang="zh-CN" sz="2400" dirty="0" smtClean="0">
                <a:latin typeface="Times New Roman" pitchFamily="18" charset="0"/>
                <a:cs typeface="Times New Roman" pitchFamily="18" charset="0"/>
              </a:rPr>
              <a:t>O/</a:t>
            </a:r>
            <a:r>
              <a:rPr lang="en-US" altLang="zh-CN" sz="2400" baseline="30000" dirty="0">
                <a:latin typeface="Times New Roman" pitchFamily="18" charset="0"/>
                <a:cs typeface="Times New Roman" pitchFamily="18" charset="0"/>
              </a:rPr>
              <a:t>16</a:t>
            </a:r>
            <a:r>
              <a:rPr lang="en-US" altLang="zh-CN" sz="2400" dirty="0" smtClean="0">
                <a:latin typeface="Times New Roman" pitchFamily="18" charset="0"/>
                <a:cs typeface="Times New Roman" pitchFamily="18" charset="0"/>
              </a:rPr>
              <a:t>O Isotope Ratio Determination of water in wine –Method using Isotopic equilibrium exchange reaction (Resolution OIV/OENO 353: 2009, MOD)</a:t>
            </a:r>
          </a:p>
          <a:p>
            <a:pPr marL="0" indent="0">
              <a:lnSpc>
                <a:spcPct val="150000"/>
              </a:lnSpc>
              <a:buNone/>
            </a:pPr>
            <a:r>
              <a:rPr lang="en-US" altLang="zh-CN" sz="2400" dirty="0" smtClean="0">
                <a:latin typeface="Times New Roman" pitchFamily="18" charset="0"/>
                <a:cs typeface="Times New Roman" pitchFamily="18" charset="0"/>
              </a:rPr>
              <a:t>2. Determination of the Carbon Isotope Ratio </a:t>
            </a:r>
            <a:r>
              <a:rPr lang="en-US" altLang="zh-CN" sz="2400" baseline="30000" dirty="0">
                <a:latin typeface="Times New Roman" pitchFamily="18" charset="0"/>
                <a:cs typeface="Times New Roman" pitchFamily="18" charset="0"/>
              </a:rPr>
              <a:t>13</a:t>
            </a:r>
            <a:r>
              <a:rPr lang="en-US" altLang="zh-CN" sz="2400" dirty="0" smtClean="0">
                <a:latin typeface="Times New Roman" pitchFamily="18" charset="0"/>
                <a:cs typeface="Times New Roman" pitchFamily="18" charset="0"/>
              </a:rPr>
              <a:t>C/</a:t>
            </a:r>
            <a:r>
              <a:rPr lang="en-US" altLang="zh-CN" sz="2400" baseline="30000" dirty="0">
                <a:latin typeface="Times New Roman" pitchFamily="18" charset="0"/>
                <a:cs typeface="Times New Roman" pitchFamily="18" charset="0"/>
              </a:rPr>
              <a:t>12</a:t>
            </a:r>
            <a:r>
              <a:rPr lang="en-US" altLang="zh-CN" sz="2400" dirty="0" smtClean="0">
                <a:latin typeface="Times New Roman" pitchFamily="18" charset="0"/>
                <a:cs typeface="Times New Roman" pitchFamily="18" charset="0"/>
              </a:rPr>
              <a:t>C of CO</a:t>
            </a:r>
            <a:r>
              <a:rPr lang="en-US" altLang="zh-CN" sz="2400" baseline="-25000" dirty="0" smtClean="0">
                <a:latin typeface="Times New Roman" pitchFamily="18" charset="0"/>
                <a:cs typeface="Times New Roman" pitchFamily="18" charset="0"/>
              </a:rPr>
              <a:t>2 </a:t>
            </a:r>
            <a:r>
              <a:rPr lang="en-US" altLang="zh-CN" sz="2400" dirty="0" smtClean="0">
                <a:latin typeface="Times New Roman" pitchFamily="18" charset="0"/>
                <a:cs typeface="Times New Roman" pitchFamily="18" charset="0"/>
              </a:rPr>
              <a:t>in sparkling wines-Method using Isotope ratio mass Spectrometry (IRMS)</a:t>
            </a:r>
          </a:p>
          <a:p>
            <a:endParaRPr lang="zh-CN" altLang="en-US" dirty="0"/>
          </a:p>
        </p:txBody>
      </p:sp>
      <p:sp>
        <p:nvSpPr>
          <p:cNvPr id="4" name="标题 1"/>
          <p:cNvSpPr>
            <a:spLocks noGrp="1"/>
          </p:cNvSpPr>
          <p:nvPr>
            <p:ph type="title"/>
          </p:nvPr>
        </p:nvSpPr>
        <p:spPr>
          <a:xfrm>
            <a:off x="457200" y="764704"/>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55870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692696"/>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pic>
        <p:nvPicPr>
          <p:cNvPr id="12" name="内容占位符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988840"/>
            <a:ext cx="3672408" cy="3528392"/>
          </a:xfr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988840"/>
            <a:ext cx="3816424" cy="3528392"/>
          </a:xfrm>
          <a:prstGeom prst="rect">
            <a:avLst/>
          </a:prstGeom>
        </p:spPr>
      </p:pic>
    </p:spTree>
    <p:extLst>
      <p:ext uri="{BB962C8B-B14F-4D97-AF65-F5344CB8AC3E}">
        <p14:creationId xmlns:p14="http://schemas.microsoft.com/office/powerpoint/2010/main" val="392984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16832"/>
            <a:ext cx="8229600" cy="4209331"/>
          </a:xfrm>
        </p:spPr>
        <p:txBody>
          <a:bodyPr>
            <a:normAutofit/>
          </a:bodyPr>
          <a:lstStyle/>
          <a:p>
            <a:pPr marL="0" indent="0" algn="just">
              <a:lnSpc>
                <a:spcPct val="150000"/>
              </a:lnSpc>
              <a:buNone/>
            </a:pPr>
            <a:r>
              <a:rPr lang="en-US" altLang="zh-CN" sz="2400" b="1" dirty="0" smtClean="0">
                <a:latin typeface="Times New Roman" pitchFamily="18" charset="0"/>
                <a:cs typeface="Times New Roman" pitchFamily="18" charset="0"/>
              </a:rPr>
              <a:t>Databanks</a:t>
            </a:r>
          </a:p>
          <a:p>
            <a:pPr marL="0" indent="0" algn="just">
              <a:lnSpc>
                <a:spcPct val="150000"/>
              </a:lnSpc>
              <a:buNone/>
            </a:pPr>
            <a:r>
              <a:rPr lang="en-US" altLang="zh-CN" sz="2400" dirty="0" smtClean="0">
                <a:latin typeface="Times New Roman" pitchFamily="18" charset="0"/>
                <a:cs typeface="Times New Roman" pitchFamily="18" charset="0"/>
              </a:rPr>
              <a:t>     Authenticity testing of wines by SIRA rely to a large extend on analytical data of a set of authentic reference samples.</a:t>
            </a:r>
          </a:p>
          <a:p>
            <a:pPr marL="0" indent="0" algn="just">
              <a:lnSpc>
                <a:spcPct val="150000"/>
              </a:lnSpc>
              <a:buNone/>
            </a:pPr>
            <a:r>
              <a:rPr lang="en-US" altLang="zh-CN" sz="2400" dirty="0" smtClean="0">
                <a:latin typeface="Times New Roman" pitchFamily="18" charset="0"/>
                <a:cs typeface="Times New Roman" pitchFamily="18" charset="0"/>
              </a:rPr>
              <a:t>     The selection of suitable reference sample is also crucial. In a optimum situation, the reference samples coincide in terms of origin, and the (date of) vintage, with the wine to be </a:t>
            </a:r>
            <a:r>
              <a:rPr lang="en-US" altLang="zh-CN" sz="2400" dirty="0" err="1" smtClean="0">
                <a:latin typeface="Times New Roman" pitchFamily="18" charset="0"/>
                <a:cs typeface="Times New Roman" pitchFamily="18" charset="0"/>
              </a:rPr>
              <a:t>analysed</a:t>
            </a:r>
            <a:r>
              <a:rPr lang="en-US" altLang="zh-CN" sz="2400" dirty="0" smtClean="0">
                <a:latin typeface="Times New Roman" pitchFamily="18" charset="0"/>
                <a:cs typeface="Times New Roman" pitchFamily="18" charset="0"/>
              </a:rPr>
              <a:t>. </a:t>
            </a:r>
          </a:p>
          <a:p>
            <a:pPr marL="0" indent="0" algn="just">
              <a:lnSpc>
                <a:spcPct val="150000"/>
              </a:lnSpc>
              <a:buNone/>
            </a:pPr>
            <a:r>
              <a:rPr lang="en-US" altLang="zh-CN" sz="2400" dirty="0" smtClean="0">
                <a:latin typeface="Times New Roman" pitchFamily="18" charset="0"/>
                <a:cs typeface="Times New Roman" pitchFamily="18" charset="0"/>
              </a:rPr>
              <a:t>  </a:t>
            </a:r>
          </a:p>
        </p:txBody>
      </p:sp>
      <p:sp>
        <p:nvSpPr>
          <p:cNvPr id="4" name="标题 1"/>
          <p:cNvSpPr>
            <a:spLocks noGrp="1"/>
          </p:cNvSpPr>
          <p:nvPr>
            <p:ph type="title"/>
          </p:nvPr>
        </p:nvSpPr>
        <p:spPr>
          <a:xfrm>
            <a:off x="457200" y="764704"/>
            <a:ext cx="8229600" cy="1080120"/>
          </a:xfrm>
        </p:spPr>
        <p:txBody>
          <a:bodyPr>
            <a:normAutofit/>
          </a:bodyPr>
          <a:lstStyle/>
          <a:p>
            <a:r>
              <a:rPr lang="en-US" altLang="zh-CN" sz="3000" b="1" dirty="0" smtClean="0">
                <a:latin typeface="Times New Roman" pitchFamily="18" charset="0"/>
                <a:cs typeface="Times New Roman" pitchFamily="18" charset="0"/>
              </a:rPr>
              <a:t>The Application of IRMS Methods for Detection of Adulteration of Wine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15555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748</Words>
  <Application>Microsoft Office PowerPoint</Application>
  <PresentationFormat>On-screen Show (4:3)</PresentationFormat>
  <Paragraphs>59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Custom Design</vt:lpstr>
      <vt:lpstr>PowerPoint Presentation</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The Application of IRMS Methods for Detection of Adulteration of Wine</vt:lpstr>
      <vt:lpstr>Thanks for your attention! tianling2008@yahoo.com 409232198@qq.com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Stephen Guy</cp:lastModifiedBy>
  <cp:revision>76</cp:revision>
  <dcterms:created xsi:type="dcterms:W3CDTF">2015-10-09T04:37:08Z</dcterms:created>
  <dcterms:modified xsi:type="dcterms:W3CDTF">2015-11-08T05:19:57Z</dcterms:modified>
</cp:coreProperties>
</file>