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1" r:id="rId1"/>
  </p:sldMasterIdLst>
  <p:notesMasterIdLst>
    <p:notesMasterId r:id="rId34"/>
  </p:notesMasterIdLst>
  <p:handoutMasterIdLst>
    <p:handoutMasterId r:id="rId35"/>
  </p:handoutMasterIdLst>
  <p:sldIdLst>
    <p:sldId id="274" r:id="rId2"/>
    <p:sldId id="256" r:id="rId3"/>
    <p:sldId id="257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329" r:id="rId13"/>
    <p:sldId id="378" r:id="rId14"/>
    <p:sldId id="379" r:id="rId15"/>
    <p:sldId id="376" r:id="rId16"/>
    <p:sldId id="306" r:id="rId17"/>
    <p:sldId id="307" r:id="rId18"/>
    <p:sldId id="308" r:id="rId19"/>
    <p:sldId id="309" r:id="rId20"/>
    <p:sldId id="347" r:id="rId21"/>
    <p:sldId id="377" r:id="rId22"/>
    <p:sldId id="322" r:id="rId23"/>
    <p:sldId id="374" r:id="rId24"/>
    <p:sldId id="367" r:id="rId25"/>
    <p:sldId id="328" r:id="rId26"/>
    <p:sldId id="368" r:id="rId27"/>
    <p:sldId id="331" r:id="rId28"/>
    <p:sldId id="332" r:id="rId29"/>
    <p:sldId id="370" r:id="rId30"/>
    <p:sldId id="371" r:id="rId31"/>
    <p:sldId id="373" r:id="rId32"/>
    <p:sldId id="369" r:id="rId33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5" autoAdjust="0"/>
  </p:normalViewPr>
  <p:slideViewPr>
    <p:cSldViewPr snapToGrid="0" snapToObjects="1">
      <p:cViewPr>
        <p:scale>
          <a:sx n="90" d="100"/>
          <a:sy n="90" d="100"/>
        </p:scale>
        <p:origin x="-60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1782E-6608-8D4B-AD95-0491A83B4351}" type="doc">
      <dgm:prSet loTypeId="urn:microsoft.com/office/officeart/2005/8/layout/hierarchy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649854-D62C-F24A-B9AE-006EEFC8D956}">
      <dgm:prSet phldrT="[Text]"/>
      <dgm:spPr/>
      <dgm:t>
        <a:bodyPr/>
        <a:lstStyle/>
        <a:p>
          <a:r>
            <a:rPr lang="en-US" dirty="0" smtClean="0"/>
            <a:t>SHCIQ</a:t>
          </a:r>
          <a:endParaRPr lang="en-US" dirty="0"/>
        </a:p>
      </dgm:t>
    </dgm:pt>
    <dgm:pt modelId="{0CABD379-CA3D-8744-BE78-0DA588E3B836}" type="parTrans" cxnId="{D831020E-7B89-4146-A7CF-06D0F8F3A754}">
      <dgm:prSet/>
      <dgm:spPr/>
      <dgm:t>
        <a:bodyPr/>
        <a:lstStyle/>
        <a:p>
          <a:endParaRPr lang="en-US"/>
        </a:p>
      </dgm:t>
    </dgm:pt>
    <dgm:pt modelId="{9887342C-E7B1-324D-81EE-967F090BBF29}" type="sibTrans" cxnId="{D831020E-7B89-4146-A7CF-06D0F8F3A754}">
      <dgm:prSet/>
      <dgm:spPr/>
      <dgm:t>
        <a:bodyPr/>
        <a:lstStyle/>
        <a:p>
          <a:endParaRPr lang="en-US"/>
        </a:p>
      </dgm:t>
    </dgm:pt>
    <dgm:pt modelId="{BD1075BB-36BF-5E47-883D-38F49D6566AA}">
      <dgm:prSet phldrT="[Text]"/>
      <dgm:spPr/>
      <dgm:t>
        <a:bodyPr/>
        <a:lstStyle/>
        <a:p>
          <a:r>
            <a:rPr lang="en-US" dirty="0" smtClean="0"/>
            <a:t>14 functional divisions</a:t>
          </a:r>
        </a:p>
        <a:p>
          <a:r>
            <a:rPr lang="en-US" altLang="zh-CN" dirty="0" smtClean="0"/>
            <a:t>14</a:t>
          </a:r>
          <a:r>
            <a:rPr lang="zh-CN" altLang="en-US" dirty="0" smtClean="0"/>
            <a:t>个职能部门</a:t>
          </a:r>
          <a:endParaRPr lang="en-US" dirty="0"/>
        </a:p>
      </dgm:t>
    </dgm:pt>
    <dgm:pt modelId="{AB2C1211-C349-4049-BAE4-887E6D5599FC}" type="parTrans" cxnId="{5999E861-DBBB-AA48-92EA-2ED44FB0E013}">
      <dgm:prSet/>
      <dgm:spPr/>
      <dgm:t>
        <a:bodyPr/>
        <a:lstStyle/>
        <a:p>
          <a:endParaRPr lang="en-US"/>
        </a:p>
      </dgm:t>
    </dgm:pt>
    <dgm:pt modelId="{79BF43C3-619F-F346-A860-A19F8DE5C758}" type="sibTrans" cxnId="{5999E861-DBBB-AA48-92EA-2ED44FB0E013}">
      <dgm:prSet/>
      <dgm:spPr/>
      <dgm:t>
        <a:bodyPr/>
        <a:lstStyle/>
        <a:p>
          <a:endParaRPr lang="en-US"/>
        </a:p>
      </dgm:t>
    </dgm:pt>
    <dgm:pt modelId="{DA64A2DD-9858-8641-B831-6E1D1E473A63}">
      <dgm:prSet phldrT="[Text]"/>
      <dgm:spPr/>
      <dgm:t>
        <a:bodyPr/>
        <a:lstStyle/>
        <a:p>
          <a:r>
            <a:rPr lang="en-US" dirty="0" smtClean="0"/>
            <a:t>16 branches</a:t>
          </a:r>
        </a:p>
        <a:p>
          <a:r>
            <a:rPr lang="en-US" altLang="zh-CN" dirty="0" smtClean="0"/>
            <a:t>16</a:t>
          </a:r>
          <a:r>
            <a:rPr lang="zh-CN" altLang="en-US" dirty="0" smtClean="0"/>
            <a:t>个分支局</a:t>
          </a:r>
          <a:endParaRPr lang="en-US" dirty="0"/>
        </a:p>
      </dgm:t>
    </dgm:pt>
    <dgm:pt modelId="{BB26F4B9-2D65-9C42-939F-2F0828540ED2}" type="parTrans" cxnId="{735B6BF6-7071-DD43-ABEE-9B9881FA853E}">
      <dgm:prSet/>
      <dgm:spPr/>
      <dgm:t>
        <a:bodyPr/>
        <a:lstStyle/>
        <a:p>
          <a:endParaRPr lang="en-US"/>
        </a:p>
      </dgm:t>
    </dgm:pt>
    <dgm:pt modelId="{BC7A1593-5BEB-894A-B00B-5C3F5C6A433B}" type="sibTrans" cxnId="{735B6BF6-7071-DD43-ABEE-9B9881FA853E}">
      <dgm:prSet/>
      <dgm:spPr/>
      <dgm:t>
        <a:bodyPr/>
        <a:lstStyle/>
        <a:p>
          <a:endParaRPr lang="en-US"/>
        </a:p>
      </dgm:t>
    </dgm:pt>
    <dgm:pt modelId="{DA1989DB-76B9-B044-87A0-1DC530EA9E88}">
      <dgm:prSet/>
      <dgm:spPr/>
      <dgm:t>
        <a:bodyPr/>
        <a:lstStyle/>
        <a:p>
          <a:r>
            <a:rPr lang="en-US" dirty="0" smtClean="0"/>
            <a:t> 5 technical support centers</a:t>
          </a:r>
        </a:p>
        <a:p>
          <a:r>
            <a:rPr lang="en-US" altLang="zh-CN" dirty="0" smtClean="0"/>
            <a:t>5</a:t>
          </a:r>
          <a:r>
            <a:rPr lang="zh-CN" altLang="en-US" dirty="0" smtClean="0"/>
            <a:t>个技术中心</a:t>
          </a:r>
          <a:endParaRPr lang="en-US" dirty="0"/>
        </a:p>
      </dgm:t>
    </dgm:pt>
    <dgm:pt modelId="{64A7D6FC-75AF-CB4E-A04F-DB09B16D0790}" type="parTrans" cxnId="{CCB439C9-0CFE-6A4E-8730-E03CF9B259AA}">
      <dgm:prSet/>
      <dgm:spPr/>
      <dgm:t>
        <a:bodyPr/>
        <a:lstStyle/>
        <a:p>
          <a:endParaRPr lang="en-US"/>
        </a:p>
      </dgm:t>
    </dgm:pt>
    <dgm:pt modelId="{1146EF60-0481-6F47-A675-C3A6F4687AA4}" type="sibTrans" cxnId="{CCB439C9-0CFE-6A4E-8730-E03CF9B259AA}">
      <dgm:prSet/>
      <dgm:spPr/>
      <dgm:t>
        <a:bodyPr/>
        <a:lstStyle/>
        <a:p>
          <a:endParaRPr lang="en-US"/>
        </a:p>
      </dgm:t>
    </dgm:pt>
    <dgm:pt modelId="{634410FC-656B-5A4D-BB1B-7C6E33C78A29}" type="pres">
      <dgm:prSet presAssocID="{F2B1782E-6608-8D4B-AD95-0491A83B43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E9C2F38-CC7F-084E-BDDF-99A2AFE24649}" type="pres">
      <dgm:prSet presAssocID="{18649854-D62C-F24A-B9AE-006EEFC8D956}" presName="hierRoot1" presStyleCnt="0"/>
      <dgm:spPr/>
      <dgm:t>
        <a:bodyPr/>
        <a:lstStyle/>
        <a:p>
          <a:endParaRPr lang="zh-CN" altLang="en-US"/>
        </a:p>
      </dgm:t>
    </dgm:pt>
    <dgm:pt modelId="{05FD639C-A2A0-A743-85C9-76D9F20CDC32}" type="pres">
      <dgm:prSet presAssocID="{18649854-D62C-F24A-B9AE-006EEFC8D956}" presName="composite" presStyleCnt="0"/>
      <dgm:spPr/>
      <dgm:t>
        <a:bodyPr/>
        <a:lstStyle/>
        <a:p>
          <a:endParaRPr lang="zh-CN" altLang="en-US"/>
        </a:p>
      </dgm:t>
    </dgm:pt>
    <dgm:pt modelId="{6D9ACCAC-D7E8-1441-B8CA-D742B341AD73}" type="pres">
      <dgm:prSet presAssocID="{18649854-D62C-F24A-B9AE-006EEFC8D956}" presName="background" presStyleLbl="node0" presStyleIdx="0" presStyleCnt="1"/>
      <dgm:spPr/>
      <dgm:t>
        <a:bodyPr/>
        <a:lstStyle/>
        <a:p>
          <a:endParaRPr lang="zh-CN" altLang="en-US"/>
        </a:p>
      </dgm:t>
    </dgm:pt>
    <dgm:pt modelId="{5B75739E-6196-E841-9C7C-7D62232453F9}" type="pres">
      <dgm:prSet presAssocID="{18649854-D62C-F24A-B9AE-006EEFC8D9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E4BB7C-2C89-A94F-85E2-F134DAA00E07}" type="pres">
      <dgm:prSet presAssocID="{18649854-D62C-F24A-B9AE-006EEFC8D956}" presName="hierChild2" presStyleCnt="0"/>
      <dgm:spPr/>
      <dgm:t>
        <a:bodyPr/>
        <a:lstStyle/>
        <a:p>
          <a:endParaRPr lang="zh-CN" altLang="en-US"/>
        </a:p>
      </dgm:t>
    </dgm:pt>
    <dgm:pt modelId="{2DB28217-F42A-EF45-9586-F2D249E16F2E}" type="pres">
      <dgm:prSet presAssocID="{AB2C1211-C349-4049-BAE4-887E6D5599FC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638AE29E-22C5-8E4C-9694-369EFA537583}" type="pres">
      <dgm:prSet presAssocID="{BD1075BB-36BF-5E47-883D-38F49D6566AA}" presName="hierRoot2" presStyleCnt="0"/>
      <dgm:spPr/>
      <dgm:t>
        <a:bodyPr/>
        <a:lstStyle/>
        <a:p>
          <a:endParaRPr lang="zh-CN" altLang="en-US"/>
        </a:p>
      </dgm:t>
    </dgm:pt>
    <dgm:pt modelId="{0C9389D3-2D2E-954C-AEBF-5F50558369D8}" type="pres">
      <dgm:prSet presAssocID="{BD1075BB-36BF-5E47-883D-38F49D6566AA}" presName="composite2" presStyleCnt="0"/>
      <dgm:spPr/>
      <dgm:t>
        <a:bodyPr/>
        <a:lstStyle/>
        <a:p>
          <a:endParaRPr lang="zh-CN" altLang="en-US"/>
        </a:p>
      </dgm:t>
    </dgm:pt>
    <dgm:pt modelId="{8BF8576D-73EC-EA4B-859C-200DABA6AF88}" type="pres">
      <dgm:prSet presAssocID="{BD1075BB-36BF-5E47-883D-38F49D6566AA}" presName="background2" presStyleLbl="node2" presStyleIdx="0" presStyleCnt="3"/>
      <dgm:spPr/>
      <dgm:t>
        <a:bodyPr/>
        <a:lstStyle/>
        <a:p>
          <a:endParaRPr lang="zh-CN" altLang="en-US"/>
        </a:p>
      </dgm:t>
    </dgm:pt>
    <dgm:pt modelId="{8CA72C81-11DD-A74C-A2D8-8B8C6F8FC806}" type="pres">
      <dgm:prSet presAssocID="{BD1075BB-36BF-5E47-883D-38F49D6566A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A682B8-96FF-AF47-BCEA-360D4616D890}" type="pres">
      <dgm:prSet presAssocID="{BD1075BB-36BF-5E47-883D-38F49D6566AA}" presName="hierChild3" presStyleCnt="0"/>
      <dgm:spPr/>
      <dgm:t>
        <a:bodyPr/>
        <a:lstStyle/>
        <a:p>
          <a:endParaRPr lang="zh-CN" altLang="en-US"/>
        </a:p>
      </dgm:t>
    </dgm:pt>
    <dgm:pt modelId="{8B0DC3F7-1AB9-6F4C-86C8-3600875FF664}" type="pres">
      <dgm:prSet presAssocID="{BB26F4B9-2D65-9C42-939F-2F0828540ED2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81EEFCAA-6424-744C-A23F-08414C9B1CD9}" type="pres">
      <dgm:prSet presAssocID="{DA64A2DD-9858-8641-B831-6E1D1E473A63}" presName="hierRoot2" presStyleCnt="0"/>
      <dgm:spPr/>
      <dgm:t>
        <a:bodyPr/>
        <a:lstStyle/>
        <a:p>
          <a:endParaRPr lang="zh-CN" altLang="en-US"/>
        </a:p>
      </dgm:t>
    </dgm:pt>
    <dgm:pt modelId="{E61F1525-6E04-DE4B-8B94-D8CB9EACD39B}" type="pres">
      <dgm:prSet presAssocID="{DA64A2DD-9858-8641-B831-6E1D1E473A63}" presName="composite2" presStyleCnt="0"/>
      <dgm:spPr/>
      <dgm:t>
        <a:bodyPr/>
        <a:lstStyle/>
        <a:p>
          <a:endParaRPr lang="zh-CN" altLang="en-US"/>
        </a:p>
      </dgm:t>
    </dgm:pt>
    <dgm:pt modelId="{5734A954-F34C-8047-9755-02D7193B4F30}" type="pres">
      <dgm:prSet presAssocID="{DA64A2DD-9858-8641-B831-6E1D1E473A63}" presName="background2" presStyleLbl="node2" presStyleIdx="1" presStyleCnt="3"/>
      <dgm:spPr/>
      <dgm:t>
        <a:bodyPr/>
        <a:lstStyle/>
        <a:p>
          <a:endParaRPr lang="zh-CN" altLang="en-US"/>
        </a:p>
      </dgm:t>
    </dgm:pt>
    <dgm:pt modelId="{E2F0C110-E88E-114D-9FCA-1A82052F8909}" type="pres">
      <dgm:prSet presAssocID="{DA64A2DD-9858-8641-B831-6E1D1E473A6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BB733-04EB-4F4A-A68D-13BD66FCDAE9}" type="pres">
      <dgm:prSet presAssocID="{DA64A2DD-9858-8641-B831-6E1D1E473A63}" presName="hierChild3" presStyleCnt="0"/>
      <dgm:spPr/>
      <dgm:t>
        <a:bodyPr/>
        <a:lstStyle/>
        <a:p>
          <a:endParaRPr lang="zh-CN" altLang="en-US"/>
        </a:p>
      </dgm:t>
    </dgm:pt>
    <dgm:pt modelId="{3B47CCED-F621-2F4C-AAEC-BEF34FDB79FC}" type="pres">
      <dgm:prSet presAssocID="{64A7D6FC-75AF-CB4E-A04F-DB09B16D0790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B42B082F-1FB4-3D41-95E7-1C533A7C988A}" type="pres">
      <dgm:prSet presAssocID="{DA1989DB-76B9-B044-87A0-1DC530EA9E88}" presName="hierRoot2" presStyleCnt="0"/>
      <dgm:spPr/>
      <dgm:t>
        <a:bodyPr/>
        <a:lstStyle/>
        <a:p>
          <a:endParaRPr lang="zh-CN" altLang="en-US"/>
        </a:p>
      </dgm:t>
    </dgm:pt>
    <dgm:pt modelId="{D9280942-ADDD-8C4A-8D80-12C33E268572}" type="pres">
      <dgm:prSet presAssocID="{DA1989DB-76B9-B044-87A0-1DC530EA9E88}" presName="composite2" presStyleCnt="0"/>
      <dgm:spPr/>
      <dgm:t>
        <a:bodyPr/>
        <a:lstStyle/>
        <a:p>
          <a:endParaRPr lang="zh-CN" altLang="en-US"/>
        </a:p>
      </dgm:t>
    </dgm:pt>
    <dgm:pt modelId="{43DA98A2-DB74-764E-979E-9F6FD3BD0A8A}" type="pres">
      <dgm:prSet presAssocID="{DA1989DB-76B9-B044-87A0-1DC530EA9E88}" presName="background2" presStyleLbl="node2" presStyleIdx="2" presStyleCnt="3"/>
      <dgm:spPr/>
      <dgm:t>
        <a:bodyPr/>
        <a:lstStyle/>
        <a:p>
          <a:endParaRPr lang="zh-CN" altLang="en-US"/>
        </a:p>
      </dgm:t>
    </dgm:pt>
    <dgm:pt modelId="{2B1FA8E2-5A42-244D-A991-F058419ECBFB}" type="pres">
      <dgm:prSet presAssocID="{DA1989DB-76B9-B044-87A0-1DC530EA9E8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243FFB2-CB59-E444-A88F-D25BE456C223}" type="pres">
      <dgm:prSet presAssocID="{DA1989DB-76B9-B044-87A0-1DC530EA9E88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5999E861-DBBB-AA48-92EA-2ED44FB0E013}" srcId="{18649854-D62C-F24A-B9AE-006EEFC8D956}" destId="{BD1075BB-36BF-5E47-883D-38F49D6566AA}" srcOrd="0" destOrd="0" parTransId="{AB2C1211-C349-4049-BAE4-887E6D5599FC}" sibTransId="{79BF43C3-619F-F346-A860-A19F8DE5C758}"/>
    <dgm:cxn modelId="{505315AB-EF8E-4A5C-8C7D-1AD19BC180A0}" type="presOf" srcId="{F2B1782E-6608-8D4B-AD95-0491A83B4351}" destId="{634410FC-656B-5A4D-BB1B-7C6E33C78A29}" srcOrd="0" destOrd="0" presId="urn:microsoft.com/office/officeart/2005/8/layout/hierarchy1"/>
    <dgm:cxn modelId="{334BB94B-C4DE-4953-A283-9D8A5B807F71}" type="presOf" srcId="{18649854-D62C-F24A-B9AE-006EEFC8D956}" destId="{5B75739E-6196-E841-9C7C-7D62232453F9}" srcOrd="0" destOrd="0" presId="urn:microsoft.com/office/officeart/2005/8/layout/hierarchy1"/>
    <dgm:cxn modelId="{CCB439C9-0CFE-6A4E-8730-E03CF9B259AA}" srcId="{18649854-D62C-F24A-B9AE-006EEFC8D956}" destId="{DA1989DB-76B9-B044-87A0-1DC530EA9E88}" srcOrd="2" destOrd="0" parTransId="{64A7D6FC-75AF-CB4E-A04F-DB09B16D0790}" sibTransId="{1146EF60-0481-6F47-A675-C3A6F4687AA4}"/>
    <dgm:cxn modelId="{C179D50D-2A31-4023-9209-A6E3F512E665}" type="presOf" srcId="{DA64A2DD-9858-8641-B831-6E1D1E473A63}" destId="{E2F0C110-E88E-114D-9FCA-1A82052F8909}" srcOrd="0" destOrd="0" presId="urn:microsoft.com/office/officeart/2005/8/layout/hierarchy1"/>
    <dgm:cxn modelId="{34FE1468-8F25-41C8-88E0-9EAEC7F4EB46}" type="presOf" srcId="{AB2C1211-C349-4049-BAE4-887E6D5599FC}" destId="{2DB28217-F42A-EF45-9586-F2D249E16F2E}" srcOrd="0" destOrd="0" presId="urn:microsoft.com/office/officeart/2005/8/layout/hierarchy1"/>
    <dgm:cxn modelId="{02E680B4-2D34-48C2-9749-8E1AEEDE408C}" type="presOf" srcId="{BB26F4B9-2D65-9C42-939F-2F0828540ED2}" destId="{8B0DC3F7-1AB9-6F4C-86C8-3600875FF664}" srcOrd="0" destOrd="0" presId="urn:microsoft.com/office/officeart/2005/8/layout/hierarchy1"/>
    <dgm:cxn modelId="{CA11E17F-CCBC-4B9A-B517-1BA7A3CDAEF6}" type="presOf" srcId="{DA1989DB-76B9-B044-87A0-1DC530EA9E88}" destId="{2B1FA8E2-5A42-244D-A991-F058419ECBFB}" srcOrd="0" destOrd="0" presId="urn:microsoft.com/office/officeart/2005/8/layout/hierarchy1"/>
    <dgm:cxn modelId="{4B9F7826-A344-4726-A66B-EF0973781705}" type="presOf" srcId="{64A7D6FC-75AF-CB4E-A04F-DB09B16D0790}" destId="{3B47CCED-F621-2F4C-AAEC-BEF34FDB79FC}" srcOrd="0" destOrd="0" presId="urn:microsoft.com/office/officeart/2005/8/layout/hierarchy1"/>
    <dgm:cxn modelId="{735B6BF6-7071-DD43-ABEE-9B9881FA853E}" srcId="{18649854-D62C-F24A-B9AE-006EEFC8D956}" destId="{DA64A2DD-9858-8641-B831-6E1D1E473A63}" srcOrd="1" destOrd="0" parTransId="{BB26F4B9-2D65-9C42-939F-2F0828540ED2}" sibTransId="{BC7A1593-5BEB-894A-B00B-5C3F5C6A433B}"/>
    <dgm:cxn modelId="{D831020E-7B89-4146-A7CF-06D0F8F3A754}" srcId="{F2B1782E-6608-8D4B-AD95-0491A83B4351}" destId="{18649854-D62C-F24A-B9AE-006EEFC8D956}" srcOrd="0" destOrd="0" parTransId="{0CABD379-CA3D-8744-BE78-0DA588E3B836}" sibTransId="{9887342C-E7B1-324D-81EE-967F090BBF29}"/>
    <dgm:cxn modelId="{DBEC832A-581B-4CE4-B644-5905F1369CAC}" type="presOf" srcId="{BD1075BB-36BF-5E47-883D-38F49D6566AA}" destId="{8CA72C81-11DD-A74C-A2D8-8B8C6F8FC806}" srcOrd="0" destOrd="0" presId="urn:microsoft.com/office/officeart/2005/8/layout/hierarchy1"/>
    <dgm:cxn modelId="{1CA5EF1A-F579-4DB9-ADD2-FC226B5F91AA}" type="presParOf" srcId="{634410FC-656B-5A4D-BB1B-7C6E33C78A29}" destId="{0E9C2F38-CC7F-084E-BDDF-99A2AFE24649}" srcOrd="0" destOrd="0" presId="urn:microsoft.com/office/officeart/2005/8/layout/hierarchy1"/>
    <dgm:cxn modelId="{12C4A2C6-306B-4F6E-97B5-32FB7EC09B27}" type="presParOf" srcId="{0E9C2F38-CC7F-084E-BDDF-99A2AFE24649}" destId="{05FD639C-A2A0-A743-85C9-76D9F20CDC32}" srcOrd="0" destOrd="0" presId="urn:microsoft.com/office/officeart/2005/8/layout/hierarchy1"/>
    <dgm:cxn modelId="{88693D94-BEC9-4E6F-8474-665EC556BF55}" type="presParOf" srcId="{05FD639C-A2A0-A743-85C9-76D9F20CDC32}" destId="{6D9ACCAC-D7E8-1441-B8CA-D742B341AD73}" srcOrd="0" destOrd="0" presId="urn:microsoft.com/office/officeart/2005/8/layout/hierarchy1"/>
    <dgm:cxn modelId="{66F1AD89-D3C4-428C-BB0F-18B18E8B00BF}" type="presParOf" srcId="{05FD639C-A2A0-A743-85C9-76D9F20CDC32}" destId="{5B75739E-6196-E841-9C7C-7D62232453F9}" srcOrd="1" destOrd="0" presId="urn:microsoft.com/office/officeart/2005/8/layout/hierarchy1"/>
    <dgm:cxn modelId="{3C1267D8-39A7-48EA-A204-53F0770A9B98}" type="presParOf" srcId="{0E9C2F38-CC7F-084E-BDDF-99A2AFE24649}" destId="{4AE4BB7C-2C89-A94F-85E2-F134DAA00E07}" srcOrd="1" destOrd="0" presId="urn:microsoft.com/office/officeart/2005/8/layout/hierarchy1"/>
    <dgm:cxn modelId="{3EFF5BA4-2501-4B65-8AE7-0F574433D05A}" type="presParOf" srcId="{4AE4BB7C-2C89-A94F-85E2-F134DAA00E07}" destId="{2DB28217-F42A-EF45-9586-F2D249E16F2E}" srcOrd="0" destOrd="0" presId="urn:microsoft.com/office/officeart/2005/8/layout/hierarchy1"/>
    <dgm:cxn modelId="{2E08C3CE-116E-440C-8FE4-265338DBE7D9}" type="presParOf" srcId="{4AE4BB7C-2C89-A94F-85E2-F134DAA00E07}" destId="{638AE29E-22C5-8E4C-9694-369EFA537583}" srcOrd="1" destOrd="0" presId="urn:microsoft.com/office/officeart/2005/8/layout/hierarchy1"/>
    <dgm:cxn modelId="{E3BA3419-D069-4D5E-9990-9F9A864352A3}" type="presParOf" srcId="{638AE29E-22C5-8E4C-9694-369EFA537583}" destId="{0C9389D3-2D2E-954C-AEBF-5F50558369D8}" srcOrd="0" destOrd="0" presId="urn:microsoft.com/office/officeart/2005/8/layout/hierarchy1"/>
    <dgm:cxn modelId="{17447C4A-3559-4159-869F-E1DD13855FE7}" type="presParOf" srcId="{0C9389D3-2D2E-954C-AEBF-5F50558369D8}" destId="{8BF8576D-73EC-EA4B-859C-200DABA6AF88}" srcOrd="0" destOrd="0" presId="urn:microsoft.com/office/officeart/2005/8/layout/hierarchy1"/>
    <dgm:cxn modelId="{0055F9D7-F7A3-4C45-8831-005954EBE7AD}" type="presParOf" srcId="{0C9389D3-2D2E-954C-AEBF-5F50558369D8}" destId="{8CA72C81-11DD-A74C-A2D8-8B8C6F8FC806}" srcOrd="1" destOrd="0" presId="urn:microsoft.com/office/officeart/2005/8/layout/hierarchy1"/>
    <dgm:cxn modelId="{367A438D-39D4-4DE4-A0E1-5B86D15B49B0}" type="presParOf" srcId="{638AE29E-22C5-8E4C-9694-369EFA537583}" destId="{D3A682B8-96FF-AF47-BCEA-360D4616D890}" srcOrd="1" destOrd="0" presId="urn:microsoft.com/office/officeart/2005/8/layout/hierarchy1"/>
    <dgm:cxn modelId="{472C996B-CAA5-4690-909E-F992DDF8FE49}" type="presParOf" srcId="{4AE4BB7C-2C89-A94F-85E2-F134DAA00E07}" destId="{8B0DC3F7-1AB9-6F4C-86C8-3600875FF664}" srcOrd="2" destOrd="0" presId="urn:microsoft.com/office/officeart/2005/8/layout/hierarchy1"/>
    <dgm:cxn modelId="{4993FD20-BE43-4BAD-941F-CF1B3B001DAA}" type="presParOf" srcId="{4AE4BB7C-2C89-A94F-85E2-F134DAA00E07}" destId="{81EEFCAA-6424-744C-A23F-08414C9B1CD9}" srcOrd="3" destOrd="0" presId="urn:microsoft.com/office/officeart/2005/8/layout/hierarchy1"/>
    <dgm:cxn modelId="{67595643-1E5C-498E-93FA-CF1032D28409}" type="presParOf" srcId="{81EEFCAA-6424-744C-A23F-08414C9B1CD9}" destId="{E61F1525-6E04-DE4B-8B94-D8CB9EACD39B}" srcOrd="0" destOrd="0" presId="urn:microsoft.com/office/officeart/2005/8/layout/hierarchy1"/>
    <dgm:cxn modelId="{9D56CCE6-29B7-4DF9-9947-15B5D5211052}" type="presParOf" srcId="{E61F1525-6E04-DE4B-8B94-D8CB9EACD39B}" destId="{5734A954-F34C-8047-9755-02D7193B4F30}" srcOrd="0" destOrd="0" presId="urn:microsoft.com/office/officeart/2005/8/layout/hierarchy1"/>
    <dgm:cxn modelId="{61BCBD0D-12A6-417B-B6A3-252279342BFA}" type="presParOf" srcId="{E61F1525-6E04-DE4B-8B94-D8CB9EACD39B}" destId="{E2F0C110-E88E-114D-9FCA-1A82052F8909}" srcOrd="1" destOrd="0" presId="urn:microsoft.com/office/officeart/2005/8/layout/hierarchy1"/>
    <dgm:cxn modelId="{E3A9F71B-15AA-484D-845B-99EF8066C3F1}" type="presParOf" srcId="{81EEFCAA-6424-744C-A23F-08414C9B1CD9}" destId="{F62BB733-04EB-4F4A-A68D-13BD66FCDAE9}" srcOrd="1" destOrd="0" presId="urn:microsoft.com/office/officeart/2005/8/layout/hierarchy1"/>
    <dgm:cxn modelId="{E0E2A95E-2090-4672-91C5-C022128053A3}" type="presParOf" srcId="{4AE4BB7C-2C89-A94F-85E2-F134DAA00E07}" destId="{3B47CCED-F621-2F4C-AAEC-BEF34FDB79FC}" srcOrd="4" destOrd="0" presId="urn:microsoft.com/office/officeart/2005/8/layout/hierarchy1"/>
    <dgm:cxn modelId="{C2A24759-A881-4B92-B756-8B36084F56D2}" type="presParOf" srcId="{4AE4BB7C-2C89-A94F-85E2-F134DAA00E07}" destId="{B42B082F-1FB4-3D41-95E7-1C533A7C988A}" srcOrd="5" destOrd="0" presId="urn:microsoft.com/office/officeart/2005/8/layout/hierarchy1"/>
    <dgm:cxn modelId="{3CE0AF87-FCCF-4540-A8FE-294F853B48E3}" type="presParOf" srcId="{B42B082F-1FB4-3D41-95E7-1C533A7C988A}" destId="{D9280942-ADDD-8C4A-8D80-12C33E268572}" srcOrd="0" destOrd="0" presId="urn:microsoft.com/office/officeart/2005/8/layout/hierarchy1"/>
    <dgm:cxn modelId="{46E1BC06-CF2E-4B90-9E94-4EC9A46073FC}" type="presParOf" srcId="{D9280942-ADDD-8C4A-8D80-12C33E268572}" destId="{43DA98A2-DB74-764E-979E-9F6FD3BD0A8A}" srcOrd="0" destOrd="0" presId="urn:microsoft.com/office/officeart/2005/8/layout/hierarchy1"/>
    <dgm:cxn modelId="{F9E7DEC4-31BC-4C9D-A8C5-B597F248F700}" type="presParOf" srcId="{D9280942-ADDD-8C4A-8D80-12C33E268572}" destId="{2B1FA8E2-5A42-244D-A991-F058419ECBFB}" srcOrd="1" destOrd="0" presId="urn:microsoft.com/office/officeart/2005/8/layout/hierarchy1"/>
    <dgm:cxn modelId="{CBB75CAC-9F47-4F68-B5AE-1789D653F0E8}" type="presParOf" srcId="{B42B082F-1FB4-3D41-95E7-1C533A7C988A}" destId="{E243FFB2-CB59-E444-A88F-D25BE456C2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CFA32-7F57-40F6-A128-650B3B16B611}" type="doc">
      <dgm:prSet loTypeId="urn:microsoft.com/office/officeart/2005/8/layout/radial4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7BABCF35-27D9-4FA4-BCE4-3C8BBBB613C6}">
      <dgm:prSet phldrT="[文本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zh-CN" sz="1600" dirty="0" smtClean="0"/>
            <a:t>Quarantine station for animals and plants</a:t>
          </a:r>
        </a:p>
        <a:p>
          <a:r>
            <a:rPr lang="zh-CN" altLang="en-US" sz="1000" dirty="0" smtClean="0"/>
            <a:t>隔离场</a:t>
          </a:r>
          <a:endParaRPr lang="zh-CN" altLang="en-US" sz="1000" dirty="0"/>
        </a:p>
      </dgm:t>
    </dgm:pt>
    <dgm:pt modelId="{3520F4C1-C742-487A-9B8D-C0BB3D36230C}" type="parTrans" cxnId="{DC10CC38-0CB9-4488-ACC0-EBC12EB8B27E}">
      <dgm:prSet/>
      <dgm:spPr/>
      <dgm:t>
        <a:bodyPr/>
        <a:lstStyle/>
        <a:p>
          <a:endParaRPr lang="zh-CN" altLang="en-US"/>
        </a:p>
      </dgm:t>
    </dgm:pt>
    <dgm:pt modelId="{D5C11638-B3FA-49B9-8AEE-416F1CBB3179}" type="sibTrans" cxnId="{DC10CC38-0CB9-4488-ACC0-EBC12EB8B27E}">
      <dgm:prSet/>
      <dgm:spPr/>
      <dgm:t>
        <a:bodyPr/>
        <a:lstStyle/>
        <a:p>
          <a:endParaRPr lang="zh-CN" altLang="en-US"/>
        </a:p>
      </dgm:t>
    </dgm:pt>
    <dgm:pt modelId="{A4C81A66-CEDC-41DC-98F4-D51115A6A63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altLang="zh-CN" sz="1600" dirty="0" smtClean="0"/>
            <a:t>Physical and chemical laboratory</a:t>
          </a:r>
        </a:p>
        <a:p>
          <a:r>
            <a:rPr lang="zh-CN" altLang="en-US" sz="1000" dirty="0" smtClean="0"/>
            <a:t>理化室</a:t>
          </a:r>
          <a:endParaRPr lang="en-US" altLang="zh-CN" sz="1000" dirty="0"/>
        </a:p>
      </dgm:t>
    </dgm:pt>
    <dgm:pt modelId="{71DF3C3B-962F-4F37-BAB6-16A778ADFC39}" type="parTrans" cxnId="{58C510B7-958F-4B65-AB10-631EF7D3C55A}">
      <dgm:prSet/>
      <dgm:spPr/>
      <dgm:t>
        <a:bodyPr/>
        <a:lstStyle/>
        <a:p>
          <a:endParaRPr lang="zh-CN" altLang="en-US"/>
        </a:p>
      </dgm:t>
    </dgm:pt>
    <dgm:pt modelId="{ACF0616C-DC02-4AA6-8B51-094EA1D1EB58}" type="sibTrans" cxnId="{58C510B7-958F-4B65-AB10-631EF7D3C55A}">
      <dgm:prSet/>
      <dgm:spPr/>
      <dgm:t>
        <a:bodyPr/>
        <a:lstStyle/>
        <a:p>
          <a:endParaRPr lang="zh-CN" altLang="en-US"/>
        </a:p>
      </dgm:t>
    </dgm:pt>
    <dgm:pt modelId="{E7BF46DC-D726-45DA-8AC9-3B89C9211742}">
      <dgm:prSet custT="1"/>
      <dgm:spPr>
        <a:solidFill>
          <a:srgbClr val="FFF1CC"/>
        </a:solidFill>
      </dgm:spPr>
      <dgm:t>
        <a:bodyPr/>
        <a:lstStyle/>
        <a:p>
          <a:r>
            <a:rPr lang="en-US" altLang="zh-CN" sz="1600" dirty="0" smtClean="0"/>
            <a:t>Microbiological laboratory</a:t>
          </a:r>
        </a:p>
        <a:p>
          <a:r>
            <a:rPr lang="zh-CN" altLang="en-US" sz="1000" dirty="0" smtClean="0"/>
            <a:t>微生物室</a:t>
          </a:r>
          <a:endParaRPr lang="zh-CN" altLang="en-US" sz="1000" dirty="0"/>
        </a:p>
      </dgm:t>
    </dgm:pt>
    <dgm:pt modelId="{C340877A-3A9A-4D59-8DD2-1C1D2A4E79B4}" type="parTrans" cxnId="{C554F710-6F41-4DF2-B1FD-1E2BB9842969}">
      <dgm:prSet/>
      <dgm:spPr/>
      <dgm:t>
        <a:bodyPr/>
        <a:lstStyle/>
        <a:p>
          <a:endParaRPr lang="zh-CN" altLang="en-US"/>
        </a:p>
      </dgm:t>
    </dgm:pt>
    <dgm:pt modelId="{94E069CF-D943-40C5-8696-A1CA4CF9FB61}" type="sibTrans" cxnId="{C554F710-6F41-4DF2-B1FD-1E2BB9842969}">
      <dgm:prSet/>
      <dgm:spPr/>
      <dgm:t>
        <a:bodyPr/>
        <a:lstStyle/>
        <a:p>
          <a:endParaRPr lang="zh-CN" altLang="en-US"/>
        </a:p>
      </dgm:t>
    </dgm:pt>
    <dgm:pt modelId="{42169189-F3ED-44D4-9A88-CB84926741C7}">
      <dgm:prSet custT="1"/>
      <dgm:spPr>
        <a:solidFill>
          <a:srgbClr val="FFF1CC"/>
        </a:solidFill>
      </dgm:spPr>
      <dgm:t>
        <a:bodyPr/>
        <a:lstStyle/>
        <a:p>
          <a:r>
            <a:rPr lang="en-US" altLang="zh-CN" sz="1600" dirty="0" smtClean="0"/>
            <a:t>Animal quarantine and toxicology laboratory</a:t>
          </a:r>
        </a:p>
        <a:p>
          <a:r>
            <a:rPr lang="zh-CN" altLang="en-US" sz="1000" dirty="0" smtClean="0"/>
            <a:t>动物检疫及毒理室</a:t>
          </a:r>
          <a:endParaRPr lang="zh-CN" altLang="en-US" sz="1000" dirty="0"/>
        </a:p>
      </dgm:t>
    </dgm:pt>
    <dgm:pt modelId="{EB0A2751-C51B-42D5-8F8D-CC6DFB9CAFF6}" type="parTrans" cxnId="{906D493B-EC05-4504-91CD-1A0F4299AE0A}">
      <dgm:prSet/>
      <dgm:spPr/>
      <dgm:t>
        <a:bodyPr/>
        <a:lstStyle/>
        <a:p>
          <a:endParaRPr lang="zh-CN" altLang="en-US"/>
        </a:p>
      </dgm:t>
    </dgm:pt>
    <dgm:pt modelId="{9AF86EF7-F181-4E3D-8FC2-7644175739B6}" type="sibTrans" cxnId="{906D493B-EC05-4504-91CD-1A0F4299AE0A}">
      <dgm:prSet/>
      <dgm:spPr/>
      <dgm:t>
        <a:bodyPr/>
        <a:lstStyle/>
        <a:p>
          <a:endParaRPr lang="zh-CN" altLang="en-US"/>
        </a:p>
      </dgm:t>
    </dgm:pt>
    <dgm:pt modelId="{97E42218-B082-4135-9E70-64D600916864}">
      <dgm:prSet custT="1"/>
      <dgm:spPr>
        <a:solidFill>
          <a:srgbClr val="FFF1CC"/>
        </a:solidFill>
      </dgm:spPr>
      <dgm:t>
        <a:bodyPr/>
        <a:lstStyle/>
        <a:p>
          <a:r>
            <a:rPr lang="en-US" altLang="zh-CN" sz="1600" dirty="0" smtClean="0"/>
            <a:t>Plant quarantine and cereal inspection laboratory</a:t>
          </a:r>
        </a:p>
        <a:p>
          <a:r>
            <a:rPr lang="zh-CN" altLang="en-US" sz="1000" dirty="0" smtClean="0"/>
            <a:t>植物检疫及粮谷室</a:t>
          </a:r>
          <a:endParaRPr lang="en-US" altLang="zh-CN" sz="1000" dirty="0"/>
        </a:p>
      </dgm:t>
    </dgm:pt>
    <dgm:pt modelId="{FF8D9CD9-FDB1-408B-8AF8-CE44F97CC897}" type="parTrans" cxnId="{C485926F-8D68-40B8-B5C1-7FC08DF2403B}">
      <dgm:prSet/>
      <dgm:spPr/>
      <dgm:t>
        <a:bodyPr/>
        <a:lstStyle/>
        <a:p>
          <a:endParaRPr lang="zh-CN" altLang="en-US"/>
        </a:p>
      </dgm:t>
    </dgm:pt>
    <dgm:pt modelId="{B42AD26A-ECA8-4317-8EAD-2A6B3A1AEFA8}" type="sibTrans" cxnId="{C485926F-8D68-40B8-B5C1-7FC08DF2403B}">
      <dgm:prSet/>
      <dgm:spPr/>
      <dgm:t>
        <a:bodyPr/>
        <a:lstStyle/>
        <a:p>
          <a:endParaRPr lang="zh-CN" altLang="en-US"/>
        </a:p>
      </dgm:t>
    </dgm:pt>
    <dgm:pt modelId="{C8705C36-01F9-4E78-AFAA-F9C36452B187}">
      <dgm:prSet custT="1"/>
      <dgm:spPr>
        <a:solidFill>
          <a:srgbClr val="FFF1CC"/>
        </a:solidFill>
      </dgm:spPr>
      <dgm:t>
        <a:bodyPr/>
        <a:lstStyle/>
        <a:p>
          <a:r>
            <a:rPr lang="en-US" altLang="zh-CN" sz="1300" dirty="0" smtClean="0"/>
            <a:t>Genetically modified organism detection and down &amp; feather inspection laboratory</a:t>
          </a:r>
        </a:p>
        <a:p>
          <a:r>
            <a:rPr lang="zh-CN" altLang="en-US" sz="1000" dirty="0" smtClean="0"/>
            <a:t>转基因及羽绒室</a:t>
          </a:r>
          <a:endParaRPr lang="en-US" altLang="zh-CN" sz="1000" dirty="0"/>
        </a:p>
      </dgm:t>
    </dgm:pt>
    <dgm:pt modelId="{64507124-79B0-4CC6-91E4-5A27F85B1238}" type="parTrans" cxnId="{0B3E5CBC-8A3E-46CE-AF44-0383EDBF1CA9}">
      <dgm:prSet/>
      <dgm:spPr/>
      <dgm:t>
        <a:bodyPr/>
        <a:lstStyle/>
        <a:p>
          <a:endParaRPr lang="zh-CN" altLang="en-US"/>
        </a:p>
      </dgm:t>
    </dgm:pt>
    <dgm:pt modelId="{33BD50F2-1ED4-4ECA-98D4-E0ACDFABCD24}" type="sibTrans" cxnId="{0B3E5CBC-8A3E-46CE-AF44-0383EDBF1CA9}">
      <dgm:prSet/>
      <dgm:spPr/>
      <dgm:t>
        <a:bodyPr/>
        <a:lstStyle/>
        <a:p>
          <a:endParaRPr lang="zh-CN" altLang="en-US"/>
        </a:p>
      </dgm:t>
    </dgm:pt>
    <dgm:pt modelId="{034CDE03-09AC-44F7-8DE4-E109EAF49B80}" type="asst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altLang="zh-CN" sz="1600" dirty="0" smtClean="0"/>
            <a:t>General Office</a:t>
          </a:r>
        </a:p>
        <a:p>
          <a:r>
            <a:rPr lang="zh-CN" altLang="en-US" sz="1000" dirty="0" smtClean="0"/>
            <a:t>办公室</a:t>
          </a:r>
          <a:endParaRPr lang="zh-CN" altLang="en-US" sz="1000" dirty="0"/>
        </a:p>
      </dgm:t>
    </dgm:pt>
    <dgm:pt modelId="{8C961E49-EE34-4B5E-9874-C94EA4479EEF}" type="parTrans" cxnId="{42F3710A-FA0B-4D27-B9A7-CE9A699F793E}">
      <dgm:prSet/>
      <dgm:spPr/>
      <dgm:t>
        <a:bodyPr/>
        <a:lstStyle/>
        <a:p>
          <a:endParaRPr lang="zh-CN" altLang="en-US"/>
        </a:p>
      </dgm:t>
    </dgm:pt>
    <dgm:pt modelId="{DF292C47-7DD1-43EE-B3D2-31B26EB9F897}" type="sibTrans" cxnId="{42F3710A-FA0B-4D27-B9A7-CE9A699F793E}">
      <dgm:prSet/>
      <dgm:spPr/>
      <dgm:t>
        <a:bodyPr/>
        <a:lstStyle/>
        <a:p>
          <a:endParaRPr lang="zh-CN" altLang="en-US"/>
        </a:p>
      </dgm:t>
    </dgm:pt>
    <dgm:pt modelId="{F440A605-C4AD-7449-BE7C-6A8B7810D2CD}">
      <dgm:prSet custT="1"/>
      <dgm:spPr>
        <a:solidFill>
          <a:srgbClr val="FFE399"/>
        </a:solidFill>
      </dgm:spPr>
      <dgm:t>
        <a:bodyPr/>
        <a:lstStyle/>
        <a:p>
          <a:r>
            <a:rPr lang="en-US" altLang="zh-CN" sz="1600" dirty="0" smtClean="0"/>
            <a:t>Liquor</a:t>
          </a:r>
          <a:r>
            <a:rPr lang="zh-CN" altLang="en-US" sz="1600" dirty="0" smtClean="0"/>
            <a:t> </a:t>
          </a:r>
          <a:r>
            <a:rPr lang="en-US" altLang="zh-CN" sz="1600" dirty="0" smtClean="0"/>
            <a:t>and</a:t>
          </a:r>
          <a:r>
            <a:rPr lang="zh-CN" altLang="en-US" sz="1600" dirty="0" smtClean="0"/>
            <a:t> </a:t>
          </a:r>
          <a:r>
            <a:rPr lang="en-US" altLang="zh-CN" sz="1600" dirty="0" smtClean="0"/>
            <a:t>cosmetics</a:t>
          </a:r>
          <a:r>
            <a:rPr lang="zh-CN" altLang="en-US" sz="1600" dirty="0" smtClean="0"/>
            <a:t> </a:t>
          </a:r>
          <a:r>
            <a:rPr lang="en-US" altLang="zh-CN" sz="1600" dirty="0" smtClean="0"/>
            <a:t>branch</a:t>
          </a:r>
          <a:r>
            <a:rPr lang="zh-CN" altLang="en-US" sz="1600" dirty="0" smtClean="0"/>
            <a:t> </a:t>
          </a:r>
          <a:r>
            <a:rPr lang="en-US" altLang="zh-CN" sz="1600" dirty="0" smtClean="0"/>
            <a:t>testing</a:t>
          </a:r>
          <a:r>
            <a:rPr lang="zh-CN" altLang="en-US" sz="1600" dirty="0" smtClean="0"/>
            <a:t> </a:t>
          </a:r>
          <a:r>
            <a:rPr lang="en-US" altLang="zh-CN" sz="1600" dirty="0" smtClean="0"/>
            <a:t>center</a:t>
          </a:r>
        </a:p>
        <a:p>
          <a:r>
            <a:rPr lang="zh-CN" altLang="en-US" sz="1000" dirty="0" smtClean="0"/>
            <a:t>酒类及化妆品检测分中心 </a:t>
          </a:r>
          <a:endParaRPr lang="zh-CN" altLang="en-US" sz="1000" dirty="0"/>
        </a:p>
      </dgm:t>
    </dgm:pt>
    <dgm:pt modelId="{17580E63-527D-064F-BD5E-AC91EB42730A}" type="parTrans" cxnId="{A80724E2-9CE5-9D41-BF7A-17DE6F213A6C}">
      <dgm:prSet/>
      <dgm:spPr/>
      <dgm:t>
        <a:bodyPr/>
        <a:lstStyle/>
        <a:p>
          <a:endParaRPr lang="zh-CN" altLang="en-US"/>
        </a:p>
      </dgm:t>
    </dgm:pt>
    <dgm:pt modelId="{C9692D8B-EFB3-5945-8D91-115061120B6B}" type="sibTrans" cxnId="{A80724E2-9CE5-9D41-BF7A-17DE6F213A6C}">
      <dgm:prSet/>
      <dgm:spPr/>
      <dgm:t>
        <a:bodyPr/>
        <a:lstStyle/>
        <a:p>
          <a:endParaRPr lang="zh-CN" altLang="en-US"/>
        </a:p>
      </dgm:t>
    </dgm:pt>
    <dgm:pt modelId="{E4AA729F-29CE-4746-B505-7ED76AA1919E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000" dirty="0" smtClean="0"/>
            <a:t>Technical Center</a:t>
          </a:r>
        </a:p>
        <a:p>
          <a:r>
            <a:rPr lang="zh-CN" altLang="en-US" sz="1000" dirty="0" smtClean="0"/>
            <a:t>技术中心</a:t>
          </a:r>
          <a:endParaRPr lang="zh-CN" altLang="en-US" sz="1000" dirty="0"/>
        </a:p>
      </dgm:t>
    </dgm:pt>
    <dgm:pt modelId="{6F82164E-042C-43E4-9A3D-049B3CB133FB}" type="sibTrans" cxnId="{A0BC72C4-3DB3-4075-9698-B9F9887E1885}">
      <dgm:prSet/>
      <dgm:spPr/>
      <dgm:t>
        <a:bodyPr/>
        <a:lstStyle/>
        <a:p>
          <a:endParaRPr lang="zh-CN" altLang="en-US"/>
        </a:p>
      </dgm:t>
    </dgm:pt>
    <dgm:pt modelId="{F58003F3-14E0-43E0-8327-DE599EEA60FA}" type="parTrans" cxnId="{A0BC72C4-3DB3-4075-9698-B9F9887E1885}">
      <dgm:prSet/>
      <dgm:spPr/>
      <dgm:t>
        <a:bodyPr/>
        <a:lstStyle/>
        <a:p>
          <a:endParaRPr lang="zh-CN" altLang="en-US"/>
        </a:p>
      </dgm:t>
    </dgm:pt>
    <dgm:pt modelId="{9C5EA491-200E-3C4B-A3F6-E3B0333C1D5F}" type="pres">
      <dgm:prSet presAssocID="{451CFA32-7F57-40F6-A128-650B3B16B6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05ADB2-0946-8B42-8BB8-CDA1D13C71FC}" type="pres">
      <dgm:prSet presAssocID="{E4AA729F-29CE-4746-B505-7ED76AA1919E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2E8D27F-A4D6-0F40-9D96-9C0016333017}" type="pres">
      <dgm:prSet presAssocID="{3520F4C1-C742-487A-9B8D-C0BB3D36230C}" presName="parTrans" presStyleLbl="bgSibTrans2D1" presStyleIdx="0" presStyleCnt="8"/>
      <dgm:spPr/>
      <dgm:t>
        <a:bodyPr/>
        <a:lstStyle/>
        <a:p>
          <a:endParaRPr lang="zh-CN" altLang="en-US"/>
        </a:p>
      </dgm:t>
    </dgm:pt>
    <dgm:pt modelId="{8D64BD60-090D-BB43-91E9-99B8732463A8}" type="pres">
      <dgm:prSet presAssocID="{7BABCF35-27D9-4FA4-BCE4-3C8BBBB613C6}" presName="node" presStyleLbl="node1" presStyleIdx="0" presStyleCnt="8" custScaleX="1648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B88C1D-8A76-984B-B11E-06ECE595E379}" type="pres">
      <dgm:prSet presAssocID="{17580E63-527D-064F-BD5E-AC91EB42730A}" presName="parTrans" presStyleLbl="bgSibTrans2D1" presStyleIdx="1" presStyleCnt="8"/>
      <dgm:spPr/>
      <dgm:t>
        <a:bodyPr/>
        <a:lstStyle/>
        <a:p>
          <a:endParaRPr lang="zh-CN" altLang="en-US"/>
        </a:p>
      </dgm:t>
    </dgm:pt>
    <dgm:pt modelId="{A4EF5786-C5ED-7948-8CE9-32AEFBD3404A}" type="pres">
      <dgm:prSet presAssocID="{F440A605-C4AD-7449-BE7C-6A8B7810D2CD}" presName="node" presStyleLbl="node1" presStyleIdx="1" presStyleCnt="8" custScaleX="134094" custScaleY="97252" custRadScaleRad="96445" custRadScaleInc="5890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DF336-7322-5C44-A037-92CE3D5C3D85}" type="pres">
      <dgm:prSet presAssocID="{64507124-79B0-4CC6-91E4-5A27F85B1238}" presName="parTrans" presStyleLbl="bgSibTrans2D1" presStyleIdx="2" presStyleCnt="8"/>
      <dgm:spPr/>
      <dgm:t>
        <a:bodyPr/>
        <a:lstStyle/>
        <a:p>
          <a:endParaRPr lang="zh-CN" altLang="en-US"/>
        </a:p>
      </dgm:t>
    </dgm:pt>
    <dgm:pt modelId="{440A1AAC-5BF9-D946-B114-DF9FDD295FD3}" type="pres">
      <dgm:prSet presAssocID="{C8705C36-01F9-4E78-AFAA-F9C36452B187}" presName="node" presStyleLbl="node1" presStyleIdx="2" presStyleCnt="8" custScaleX="198035" custRadScaleRad="130592" custRadScaleInc="-572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77ED9B-2ABB-DF4E-94A8-39770E6A9B7D}" type="pres">
      <dgm:prSet presAssocID="{FF8D9CD9-FDB1-408B-8AF8-CE44F97CC897}" presName="parTrans" presStyleLbl="bgSibTrans2D1" presStyleIdx="3" presStyleCnt="8"/>
      <dgm:spPr/>
      <dgm:t>
        <a:bodyPr/>
        <a:lstStyle/>
        <a:p>
          <a:endParaRPr lang="zh-CN" altLang="en-US"/>
        </a:p>
      </dgm:t>
    </dgm:pt>
    <dgm:pt modelId="{37485664-2564-8B41-A2E5-14DE604B7A31}" type="pres">
      <dgm:prSet presAssocID="{97E42218-B082-4135-9E70-64D600916864}" presName="node" presStyleLbl="node1" presStyleIdx="3" presStyleCnt="8" custScaleX="172015" custRadScaleRad="100011" custRadScaleInc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ACF044-C765-804F-8906-0D67A8BBFD0E}" type="pres">
      <dgm:prSet presAssocID="{71DF3C3B-962F-4F37-BAB6-16A778ADFC39}" presName="parTrans" presStyleLbl="bgSibTrans2D1" presStyleIdx="4" presStyleCnt="8"/>
      <dgm:spPr/>
      <dgm:t>
        <a:bodyPr/>
        <a:lstStyle/>
        <a:p>
          <a:endParaRPr lang="zh-CN" altLang="en-US"/>
        </a:p>
      </dgm:t>
    </dgm:pt>
    <dgm:pt modelId="{CA918423-0D9B-8D48-B859-C0D472C58088}" type="pres">
      <dgm:prSet presAssocID="{A4C81A66-CEDC-41DC-98F4-D51115A6A637}" presName="node" presStyleLbl="node1" presStyleIdx="4" presStyleCnt="8" custScaleX="162707" custRadScaleRad="113354" custRadScaleInc="1657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9F17C-637E-314B-9CCA-7B866C3B327B}" type="pres">
      <dgm:prSet presAssocID="{C340877A-3A9A-4D59-8DD2-1C1D2A4E79B4}" presName="parTrans" presStyleLbl="bgSibTrans2D1" presStyleIdx="5" presStyleCnt="8"/>
      <dgm:spPr/>
      <dgm:t>
        <a:bodyPr/>
        <a:lstStyle/>
        <a:p>
          <a:endParaRPr lang="zh-CN" altLang="en-US"/>
        </a:p>
      </dgm:t>
    </dgm:pt>
    <dgm:pt modelId="{73A7A69A-F643-C748-9752-EF6A5813C545}" type="pres">
      <dgm:prSet presAssocID="{E7BF46DC-D726-45DA-8AC9-3B89C9211742}" presName="node" presStyleLbl="node1" presStyleIdx="5" presStyleCnt="8" custScaleX="148277" custRadScaleRad="105790" custRadScaleInc="-699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3DC51B-622C-1043-BFE2-C4F311FAD4D6}" type="pres">
      <dgm:prSet presAssocID="{EB0A2751-C51B-42D5-8F8D-CC6DFB9CAFF6}" presName="parTrans" presStyleLbl="bgSibTrans2D1" presStyleIdx="6" presStyleCnt="8"/>
      <dgm:spPr/>
      <dgm:t>
        <a:bodyPr/>
        <a:lstStyle/>
        <a:p>
          <a:endParaRPr lang="zh-CN" altLang="en-US"/>
        </a:p>
      </dgm:t>
    </dgm:pt>
    <dgm:pt modelId="{D14993FA-EDA4-2547-BEEF-06A5316DECB6}" type="pres">
      <dgm:prSet presAssocID="{42169189-F3ED-44D4-9A88-CB84926741C7}" presName="node" presStyleLbl="node1" presStyleIdx="6" presStyleCnt="8" custScaleX="172417" custRadScaleRad="107624" custRadScaleInc="-5946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C99125-121B-EF42-9C64-28463A54EBD8}" type="pres">
      <dgm:prSet presAssocID="{8C961E49-EE34-4B5E-9874-C94EA4479EEF}" presName="parTrans" presStyleLbl="bgSibTrans2D1" presStyleIdx="7" presStyleCnt="8"/>
      <dgm:spPr/>
      <dgm:t>
        <a:bodyPr/>
        <a:lstStyle/>
        <a:p>
          <a:endParaRPr lang="zh-CN" altLang="en-US"/>
        </a:p>
      </dgm:t>
    </dgm:pt>
    <dgm:pt modelId="{CEA72DC8-4A88-4247-8285-66203924F535}" type="pres">
      <dgm:prSet presAssocID="{034CDE03-09AC-44F7-8DE4-E109EAF49B8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B94937-EFDE-4CA1-B610-9CBD2747F4AC}" type="presOf" srcId="{C340877A-3A9A-4D59-8DD2-1C1D2A4E79B4}" destId="{4639F17C-637E-314B-9CCA-7B866C3B327B}" srcOrd="0" destOrd="0" presId="urn:microsoft.com/office/officeart/2005/8/layout/radial4"/>
    <dgm:cxn modelId="{C554F710-6F41-4DF2-B1FD-1E2BB9842969}" srcId="{E4AA729F-29CE-4746-B505-7ED76AA1919E}" destId="{E7BF46DC-D726-45DA-8AC9-3B89C9211742}" srcOrd="5" destOrd="0" parTransId="{C340877A-3A9A-4D59-8DD2-1C1D2A4E79B4}" sibTransId="{94E069CF-D943-40C5-8696-A1CA4CF9FB61}"/>
    <dgm:cxn modelId="{D5AB3106-A06C-4026-B530-D495B9CF3183}" type="presOf" srcId="{8C961E49-EE34-4B5E-9874-C94EA4479EEF}" destId="{19C99125-121B-EF42-9C64-28463A54EBD8}" srcOrd="0" destOrd="0" presId="urn:microsoft.com/office/officeart/2005/8/layout/radial4"/>
    <dgm:cxn modelId="{84467A51-DCA0-4763-90EB-183C54DF7712}" type="presOf" srcId="{71DF3C3B-962F-4F37-BAB6-16A778ADFC39}" destId="{9FACF044-C765-804F-8906-0D67A8BBFD0E}" srcOrd="0" destOrd="0" presId="urn:microsoft.com/office/officeart/2005/8/layout/radial4"/>
    <dgm:cxn modelId="{B8F6AEC6-0DB1-49D4-963A-BE3A2963800A}" type="presOf" srcId="{64507124-79B0-4CC6-91E4-5A27F85B1238}" destId="{538DF336-7322-5C44-A037-92CE3D5C3D85}" srcOrd="0" destOrd="0" presId="urn:microsoft.com/office/officeart/2005/8/layout/radial4"/>
    <dgm:cxn modelId="{F9E20BD7-E15A-49A6-822C-E69EEB88CA2B}" type="presOf" srcId="{EB0A2751-C51B-42D5-8F8D-CC6DFB9CAFF6}" destId="{473DC51B-622C-1043-BFE2-C4F311FAD4D6}" srcOrd="0" destOrd="0" presId="urn:microsoft.com/office/officeart/2005/8/layout/radial4"/>
    <dgm:cxn modelId="{7EB723E4-1231-4D8C-91EE-A084A7C72F28}" type="presOf" srcId="{3520F4C1-C742-487A-9B8D-C0BB3D36230C}" destId="{22E8D27F-A4D6-0F40-9D96-9C0016333017}" srcOrd="0" destOrd="0" presId="urn:microsoft.com/office/officeart/2005/8/layout/radial4"/>
    <dgm:cxn modelId="{8B514828-4A57-4FA7-8DF3-CBB3B519F9B0}" type="presOf" srcId="{FF8D9CD9-FDB1-408B-8AF8-CE44F97CC897}" destId="{0F77ED9B-2ABB-DF4E-94A8-39770E6A9B7D}" srcOrd="0" destOrd="0" presId="urn:microsoft.com/office/officeart/2005/8/layout/radial4"/>
    <dgm:cxn modelId="{58CDA6E4-21A9-4A61-9480-EB98233F4EE1}" type="presOf" srcId="{034CDE03-09AC-44F7-8DE4-E109EAF49B80}" destId="{CEA72DC8-4A88-4247-8285-66203924F535}" srcOrd="0" destOrd="0" presId="urn:microsoft.com/office/officeart/2005/8/layout/radial4"/>
    <dgm:cxn modelId="{3458939C-F636-42CC-88C5-16A9E0AD5D74}" type="presOf" srcId="{A4C81A66-CEDC-41DC-98F4-D51115A6A637}" destId="{CA918423-0D9B-8D48-B859-C0D472C58088}" srcOrd="0" destOrd="0" presId="urn:microsoft.com/office/officeart/2005/8/layout/radial4"/>
    <dgm:cxn modelId="{42F3710A-FA0B-4D27-B9A7-CE9A699F793E}" srcId="{E4AA729F-29CE-4746-B505-7ED76AA1919E}" destId="{034CDE03-09AC-44F7-8DE4-E109EAF49B80}" srcOrd="7" destOrd="0" parTransId="{8C961E49-EE34-4B5E-9874-C94EA4479EEF}" sibTransId="{DF292C47-7DD1-43EE-B3D2-31B26EB9F897}"/>
    <dgm:cxn modelId="{906D493B-EC05-4504-91CD-1A0F4299AE0A}" srcId="{E4AA729F-29CE-4746-B505-7ED76AA1919E}" destId="{42169189-F3ED-44D4-9A88-CB84926741C7}" srcOrd="6" destOrd="0" parTransId="{EB0A2751-C51B-42D5-8F8D-CC6DFB9CAFF6}" sibTransId="{9AF86EF7-F181-4E3D-8FC2-7644175739B6}"/>
    <dgm:cxn modelId="{B606BD94-B3CB-4F85-8D8B-D425EBB49B10}" type="presOf" srcId="{17580E63-527D-064F-BD5E-AC91EB42730A}" destId="{EDB88C1D-8A76-984B-B11E-06ECE595E379}" srcOrd="0" destOrd="0" presId="urn:microsoft.com/office/officeart/2005/8/layout/radial4"/>
    <dgm:cxn modelId="{DC10CC38-0CB9-4488-ACC0-EBC12EB8B27E}" srcId="{E4AA729F-29CE-4746-B505-7ED76AA1919E}" destId="{7BABCF35-27D9-4FA4-BCE4-3C8BBBB613C6}" srcOrd="0" destOrd="0" parTransId="{3520F4C1-C742-487A-9B8D-C0BB3D36230C}" sibTransId="{D5C11638-B3FA-49B9-8AEE-416F1CBB3179}"/>
    <dgm:cxn modelId="{16216050-FD1F-4BB9-BC16-D6BE21244BA0}" type="presOf" srcId="{7BABCF35-27D9-4FA4-BCE4-3C8BBBB613C6}" destId="{8D64BD60-090D-BB43-91E9-99B8732463A8}" srcOrd="0" destOrd="0" presId="urn:microsoft.com/office/officeart/2005/8/layout/radial4"/>
    <dgm:cxn modelId="{FC5D3C6A-0EBC-412E-8D3F-D6C6E1445DBF}" type="presOf" srcId="{E4AA729F-29CE-4746-B505-7ED76AA1919E}" destId="{3305ADB2-0946-8B42-8BB8-CDA1D13C71FC}" srcOrd="0" destOrd="0" presId="urn:microsoft.com/office/officeart/2005/8/layout/radial4"/>
    <dgm:cxn modelId="{58C510B7-958F-4B65-AB10-631EF7D3C55A}" srcId="{E4AA729F-29CE-4746-B505-7ED76AA1919E}" destId="{A4C81A66-CEDC-41DC-98F4-D51115A6A637}" srcOrd="4" destOrd="0" parTransId="{71DF3C3B-962F-4F37-BAB6-16A778ADFC39}" sibTransId="{ACF0616C-DC02-4AA6-8B51-094EA1D1EB58}"/>
    <dgm:cxn modelId="{5487981A-58B5-473D-A61C-85489B8B4DA9}" type="presOf" srcId="{42169189-F3ED-44D4-9A88-CB84926741C7}" destId="{D14993FA-EDA4-2547-BEEF-06A5316DECB6}" srcOrd="0" destOrd="0" presId="urn:microsoft.com/office/officeart/2005/8/layout/radial4"/>
    <dgm:cxn modelId="{9C6DEBE4-9AD8-4D1F-8619-FFF6A373FCFB}" type="presOf" srcId="{C8705C36-01F9-4E78-AFAA-F9C36452B187}" destId="{440A1AAC-5BF9-D946-B114-DF9FDD295FD3}" srcOrd="0" destOrd="0" presId="urn:microsoft.com/office/officeart/2005/8/layout/radial4"/>
    <dgm:cxn modelId="{F3737672-7E05-4A3A-88B1-1743FB06E254}" type="presOf" srcId="{F440A605-C4AD-7449-BE7C-6A8B7810D2CD}" destId="{A4EF5786-C5ED-7948-8CE9-32AEFBD3404A}" srcOrd="0" destOrd="0" presId="urn:microsoft.com/office/officeart/2005/8/layout/radial4"/>
    <dgm:cxn modelId="{C485926F-8D68-40B8-B5C1-7FC08DF2403B}" srcId="{E4AA729F-29CE-4746-B505-7ED76AA1919E}" destId="{97E42218-B082-4135-9E70-64D600916864}" srcOrd="3" destOrd="0" parTransId="{FF8D9CD9-FDB1-408B-8AF8-CE44F97CC897}" sibTransId="{B42AD26A-ECA8-4317-8EAD-2A6B3A1AEFA8}"/>
    <dgm:cxn modelId="{B33AC0C6-C75C-4320-AD1E-2CA5B086E59D}" type="presOf" srcId="{E7BF46DC-D726-45DA-8AC9-3B89C9211742}" destId="{73A7A69A-F643-C748-9752-EF6A5813C545}" srcOrd="0" destOrd="0" presId="urn:microsoft.com/office/officeart/2005/8/layout/radial4"/>
    <dgm:cxn modelId="{0B3E5CBC-8A3E-46CE-AF44-0383EDBF1CA9}" srcId="{E4AA729F-29CE-4746-B505-7ED76AA1919E}" destId="{C8705C36-01F9-4E78-AFAA-F9C36452B187}" srcOrd="2" destOrd="0" parTransId="{64507124-79B0-4CC6-91E4-5A27F85B1238}" sibTransId="{33BD50F2-1ED4-4ECA-98D4-E0ACDFABCD24}"/>
    <dgm:cxn modelId="{186D1CC1-299C-4C97-A965-28CA51F68EAB}" type="presOf" srcId="{451CFA32-7F57-40F6-A128-650B3B16B611}" destId="{9C5EA491-200E-3C4B-A3F6-E3B0333C1D5F}" srcOrd="0" destOrd="0" presId="urn:microsoft.com/office/officeart/2005/8/layout/radial4"/>
    <dgm:cxn modelId="{BB5FE268-97DB-49AE-BB30-386E493EFE90}" type="presOf" srcId="{97E42218-B082-4135-9E70-64D600916864}" destId="{37485664-2564-8B41-A2E5-14DE604B7A31}" srcOrd="0" destOrd="0" presId="urn:microsoft.com/office/officeart/2005/8/layout/radial4"/>
    <dgm:cxn modelId="{A80724E2-9CE5-9D41-BF7A-17DE6F213A6C}" srcId="{E4AA729F-29CE-4746-B505-7ED76AA1919E}" destId="{F440A605-C4AD-7449-BE7C-6A8B7810D2CD}" srcOrd="1" destOrd="0" parTransId="{17580E63-527D-064F-BD5E-AC91EB42730A}" sibTransId="{C9692D8B-EFB3-5945-8D91-115061120B6B}"/>
    <dgm:cxn modelId="{A0BC72C4-3DB3-4075-9698-B9F9887E1885}" srcId="{451CFA32-7F57-40F6-A128-650B3B16B611}" destId="{E4AA729F-29CE-4746-B505-7ED76AA1919E}" srcOrd="0" destOrd="0" parTransId="{F58003F3-14E0-43E0-8327-DE599EEA60FA}" sibTransId="{6F82164E-042C-43E4-9A3D-049B3CB133FB}"/>
    <dgm:cxn modelId="{BF6440EC-C36C-4B65-B5CD-29DAF9BCDE17}" type="presParOf" srcId="{9C5EA491-200E-3C4B-A3F6-E3B0333C1D5F}" destId="{3305ADB2-0946-8B42-8BB8-CDA1D13C71FC}" srcOrd="0" destOrd="0" presId="urn:microsoft.com/office/officeart/2005/8/layout/radial4"/>
    <dgm:cxn modelId="{AA484BDD-802E-4E46-AA06-698791457C04}" type="presParOf" srcId="{9C5EA491-200E-3C4B-A3F6-E3B0333C1D5F}" destId="{22E8D27F-A4D6-0F40-9D96-9C0016333017}" srcOrd="1" destOrd="0" presId="urn:microsoft.com/office/officeart/2005/8/layout/radial4"/>
    <dgm:cxn modelId="{61CE425F-B2F8-48CB-A733-4EE0FA27000E}" type="presParOf" srcId="{9C5EA491-200E-3C4B-A3F6-E3B0333C1D5F}" destId="{8D64BD60-090D-BB43-91E9-99B8732463A8}" srcOrd="2" destOrd="0" presId="urn:microsoft.com/office/officeart/2005/8/layout/radial4"/>
    <dgm:cxn modelId="{EC265837-8DBB-46E9-A5B7-DB32ECEC4152}" type="presParOf" srcId="{9C5EA491-200E-3C4B-A3F6-E3B0333C1D5F}" destId="{EDB88C1D-8A76-984B-B11E-06ECE595E379}" srcOrd="3" destOrd="0" presId="urn:microsoft.com/office/officeart/2005/8/layout/radial4"/>
    <dgm:cxn modelId="{F99AAEE0-B61E-4D8F-81AF-C7B577413B08}" type="presParOf" srcId="{9C5EA491-200E-3C4B-A3F6-E3B0333C1D5F}" destId="{A4EF5786-C5ED-7948-8CE9-32AEFBD3404A}" srcOrd="4" destOrd="0" presId="urn:microsoft.com/office/officeart/2005/8/layout/radial4"/>
    <dgm:cxn modelId="{F4B500F7-9795-45EF-B11D-5641C2F3C2A5}" type="presParOf" srcId="{9C5EA491-200E-3C4B-A3F6-E3B0333C1D5F}" destId="{538DF336-7322-5C44-A037-92CE3D5C3D85}" srcOrd="5" destOrd="0" presId="urn:microsoft.com/office/officeart/2005/8/layout/radial4"/>
    <dgm:cxn modelId="{59ACED2E-F91E-408B-84CC-46DBDC1CCC2E}" type="presParOf" srcId="{9C5EA491-200E-3C4B-A3F6-E3B0333C1D5F}" destId="{440A1AAC-5BF9-D946-B114-DF9FDD295FD3}" srcOrd="6" destOrd="0" presId="urn:microsoft.com/office/officeart/2005/8/layout/radial4"/>
    <dgm:cxn modelId="{E2057169-B731-4B35-9B98-2C17CFF410FF}" type="presParOf" srcId="{9C5EA491-200E-3C4B-A3F6-E3B0333C1D5F}" destId="{0F77ED9B-2ABB-DF4E-94A8-39770E6A9B7D}" srcOrd="7" destOrd="0" presId="urn:microsoft.com/office/officeart/2005/8/layout/radial4"/>
    <dgm:cxn modelId="{C6BB492A-99B7-4614-814B-2B0CC9F228DD}" type="presParOf" srcId="{9C5EA491-200E-3C4B-A3F6-E3B0333C1D5F}" destId="{37485664-2564-8B41-A2E5-14DE604B7A31}" srcOrd="8" destOrd="0" presId="urn:microsoft.com/office/officeart/2005/8/layout/radial4"/>
    <dgm:cxn modelId="{B52F4B1E-67F3-4BE0-940A-23EF0F318227}" type="presParOf" srcId="{9C5EA491-200E-3C4B-A3F6-E3B0333C1D5F}" destId="{9FACF044-C765-804F-8906-0D67A8BBFD0E}" srcOrd="9" destOrd="0" presId="urn:microsoft.com/office/officeart/2005/8/layout/radial4"/>
    <dgm:cxn modelId="{F034C28B-F093-44E4-B980-0F4F537418BF}" type="presParOf" srcId="{9C5EA491-200E-3C4B-A3F6-E3B0333C1D5F}" destId="{CA918423-0D9B-8D48-B859-C0D472C58088}" srcOrd="10" destOrd="0" presId="urn:microsoft.com/office/officeart/2005/8/layout/radial4"/>
    <dgm:cxn modelId="{75E6966C-8F8B-4B55-B591-C08B6478E40D}" type="presParOf" srcId="{9C5EA491-200E-3C4B-A3F6-E3B0333C1D5F}" destId="{4639F17C-637E-314B-9CCA-7B866C3B327B}" srcOrd="11" destOrd="0" presId="urn:microsoft.com/office/officeart/2005/8/layout/radial4"/>
    <dgm:cxn modelId="{23EE7AA3-6C1C-4A5B-8139-F24679F7985F}" type="presParOf" srcId="{9C5EA491-200E-3C4B-A3F6-E3B0333C1D5F}" destId="{73A7A69A-F643-C748-9752-EF6A5813C545}" srcOrd="12" destOrd="0" presId="urn:microsoft.com/office/officeart/2005/8/layout/radial4"/>
    <dgm:cxn modelId="{07CA069E-CFE5-47FE-BF3E-6346ABF4D9A9}" type="presParOf" srcId="{9C5EA491-200E-3C4B-A3F6-E3B0333C1D5F}" destId="{473DC51B-622C-1043-BFE2-C4F311FAD4D6}" srcOrd="13" destOrd="0" presId="urn:microsoft.com/office/officeart/2005/8/layout/radial4"/>
    <dgm:cxn modelId="{5E9EB4B9-406E-4412-A7B8-FAB67C705190}" type="presParOf" srcId="{9C5EA491-200E-3C4B-A3F6-E3B0333C1D5F}" destId="{D14993FA-EDA4-2547-BEEF-06A5316DECB6}" srcOrd="14" destOrd="0" presId="urn:microsoft.com/office/officeart/2005/8/layout/radial4"/>
    <dgm:cxn modelId="{E614308D-8FBC-41C6-8AD7-A461441428C3}" type="presParOf" srcId="{9C5EA491-200E-3C4B-A3F6-E3B0333C1D5F}" destId="{19C99125-121B-EF42-9C64-28463A54EBD8}" srcOrd="15" destOrd="0" presId="urn:microsoft.com/office/officeart/2005/8/layout/radial4"/>
    <dgm:cxn modelId="{3DA01F31-C5AE-44E0-AFA8-A0902FDF253D}" type="presParOf" srcId="{9C5EA491-200E-3C4B-A3F6-E3B0333C1D5F}" destId="{CEA72DC8-4A88-4247-8285-66203924F535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0F257-8CAE-46F5-A3FF-F79B4CE1B896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DF3A69E-63C6-4715-B2C3-36C4F210B026}">
      <dgm:prSet phldrT="[文本]"/>
      <dgm:spPr/>
      <dgm:t>
        <a:bodyPr/>
        <a:lstStyle/>
        <a:p>
          <a:r>
            <a:rPr lang="en-US" altLang="zh-CN" dirty="0" smtClean="0"/>
            <a:t>2011</a:t>
          </a:r>
          <a:endParaRPr lang="zh-CN" altLang="en-US" dirty="0"/>
        </a:p>
      </dgm:t>
    </dgm:pt>
    <dgm:pt modelId="{0420F02A-DD60-4BAC-81E0-DBA43D3337ED}" type="parTrans" cxnId="{F9B6E98E-B334-4E71-AB1F-5FCCE5BA8E43}">
      <dgm:prSet/>
      <dgm:spPr/>
      <dgm:t>
        <a:bodyPr/>
        <a:lstStyle/>
        <a:p>
          <a:endParaRPr lang="zh-CN" altLang="en-US"/>
        </a:p>
      </dgm:t>
    </dgm:pt>
    <dgm:pt modelId="{34B71232-FF47-4389-AB01-B14CB0D50326}" type="sibTrans" cxnId="{F9B6E98E-B334-4E71-AB1F-5FCCE5BA8E43}">
      <dgm:prSet/>
      <dgm:spPr/>
      <dgm:t>
        <a:bodyPr/>
        <a:lstStyle/>
        <a:p>
          <a:endParaRPr lang="zh-CN" altLang="en-US"/>
        </a:p>
      </dgm:t>
    </dgm:pt>
    <dgm:pt modelId="{BD4E9193-3D60-4458-BB62-524D54145C3A}">
      <dgm:prSet phldrT="[文本]" custT="1"/>
      <dgm:spPr/>
      <dgm:t>
        <a:bodyPr/>
        <a:lstStyle/>
        <a:p>
          <a:r>
            <a:rPr lang="en-US" altLang="zh-CN" sz="2000" dirty="0" smtClean="0">
              <a:ea typeface="宋体" pitchFamily="2" charset="-122"/>
            </a:rPr>
            <a:t>Awarded the State Key Testing Laboratory of Alcohol Qualification by AQSIQ</a:t>
          </a:r>
          <a:endParaRPr lang="zh-CN" altLang="en-US" sz="1600" dirty="0">
            <a:ea typeface="宋体" pitchFamily="2" charset="-122"/>
          </a:endParaRPr>
        </a:p>
      </dgm:t>
    </dgm:pt>
    <dgm:pt modelId="{09661473-D7C3-4C45-B42A-A23E14365DC5}" type="parTrans" cxnId="{D6AC638A-0126-443F-BB73-D6EB5D3A5F3E}">
      <dgm:prSet/>
      <dgm:spPr/>
      <dgm:t>
        <a:bodyPr/>
        <a:lstStyle/>
        <a:p>
          <a:endParaRPr lang="zh-CN" altLang="en-US"/>
        </a:p>
      </dgm:t>
    </dgm:pt>
    <dgm:pt modelId="{E49F1E59-D98C-4D08-9F79-CFB894F4F4E7}" type="sibTrans" cxnId="{D6AC638A-0126-443F-BB73-D6EB5D3A5F3E}">
      <dgm:prSet/>
      <dgm:spPr/>
      <dgm:t>
        <a:bodyPr/>
        <a:lstStyle/>
        <a:p>
          <a:endParaRPr lang="zh-CN" altLang="en-US"/>
        </a:p>
      </dgm:t>
    </dgm:pt>
    <dgm:pt modelId="{DA89BC64-C50C-42C0-9512-F5D9F4BD1D68}">
      <dgm:prSet phldrT="[文本]"/>
      <dgm:spPr/>
      <dgm:t>
        <a:bodyPr/>
        <a:lstStyle/>
        <a:p>
          <a:r>
            <a:rPr lang="en-US" altLang="zh-CN" dirty="0" smtClean="0"/>
            <a:t>2012</a:t>
          </a:r>
          <a:endParaRPr lang="zh-CN" altLang="en-US" dirty="0"/>
        </a:p>
      </dgm:t>
    </dgm:pt>
    <dgm:pt modelId="{DF7DDB87-B702-468F-B768-289186E6B0DD}" type="parTrans" cxnId="{DAD88B08-27B7-4BE9-915E-B40E5B9F22FB}">
      <dgm:prSet/>
      <dgm:spPr/>
      <dgm:t>
        <a:bodyPr/>
        <a:lstStyle/>
        <a:p>
          <a:endParaRPr lang="zh-CN" altLang="en-US"/>
        </a:p>
      </dgm:t>
    </dgm:pt>
    <dgm:pt modelId="{C0BC4370-AFC5-412B-9BDF-77DAF91979DB}" type="sibTrans" cxnId="{DAD88B08-27B7-4BE9-915E-B40E5B9F22FB}">
      <dgm:prSet/>
      <dgm:spPr/>
      <dgm:t>
        <a:bodyPr/>
        <a:lstStyle/>
        <a:p>
          <a:endParaRPr lang="zh-CN" altLang="en-US"/>
        </a:p>
      </dgm:t>
    </dgm:pt>
    <dgm:pt modelId="{95E3BBD0-1874-4B46-BA86-510758D91086}">
      <dgm:prSet phldrT="[文本]" custT="1"/>
      <dgm:spPr/>
      <dgm:t>
        <a:bodyPr/>
        <a:lstStyle/>
        <a:p>
          <a:r>
            <a:rPr lang="en-US" altLang="zh-CN" sz="1800" dirty="0" smtClean="0">
              <a:ea typeface="宋体" pitchFamily="2" charset="-122"/>
            </a:rPr>
            <a:t>Authorized to organize activities of the testing as a  proficiency testing provider by</a:t>
          </a:r>
          <a:r>
            <a:rPr lang="zh-CN" altLang="en-US" sz="1800" dirty="0" smtClean="0">
              <a:ea typeface="宋体" pitchFamily="2" charset="-122"/>
            </a:rPr>
            <a:t> </a:t>
          </a:r>
          <a:r>
            <a:rPr lang="en-US" altLang="en-US" sz="1800" dirty="0" smtClean="0">
              <a:ea typeface="宋体" pitchFamily="2" charset="-122"/>
            </a:rPr>
            <a:t>Certification and Accreditation Administration</a:t>
          </a:r>
          <a:r>
            <a:rPr lang="zh-CN" altLang="en-US" sz="1800" dirty="0" smtClean="0">
              <a:ea typeface="宋体" pitchFamily="2" charset="-122"/>
            </a:rPr>
            <a:t>（</a:t>
          </a:r>
          <a:r>
            <a:rPr lang="en-US" altLang="zh-CN" sz="1800" dirty="0" smtClean="0">
              <a:ea typeface="宋体" pitchFamily="2" charset="-122"/>
            </a:rPr>
            <a:t>CNCA</a:t>
          </a:r>
          <a:r>
            <a:rPr lang="zh-CN" altLang="en-US" sz="1800" dirty="0" smtClean="0">
              <a:ea typeface="宋体" pitchFamily="2" charset="-122"/>
            </a:rPr>
            <a:t>）</a:t>
          </a:r>
          <a:endParaRPr lang="zh-CN" altLang="en-US" sz="1800" dirty="0">
            <a:ea typeface="宋体" pitchFamily="2" charset="-122"/>
          </a:endParaRPr>
        </a:p>
      </dgm:t>
    </dgm:pt>
    <dgm:pt modelId="{87BE262D-20F8-431A-9684-72AF61439867}" type="parTrans" cxnId="{66CFABD9-ED8B-430F-BCB7-D6D1AFEEB429}">
      <dgm:prSet/>
      <dgm:spPr/>
      <dgm:t>
        <a:bodyPr/>
        <a:lstStyle/>
        <a:p>
          <a:endParaRPr lang="zh-CN" altLang="en-US"/>
        </a:p>
      </dgm:t>
    </dgm:pt>
    <dgm:pt modelId="{D0C4B3C7-8D53-47E8-9BEF-AFC6F14CCBA8}" type="sibTrans" cxnId="{66CFABD9-ED8B-430F-BCB7-D6D1AFEEB429}">
      <dgm:prSet/>
      <dgm:spPr/>
      <dgm:t>
        <a:bodyPr/>
        <a:lstStyle/>
        <a:p>
          <a:endParaRPr lang="zh-CN" altLang="en-US"/>
        </a:p>
      </dgm:t>
    </dgm:pt>
    <dgm:pt modelId="{CFF39A04-2AD4-42A4-B7A9-0E98B4BD004D}">
      <dgm:prSet phldrT="[文本]"/>
      <dgm:spPr/>
      <dgm:t>
        <a:bodyPr/>
        <a:lstStyle/>
        <a:p>
          <a:r>
            <a:rPr lang="en-US" altLang="zh-CN" dirty="0" smtClean="0"/>
            <a:t>2013</a:t>
          </a:r>
          <a:endParaRPr lang="zh-CN" altLang="en-US" dirty="0"/>
        </a:p>
      </dgm:t>
    </dgm:pt>
    <dgm:pt modelId="{DAA9CBF5-FDA8-4CEB-9BD7-5C8FF98B2DAC}" type="parTrans" cxnId="{34EF62C4-EFF7-40FC-8A9C-C7950A3B9D87}">
      <dgm:prSet/>
      <dgm:spPr/>
      <dgm:t>
        <a:bodyPr/>
        <a:lstStyle/>
        <a:p>
          <a:endParaRPr lang="zh-CN" altLang="en-US"/>
        </a:p>
      </dgm:t>
    </dgm:pt>
    <dgm:pt modelId="{18EF6A2D-E9F5-4B2C-8B40-518234DE5791}" type="sibTrans" cxnId="{34EF62C4-EFF7-40FC-8A9C-C7950A3B9D87}">
      <dgm:prSet/>
      <dgm:spPr/>
      <dgm:t>
        <a:bodyPr/>
        <a:lstStyle/>
        <a:p>
          <a:endParaRPr lang="zh-CN" altLang="en-US"/>
        </a:p>
      </dgm:t>
    </dgm:pt>
    <dgm:pt modelId="{9239279A-670C-4FE9-93F5-1C3F766800AA}">
      <dgm:prSet phldrT="[文本]" custT="1"/>
      <dgm:spPr/>
      <dgm:t>
        <a:bodyPr/>
        <a:lstStyle/>
        <a:p>
          <a:r>
            <a:rPr lang="en-US" altLang="zh-CN" sz="1400" dirty="0" smtClean="0">
              <a:ea typeface="宋体" pitchFamily="2" charset="-122"/>
            </a:rPr>
            <a:t>PT of total sugar, sorbic acid, manganese contents in wine(CNCA-13-B14)</a:t>
          </a:r>
          <a:endParaRPr lang="zh-CN" altLang="en-US" sz="1400" dirty="0"/>
        </a:p>
      </dgm:t>
    </dgm:pt>
    <dgm:pt modelId="{BAA6AEA6-EB16-4D52-8D62-A01150127001}" type="parTrans" cxnId="{C63E2032-0824-49D7-9FA0-3233B0915769}">
      <dgm:prSet/>
      <dgm:spPr/>
      <dgm:t>
        <a:bodyPr/>
        <a:lstStyle/>
        <a:p>
          <a:endParaRPr lang="zh-CN" altLang="en-US"/>
        </a:p>
      </dgm:t>
    </dgm:pt>
    <dgm:pt modelId="{6B529B19-8D84-4952-9802-2D72C41A89C1}" type="sibTrans" cxnId="{C63E2032-0824-49D7-9FA0-3233B0915769}">
      <dgm:prSet/>
      <dgm:spPr/>
      <dgm:t>
        <a:bodyPr/>
        <a:lstStyle/>
        <a:p>
          <a:endParaRPr lang="zh-CN" altLang="en-US"/>
        </a:p>
      </dgm:t>
    </dgm:pt>
    <dgm:pt modelId="{204AA08A-ABD2-4019-8B3C-68EC6F0B7C36}">
      <dgm:prSet custT="1"/>
      <dgm:spPr/>
      <dgm:t>
        <a:bodyPr/>
        <a:lstStyle/>
        <a:p>
          <a:r>
            <a:rPr lang="en-US" altLang="zh-CN" sz="1400" dirty="0" smtClean="0">
              <a:ea typeface="宋体" pitchFamily="2" charset="-122"/>
            </a:rPr>
            <a:t>In April 2013 - complete validation plan, and sent the  invitation to participants</a:t>
          </a:r>
        </a:p>
      </dgm:t>
    </dgm:pt>
    <dgm:pt modelId="{2780FD4B-6CD7-40D6-A2BB-C8419ED07E21}" type="parTrans" cxnId="{5E796F7C-FDEC-43CE-9F41-4B8DCBEEC42D}">
      <dgm:prSet/>
      <dgm:spPr/>
      <dgm:t>
        <a:bodyPr/>
        <a:lstStyle/>
        <a:p>
          <a:endParaRPr lang="zh-CN" altLang="en-US"/>
        </a:p>
      </dgm:t>
    </dgm:pt>
    <dgm:pt modelId="{8FBB1D05-FBC6-42EB-B2CD-92954913084D}" type="sibTrans" cxnId="{5E796F7C-FDEC-43CE-9F41-4B8DCBEEC42D}">
      <dgm:prSet/>
      <dgm:spPr/>
      <dgm:t>
        <a:bodyPr/>
        <a:lstStyle/>
        <a:p>
          <a:endParaRPr lang="zh-CN" altLang="en-US"/>
        </a:p>
      </dgm:t>
    </dgm:pt>
    <dgm:pt modelId="{5C6D48C3-8B60-48AA-BBF0-E88A6547D8E9}">
      <dgm:prSet custT="1"/>
      <dgm:spPr/>
      <dgm:t>
        <a:bodyPr/>
        <a:lstStyle/>
        <a:p>
          <a:r>
            <a:rPr lang="en-US" altLang="zh-CN" sz="1400" dirty="0" smtClean="0">
              <a:ea typeface="宋体" pitchFamily="2" charset="-122"/>
            </a:rPr>
            <a:t>A total of 113 laboratories for this PT in China</a:t>
          </a:r>
        </a:p>
      </dgm:t>
    </dgm:pt>
    <dgm:pt modelId="{4DCAA240-C422-4B74-8C88-4BAEDD9D7BE9}" type="parTrans" cxnId="{13169DA3-5FA4-4BCF-A9A1-1BEC443E20A2}">
      <dgm:prSet/>
      <dgm:spPr/>
      <dgm:t>
        <a:bodyPr/>
        <a:lstStyle/>
        <a:p>
          <a:endParaRPr lang="zh-CN" altLang="en-US"/>
        </a:p>
      </dgm:t>
    </dgm:pt>
    <dgm:pt modelId="{38BCED02-4F84-4B25-B957-23220983F02E}" type="sibTrans" cxnId="{13169DA3-5FA4-4BCF-A9A1-1BEC443E20A2}">
      <dgm:prSet/>
      <dgm:spPr/>
      <dgm:t>
        <a:bodyPr/>
        <a:lstStyle/>
        <a:p>
          <a:endParaRPr lang="zh-CN" altLang="en-US"/>
        </a:p>
      </dgm:t>
    </dgm:pt>
    <dgm:pt modelId="{A21F0109-4C88-4526-8726-F77E378D3EE5}">
      <dgm:prSet custT="1"/>
      <dgm:spPr/>
      <dgm:t>
        <a:bodyPr/>
        <a:lstStyle/>
        <a:p>
          <a:r>
            <a:rPr lang="en-US" altLang="zh-CN" sz="1400" dirty="0" smtClean="0">
              <a:ea typeface="宋体" pitchFamily="2" charset="-122"/>
            </a:rPr>
            <a:t>According to the design scheme of the preparation of samples: 2 level and 1 sample disturbance</a:t>
          </a:r>
        </a:p>
      </dgm:t>
    </dgm:pt>
    <dgm:pt modelId="{AEA1F2B6-3B94-48B7-B2FD-697029A74D40}" type="parTrans" cxnId="{7BE38530-7E78-47A1-B184-55007A117ABF}">
      <dgm:prSet/>
      <dgm:spPr/>
      <dgm:t>
        <a:bodyPr/>
        <a:lstStyle/>
        <a:p>
          <a:endParaRPr lang="zh-CN" altLang="en-US"/>
        </a:p>
      </dgm:t>
    </dgm:pt>
    <dgm:pt modelId="{619EB837-AC0E-4CDD-9E9D-0871DDC48E08}" type="sibTrans" cxnId="{7BE38530-7E78-47A1-B184-55007A117ABF}">
      <dgm:prSet/>
      <dgm:spPr/>
      <dgm:t>
        <a:bodyPr/>
        <a:lstStyle/>
        <a:p>
          <a:endParaRPr lang="zh-CN" altLang="en-US"/>
        </a:p>
      </dgm:t>
    </dgm:pt>
    <dgm:pt modelId="{20EAF6FB-4A4E-47D8-A6FA-3D43703FF109}">
      <dgm:prSet phldrT="[文本]" custT="1"/>
      <dgm:spPr/>
      <dgm:t>
        <a:bodyPr/>
        <a:lstStyle/>
        <a:p>
          <a:r>
            <a:rPr lang="zh-CN" altLang="en-US" sz="1600" dirty="0" smtClean="0">
              <a:ea typeface="宋体" pitchFamily="2" charset="-122"/>
            </a:rPr>
            <a:t>质检总局批准为酒类检测国家重点实验室</a:t>
          </a:r>
          <a:endParaRPr lang="zh-CN" altLang="en-US" sz="1600" dirty="0">
            <a:ea typeface="宋体" pitchFamily="2" charset="-122"/>
          </a:endParaRPr>
        </a:p>
      </dgm:t>
    </dgm:pt>
    <dgm:pt modelId="{9270B5D2-CE61-409D-831A-27CE48201CFB}" type="parTrans" cxnId="{AF55898A-4CD9-4C4F-A40F-6797E3AC9B31}">
      <dgm:prSet/>
      <dgm:spPr/>
      <dgm:t>
        <a:bodyPr/>
        <a:lstStyle/>
        <a:p>
          <a:endParaRPr lang="zh-CN" altLang="en-US"/>
        </a:p>
      </dgm:t>
    </dgm:pt>
    <dgm:pt modelId="{1CB1C95C-D809-466D-8AC0-668C367CE8F9}" type="sibTrans" cxnId="{AF55898A-4CD9-4C4F-A40F-6797E3AC9B31}">
      <dgm:prSet/>
      <dgm:spPr/>
      <dgm:t>
        <a:bodyPr/>
        <a:lstStyle/>
        <a:p>
          <a:endParaRPr lang="zh-CN" altLang="en-US"/>
        </a:p>
      </dgm:t>
    </dgm:pt>
    <dgm:pt modelId="{8101D594-BAD9-48E5-BED1-427C0F652230}">
      <dgm:prSet phldrT="[文本]" custT="1"/>
      <dgm:spPr/>
      <dgm:t>
        <a:bodyPr/>
        <a:lstStyle/>
        <a:p>
          <a:r>
            <a:rPr lang="zh-CN" altLang="en-US" sz="1800" dirty="0" smtClean="0">
              <a:ea typeface="宋体" pitchFamily="2" charset="-122"/>
            </a:rPr>
            <a:t>国家认监委授权为能力验证活动提供者组织比对活动</a:t>
          </a:r>
          <a:endParaRPr lang="zh-CN" altLang="en-US" sz="1800" dirty="0">
            <a:ea typeface="宋体" pitchFamily="2" charset="-122"/>
          </a:endParaRPr>
        </a:p>
      </dgm:t>
    </dgm:pt>
    <dgm:pt modelId="{C98D0493-0C4F-4D52-A91A-4E992E9C5902}" type="parTrans" cxnId="{A18F09FF-D3E9-4568-A64E-E1B70185000B}">
      <dgm:prSet/>
      <dgm:spPr/>
      <dgm:t>
        <a:bodyPr/>
        <a:lstStyle/>
        <a:p>
          <a:endParaRPr lang="zh-CN" altLang="en-US"/>
        </a:p>
      </dgm:t>
    </dgm:pt>
    <dgm:pt modelId="{8C058A42-7B9F-4E3E-B4BD-DD35489C879F}" type="sibTrans" cxnId="{A18F09FF-D3E9-4568-A64E-E1B70185000B}">
      <dgm:prSet/>
      <dgm:spPr/>
      <dgm:t>
        <a:bodyPr/>
        <a:lstStyle/>
        <a:p>
          <a:endParaRPr lang="zh-CN" altLang="en-US"/>
        </a:p>
      </dgm:t>
    </dgm:pt>
    <dgm:pt modelId="{1610FA79-5C8B-4B71-96B9-C39E80AA7AAE}">
      <dgm:prSet/>
      <dgm:spPr/>
      <dgm:t>
        <a:bodyPr/>
        <a:lstStyle/>
        <a:p>
          <a:r>
            <a:rPr lang="en-US" altLang="zh-CN" sz="1000" dirty="0" smtClean="0">
              <a:ea typeface="宋体" pitchFamily="2" charset="-122"/>
            </a:rPr>
            <a:t>2013</a:t>
          </a:r>
          <a:r>
            <a:rPr lang="zh-CN" altLang="en-US" sz="1000" dirty="0" smtClean="0">
              <a:ea typeface="宋体" pitchFamily="2" charset="-122"/>
            </a:rPr>
            <a:t>年组织葡萄酒中总糖、山梨酸和锰含量的能力验证活动（</a:t>
          </a:r>
          <a:r>
            <a:rPr lang="en-US" altLang="zh-CN" sz="1000" dirty="0" smtClean="0">
              <a:ea typeface="宋体" pitchFamily="2" charset="-122"/>
            </a:rPr>
            <a:t>CNCA-13-B14</a:t>
          </a:r>
          <a:r>
            <a:rPr lang="zh-CN" altLang="en-US" sz="1000" dirty="0" smtClean="0">
              <a:ea typeface="宋体" pitchFamily="2" charset="-122"/>
            </a:rPr>
            <a:t>）</a:t>
          </a:r>
          <a:endParaRPr lang="en-US" altLang="zh-CN" sz="1000" dirty="0" smtClean="0">
            <a:ea typeface="宋体" pitchFamily="2" charset="-122"/>
          </a:endParaRPr>
        </a:p>
      </dgm:t>
    </dgm:pt>
    <dgm:pt modelId="{D5AB4065-5D98-4264-8E5D-828264C500FC}" type="parTrans" cxnId="{65A6C0D0-2930-47AA-B144-EFBE62562A4F}">
      <dgm:prSet/>
      <dgm:spPr/>
      <dgm:t>
        <a:bodyPr/>
        <a:lstStyle/>
        <a:p>
          <a:endParaRPr lang="zh-CN" altLang="en-US"/>
        </a:p>
      </dgm:t>
    </dgm:pt>
    <dgm:pt modelId="{C523C27C-FD42-40FD-9436-976D6D46880E}" type="sibTrans" cxnId="{65A6C0D0-2930-47AA-B144-EFBE62562A4F}">
      <dgm:prSet/>
      <dgm:spPr/>
      <dgm:t>
        <a:bodyPr/>
        <a:lstStyle/>
        <a:p>
          <a:endParaRPr lang="zh-CN" altLang="en-US"/>
        </a:p>
      </dgm:t>
    </dgm:pt>
    <dgm:pt modelId="{196572D6-8C23-465B-8283-0EB4192BC98D}">
      <dgm:prSet/>
      <dgm:spPr/>
      <dgm:t>
        <a:bodyPr/>
        <a:lstStyle/>
        <a:p>
          <a:endParaRPr lang="en-US" altLang="zh-CN" sz="1000" dirty="0" smtClean="0">
            <a:ea typeface="宋体" pitchFamily="2" charset="-122"/>
          </a:endParaRPr>
        </a:p>
      </dgm:t>
    </dgm:pt>
    <dgm:pt modelId="{070D9A31-7D09-42E2-A7F3-218C41A14040}" type="parTrans" cxnId="{40C56CDD-B724-4970-98F7-FC572932B818}">
      <dgm:prSet/>
      <dgm:spPr/>
      <dgm:t>
        <a:bodyPr/>
        <a:lstStyle/>
        <a:p>
          <a:endParaRPr lang="zh-CN" altLang="en-US"/>
        </a:p>
      </dgm:t>
    </dgm:pt>
    <dgm:pt modelId="{F311E33F-6D4D-4B63-B852-A27AB4048112}" type="sibTrans" cxnId="{40C56CDD-B724-4970-98F7-FC572932B818}">
      <dgm:prSet/>
      <dgm:spPr/>
      <dgm:t>
        <a:bodyPr/>
        <a:lstStyle/>
        <a:p>
          <a:endParaRPr lang="zh-CN" altLang="en-US"/>
        </a:p>
      </dgm:t>
    </dgm:pt>
    <dgm:pt modelId="{D2E2763D-58C9-4123-8827-A92499BAFCF3}">
      <dgm:prSet/>
      <dgm:spPr/>
      <dgm:t>
        <a:bodyPr/>
        <a:lstStyle/>
        <a:p>
          <a:r>
            <a:rPr lang="zh-CN" altLang="en-US" sz="1000" dirty="0" smtClean="0">
              <a:ea typeface="宋体" pitchFamily="2" charset="-122"/>
            </a:rPr>
            <a:t>有</a:t>
          </a:r>
          <a:r>
            <a:rPr lang="en-US" altLang="zh-CN" sz="1000" dirty="0" smtClean="0">
              <a:ea typeface="宋体" pitchFamily="2" charset="-122"/>
            </a:rPr>
            <a:t>113</a:t>
          </a:r>
          <a:r>
            <a:rPr lang="zh-CN" altLang="en-US" sz="1000" dirty="0" smtClean="0">
              <a:ea typeface="宋体" pitchFamily="2" charset="-122"/>
            </a:rPr>
            <a:t>家实验室参加</a:t>
          </a:r>
          <a:endParaRPr lang="en-US" altLang="zh-CN" sz="1000" dirty="0" smtClean="0">
            <a:ea typeface="宋体" pitchFamily="2" charset="-122"/>
          </a:endParaRPr>
        </a:p>
      </dgm:t>
    </dgm:pt>
    <dgm:pt modelId="{28AD3445-A5EF-4602-8857-C0ECC6C15C86}" type="parTrans" cxnId="{51945572-56AC-41B9-99A6-141EE64D605C}">
      <dgm:prSet/>
      <dgm:spPr/>
      <dgm:t>
        <a:bodyPr/>
        <a:lstStyle/>
        <a:p>
          <a:endParaRPr lang="zh-CN" altLang="en-US"/>
        </a:p>
      </dgm:t>
    </dgm:pt>
    <dgm:pt modelId="{7A9F0ADE-87B3-4712-ADD7-3A3F28696FDB}" type="sibTrans" cxnId="{51945572-56AC-41B9-99A6-141EE64D605C}">
      <dgm:prSet/>
      <dgm:spPr/>
      <dgm:t>
        <a:bodyPr/>
        <a:lstStyle/>
        <a:p>
          <a:endParaRPr lang="zh-CN" altLang="en-US"/>
        </a:p>
      </dgm:t>
    </dgm:pt>
    <dgm:pt modelId="{20EF2842-0308-45A0-AAA8-5DCFBD540FDB}">
      <dgm:prSet/>
      <dgm:spPr/>
      <dgm:t>
        <a:bodyPr/>
        <a:lstStyle/>
        <a:p>
          <a:r>
            <a:rPr lang="zh-CN" altLang="en-US" sz="1000" dirty="0" smtClean="0">
              <a:ea typeface="宋体" pitchFamily="2" charset="-122"/>
            </a:rPr>
            <a:t>分发两个测试样品和一个干扰样品</a:t>
          </a:r>
          <a:endParaRPr lang="en-US" altLang="zh-CN" sz="1000" dirty="0" smtClean="0">
            <a:ea typeface="宋体" pitchFamily="2" charset="-122"/>
          </a:endParaRPr>
        </a:p>
      </dgm:t>
    </dgm:pt>
    <dgm:pt modelId="{6D49D9CF-0C19-4934-942D-BBCA15D065E0}" type="parTrans" cxnId="{82F8FCD0-D132-4534-B930-F9AA9E1FEB3F}">
      <dgm:prSet/>
      <dgm:spPr/>
      <dgm:t>
        <a:bodyPr/>
        <a:lstStyle/>
        <a:p>
          <a:endParaRPr lang="zh-CN" altLang="en-US"/>
        </a:p>
      </dgm:t>
    </dgm:pt>
    <dgm:pt modelId="{7E7DB6E6-6182-47CE-B1AA-09C774E171E0}" type="sibTrans" cxnId="{82F8FCD0-D132-4534-B930-F9AA9E1FEB3F}">
      <dgm:prSet/>
      <dgm:spPr/>
      <dgm:t>
        <a:bodyPr/>
        <a:lstStyle/>
        <a:p>
          <a:endParaRPr lang="zh-CN" altLang="en-US"/>
        </a:p>
      </dgm:t>
    </dgm:pt>
    <dgm:pt modelId="{CE616FA5-1FC1-4AA9-ADE4-64FC2A3A0712}" type="pres">
      <dgm:prSet presAssocID="{33B0F257-8CAE-46F5-A3FF-F79B4CE1B8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7E3DACE-2847-4DD2-B209-1D6E7C5A6F57}" type="pres">
      <dgm:prSet presAssocID="{7DF3A69E-63C6-4715-B2C3-36C4F210B026}" presName="composite" presStyleCnt="0"/>
      <dgm:spPr/>
    </dgm:pt>
    <dgm:pt modelId="{140879BA-1A03-4D2D-8BCB-E74D24C95739}" type="pres">
      <dgm:prSet presAssocID="{7DF3A69E-63C6-4715-B2C3-36C4F210B0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A22E3E-FC5C-4776-87FB-7B351AB6B14E}" type="pres">
      <dgm:prSet presAssocID="{7DF3A69E-63C6-4715-B2C3-36C4F210B0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72085F-349E-42B7-8A8F-DC2F471F05E9}" type="pres">
      <dgm:prSet presAssocID="{34B71232-FF47-4389-AB01-B14CB0D50326}" presName="sp" presStyleCnt="0"/>
      <dgm:spPr/>
    </dgm:pt>
    <dgm:pt modelId="{B94FFCDA-D439-43D4-8FA3-63415ED52694}" type="pres">
      <dgm:prSet presAssocID="{DA89BC64-C50C-42C0-9512-F5D9F4BD1D68}" presName="composite" presStyleCnt="0"/>
      <dgm:spPr/>
    </dgm:pt>
    <dgm:pt modelId="{2051B5D5-5311-4949-9BF7-C232B05E68BC}" type="pres">
      <dgm:prSet presAssocID="{DA89BC64-C50C-42C0-9512-F5D9F4BD1D6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4F1C9F-F287-4C61-A307-2B01D7569199}" type="pres">
      <dgm:prSet presAssocID="{DA89BC64-C50C-42C0-9512-F5D9F4BD1D6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DACE06-7A21-4D5C-959E-5FD1ED3E1C04}" type="pres">
      <dgm:prSet presAssocID="{C0BC4370-AFC5-412B-9BDF-77DAF91979DB}" presName="sp" presStyleCnt="0"/>
      <dgm:spPr/>
    </dgm:pt>
    <dgm:pt modelId="{AB68E1C1-BC7D-4BDF-9BBA-BE1B71C4852B}" type="pres">
      <dgm:prSet presAssocID="{CFF39A04-2AD4-42A4-B7A9-0E98B4BD004D}" presName="composite" presStyleCnt="0"/>
      <dgm:spPr/>
    </dgm:pt>
    <dgm:pt modelId="{BFFCAD0B-7FD2-4C0D-BAB2-A34221DA350A}" type="pres">
      <dgm:prSet presAssocID="{CFF39A04-2AD4-42A4-B7A9-0E98B4BD00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0B0E45-BF81-456C-81B8-6B7A332CDF77}" type="pres">
      <dgm:prSet presAssocID="{CFF39A04-2AD4-42A4-B7A9-0E98B4BD004D}" presName="descendantText" presStyleLbl="alignAcc1" presStyleIdx="2" presStyleCnt="3" custScaleY="1545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2F8FCD0-D132-4534-B930-F9AA9E1FEB3F}" srcId="{9239279A-670C-4FE9-93F5-1C3F766800AA}" destId="{20EF2842-0308-45A0-AAA8-5DCFBD540FDB}" srcOrd="5" destOrd="0" parTransId="{6D49D9CF-0C19-4934-942D-BBCA15D065E0}" sibTransId="{7E7DB6E6-6182-47CE-B1AA-09C774E171E0}"/>
    <dgm:cxn modelId="{983EB1CC-E63B-4B71-8692-A3C40AFED23C}" type="presOf" srcId="{D2E2763D-58C9-4123-8827-A92499BAFCF3}" destId="{D20B0E45-BF81-456C-81B8-6B7A332CDF77}" srcOrd="0" destOrd="5" presId="urn:microsoft.com/office/officeart/2005/8/layout/chevron2"/>
    <dgm:cxn modelId="{52646D01-D4EA-489F-9005-C18EBAF77856}" type="presOf" srcId="{1610FA79-5C8B-4B71-96B9-C39E80AA7AAE}" destId="{D20B0E45-BF81-456C-81B8-6B7A332CDF77}" srcOrd="0" destOrd="4" presId="urn:microsoft.com/office/officeart/2005/8/layout/chevron2"/>
    <dgm:cxn modelId="{13169DA3-5FA4-4BCF-A9A1-1BEC443E20A2}" srcId="{9239279A-670C-4FE9-93F5-1C3F766800AA}" destId="{5C6D48C3-8B60-48AA-BBF0-E88A6547D8E9}" srcOrd="1" destOrd="0" parTransId="{4DCAA240-C422-4B74-8C88-4BAEDD9D7BE9}" sibTransId="{38BCED02-4F84-4B25-B957-23220983F02E}"/>
    <dgm:cxn modelId="{F9B6E98E-B334-4E71-AB1F-5FCCE5BA8E43}" srcId="{33B0F257-8CAE-46F5-A3FF-F79B4CE1B896}" destId="{7DF3A69E-63C6-4715-B2C3-36C4F210B026}" srcOrd="0" destOrd="0" parTransId="{0420F02A-DD60-4BAC-81E0-DBA43D3337ED}" sibTransId="{34B71232-FF47-4389-AB01-B14CB0D50326}"/>
    <dgm:cxn modelId="{4AE59D7D-5B76-473C-830B-94F024796B61}" type="presOf" srcId="{95E3BBD0-1874-4B46-BA86-510758D91086}" destId="{EA4F1C9F-F287-4C61-A307-2B01D7569199}" srcOrd="0" destOrd="0" presId="urn:microsoft.com/office/officeart/2005/8/layout/chevron2"/>
    <dgm:cxn modelId="{7BE38530-7E78-47A1-B184-55007A117ABF}" srcId="{9239279A-670C-4FE9-93F5-1C3F766800AA}" destId="{A21F0109-4C88-4526-8726-F77E378D3EE5}" srcOrd="2" destOrd="0" parTransId="{AEA1F2B6-3B94-48B7-B2FD-697029A74D40}" sibTransId="{619EB837-AC0E-4CDD-9E9D-0871DDC48E08}"/>
    <dgm:cxn modelId="{AF55898A-4CD9-4C4F-A40F-6797E3AC9B31}" srcId="{7DF3A69E-63C6-4715-B2C3-36C4F210B026}" destId="{20EAF6FB-4A4E-47D8-A6FA-3D43703FF109}" srcOrd="1" destOrd="0" parTransId="{9270B5D2-CE61-409D-831A-27CE48201CFB}" sibTransId="{1CB1C95C-D809-466D-8AC0-668C367CE8F9}"/>
    <dgm:cxn modelId="{DAD88B08-27B7-4BE9-915E-B40E5B9F22FB}" srcId="{33B0F257-8CAE-46F5-A3FF-F79B4CE1B896}" destId="{DA89BC64-C50C-42C0-9512-F5D9F4BD1D68}" srcOrd="1" destOrd="0" parTransId="{DF7DDB87-B702-468F-B768-289186E6B0DD}" sibTransId="{C0BC4370-AFC5-412B-9BDF-77DAF91979DB}"/>
    <dgm:cxn modelId="{4B379AE5-602A-481D-B5F6-0BFE40E72CEE}" type="presOf" srcId="{33B0F257-8CAE-46F5-A3FF-F79B4CE1B896}" destId="{CE616FA5-1FC1-4AA9-ADE4-64FC2A3A0712}" srcOrd="0" destOrd="0" presId="urn:microsoft.com/office/officeart/2005/8/layout/chevron2"/>
    <dgm:cxn modelId="{66CFABD9-ED8B-430F-BCB7-D6D1AFEEB429}" srcId="{DA89BC64-C50C-42C0-9512-F5D9F4BD1D68}" destId="{95E3BBD0-1874-4B46-BA86-510758D91086}" srcOrd="0" destOrd="0" parTransId="{87BE262D-20F8-431A-9684-72AF61439867}" sibTransId="{D0C4B3C7-8D53-47E8-9BEF-AFC6F14CCBA8}"/>
    <dgm:cxn modelId="{34A40684-F28B-4E42-B44F-C39D130D88F6}" type="presOf" srcId="{BD4E9193-3D60-4458-BB62-524D54145C3A}" destId="{14A22E3E-FC5C-4776-87FB-7B351AB6B14E}" srcOrd="0" destOrd="0" presId="urn:microsoft.com/office/officeart/2005/8/layout/chevron2"/>
    <dgm:cxn modelId="{51945572-56AC-41B9-99A6-141EE64D605C}" srcId="{9239279A-670C-4FE9-93F5-1C3F766800AA}" destId="{D2E2763D-58C9-4123-8827-A92499BAFCF3}" srcOrd="4" destOrd="0" parTransId="{28AD3445-A5EF-4602-8857-C0ECC6C15C86}" sibTransId="{7A9F0ADE-87B3-4712-ADD7-3A3F28696FDB}"/>
    <dgm:cxn modelId="{5E796F7C-FDEC-43CE-9F41-4B8DCBEEC42D}" srcId="{9239279A-670C-4FE9-93F5-1C3F766800AA}" destId="{204AA08A-ABD2-4019-8B3C-68EC6F0B7C36}" srcOrd="0" destOrd="0" parTransId="{2780FD4B-6CD7-40D6-A2BB-C8419ED07E21}" sibTransId="{8FBB1D05-FBC6-42EB-B2CD-92954913084D}"/>
    <dgm:cxn modelId="{03C698CB-2A75-487A-B27A-51FFDE4AC29C}" type="presOf" srcId="{204AA08A-ABD2-4019-8B3C-68EC6F0B7C36}" destId="{D20B0E45-BF81-456C-81B8-6B7A332CDF77}" srcOrd="0" destOrd="1" presId="urn:microsoft.com/office/officeart/2005/8/layout/chevron2"/>
    <dgm:cxn modelId="{40C56CDD-B724-4970-98F7-FC572932B818}" srcId="{9239279A-670C-4FE9-93F5-1C3F766800AA}" destId="{196572D6-8C23-465B-8283-0EB4192BC98D}" srcOrd="6" destOrd="0" parTransId="{070D9A31-7D09-42E2-A7F3-218C41A14040}" sibTransId="{F311E33F-6D4D-4B63-B852-A27AB4048112}"/>
    <dgm:cxn modelId="{34EF62C4-EFF7-40FC-8A9C-C7950A3B9D87}" srcId="{33B0F257-8CAE-46F5-A3FF-F79B4CE1B896}" destId="{CFF39A04-2AD4-42A4-B7A9-0E98B4BD004D}" srcOrd="2" destOrd="0" parTransId="{DAA9CBF5-FDA8-4CEB-9BD7-5C8FF98B2DAC}" sibTransId="{18EF6A2D-E9F5-4B2C-8B40-518234DE5791}"/>
    <dgm:cxn modelId="{65A6C0D0-2930-47AA-B144-EFBE62562A4F}" srcId="{9239279A-670C-4FE9-93F5-1C3F766800AA}" destId="{1610FA79-5C8B-4B71-96B9-C39E80AA7AAE}" srcOrd="3" destOrd="0" parTransId="{D5AB4065-5D98-4264-8E5D-828264C500FC}" sibTransId="{C523C27C-FD42-40FD-9436-976D6D46880E}"/>
    <dgm:cxn modelId="{C63E2032-0824-49D7-9FA0-3233B0915769}" srcId="{CFF39A04-2AD4-42A4-B7A9-0E98B4BD004D}" destId="{9239279A-670C-4FE9-93F5-1C3F766800AA}" srcOrd="0" destOrd="0" parTransId="{BAA6AEA6-EB16-4D52-8D62-A01150127001}" sibTransId="{6B529B19-8D84-4952-9802-2D72C41A89C1}"/>
    <dgm:cxn modelId="{B9EC6F0B-277F-4832-9849-2B68123F56CB}" type="presOf" srcId="{CFF39A04-2AD4-42A4-B7A9-0E98B4BD004D}" destId="{BFFCAD0B-7FD2-4C0D-BAB2-A34221DA350A}" srcOrd="0" destOrd="0" presId="urn:microsoft.com/office/officeart/2005/8/layout/chevron2"/>
    <dgm:cxn modelId="{94C4FDCA-C4F8-4DB0-A669-B763855B0EB0}" type="presOf" srcId="{5C6D48C3-8B60-48AA-BBF0-E88A6547D8E9}" destId="{D20B0E45-BF81-456C-81B8-6B7A332CDF77}" srcOrd="0" destOrd="2" presId="urn:microsoft.com/office/officeart/2005/8/layout/chevron2"/>
    <dgm:cxn modelId="{FB61698A-B478-4EDC-AE29-1FC524C2472A}" type="presOf" srcId="{A21F0109-4C88-4526-8726-F77E378D3EE5}" destId="{D20B0E45-BF81-456C-81B8-6B7A332CDF77}" srcOrd="0" destOrd="3" presId="urn:microsoft.com/office/officeart/2005/8/layout/chevron2"/>
    <dgm:cxn modelId="{6B04F69D-B17C-4434-986E-2628BEB605FA}" type="presOf" srcId="{9239279A-670C-4FE9-93F5-1C3F766800AA}" destId="{D20B0E45-BF81-456C-81B8-6B7A332CDF77}" srcOrd="0" destOrd="0" presId="urn:microsoft.com/office/officeart/2005/8/layout/chevron2"/>
    <dgm:cxn modelId="{4BE59DCA-B63A-4846-BE6B-891C844318B3}" type="presOf" srcId="{20EF2842-0308-45A0-AAA8-5DCFBD540FDB}" destId="{D20B0E45-BF81-456C-81B8-6B7A332CDF77}" srcOrd="0" destOrd="6" presId="urn:microsoft.com/office/officeart/2005/8/layout/chevron2"/>
    <dgm:cxn modelId="{59687C12-72BE-4BF4-909E-5FD12BCEA34A}" type="presOf" srcId="{20EAF6FB-4A4E-47D8-A6FA-3D43703FF109}" destId="{14A22E3E-FC5C-4776-87FB-7B351AB6B14E}" srcOrd="0" destOrd="1" presId="urn:microsoft.com/office/officeart/2005/8/layout/chevron2"/>
    <dgm:cxn modelId="{D6AC638A-0126-443F-BB73-D6EB5D3A5F3E}" srcId="{7DF3A69E-63C6-4715-B2C3-36C4F210B026}" destId="{BD4E9193-3D60-4458-BB62-524D54145C3A}" srcOrd="0" destOrd="0" parTransId="{09661473-D7C3-4C45-B42A-A23E14365DC5}" sibTransId="{E49F1E59-D98C-4D08-9F79-CFB894F4F4E7}"/>
    <dgm:cxn modelId="{82FBDC7C-F75E-4E72-9A6D-DB156073620B}" type="presOf" srcId="{7DF3A69E-63C6-4715-B2C3-36C4F210B026}" destId="{140879BA-1A03-4D2D-8BCB-E74D24C95739}" srcOrd="0" destOrd="0" presId="urn:microsoft.com/office/officeart/2005/8/layout/chevron2"/>
    <dgm:cxn modelId="{A18F09FF-D3E9-4568-A64E-E1B70185000B}" srcId="{DA89BC64-C50C-42C0-9512-F5D9F4BD1D68}" destId="{8101D594-BAD9-48E5-BED1-427C0F652230}" srcOrd="1" destOrd="0" parTransId="{C98D0493-0C4F-4D52-A91A-4E992E9C5902}" sibTransId="{8C058A42-7B9F-4E3E-B4BD-DD35489C879F}"/>
    <dgm:cxn modelId="{CB8587F1-4D9B-4428-BB89-41455D155465}" type="presOf" srcId="{DA89BC64-C50C-42C0-9512-F5D9F4BD1D68}" destId="{2051B5D5-5311-4949-9BF7-C232B05E68BC}" srcOrd="0" destOrd="0" presId="urn:microsoft.com/office/officeart/2005/8/layout/chevron2"/>
    <dgm:cxn modelId="{D86EFB18-ACE7-4281-A5D7-6832A212E3BF}" type="presOf" srcId="{8101D594-BAD9-48E5-BED1-427C0F652230}" destId="{EA4F1C9F-F287-4C61-A307-2B01D7569199}" srcOrd="0" destOrd="1" presId="urn:microsoft.com/office/officeart/2005/8/layout/chevron2"/>
    <dgm:cxn modelId="{C3DFC3EF-B554-4586-9A85-28B937735D4A}" type="presOf" srcId="{196572D6-8C23-465B-8283-0EB4192BC98D}" destId="{D20B0E45-BF81-456C-81B8-6B7A332CDF77}" srcOrd="0" destOrd="7" presId="urn:microsoft.com/office/officeart/2005/8/layout/chevron2"/>
    <dgm:cxn modelId="{95690686-8A99-43D9-914A-E64E2BF9AC80}" type="presParOf" srcId="{CE616FA5-1FC1-4AA9-ADE4-64FC2A3A0712}" destId="{17E3DACE-2847-4DD2-B209-1D6E7C5A6F57}" srcOrd="0" destOrd="0" presId="urn:microsoft.com/office/officeart/2005/8/layout/chevron2"/>
    <dgm:cxn modelId="{F513B34A-E7C5-45CF-A244-A90BA5257BCA}" type="presParOf" srcId="{17E3DACE-2847-4DD2-B209-1D6E7C5A6F57}" destId="{140879BA-1A03-4D2D-8BCB-E74D24C95739}" srcOrd="0" destOrd="0" presId="urn:microsoft.com/office/officeart/2005/8/layout/chevron2"/>
    <dgm:cxn modelId="{4D7F508F-2A7C-46E6-907C-CD123B8A2EBB}" type="presParOf" srcId="{17E3DACE-2847-4DD2-B209-1D6E7C5A6F57}" destId="{14A22E3E-FC5C-4776-87FB-7B351AB6B14E}" srcOrd="1" destOrd="0" presId="urn:microsoft.com/office/officeart/2005/8/layout/chevron2"/>
    <dgm:cxn modelId="{7E774610-B107-4D1C-AF51-B0CF9DF2555B}" type="presParOf" srcId="{CE616FA5-1FC1-4AA9-ADE4-64FC2A3A0712}" destId="{8B72085F-349E-42B7-8A8F-DC2F471F05E9}" srcOrd="1" destOrd="0" presId="urn:microsoft.com/office/officeart/2005/8/layout/chevron2"/>
    <dgm:cxn modelId="{14A3DF60-59A0-44D4-80EA-896BA7AD3747}" type="presParOf" srcId="{CE616FA5-1FC1-4AA9-ADE4-64FC2A3A0712}" destId="{B94FFCDA-D439-43D4-8FA3-63415ED52694}" srcOrd="2" destOrd="0" presId="urn:microsoft.com/office/officeart/2005/8/layout/chevron2"/>
    <dgm:cxn modelId="{08F9DAB4-98D0-436B-AA05-878D60581A06}" type="presParOf" srcId="{B94FFCDA-D439-43D4-8FA3-63415ED52694}" destId="{2051B5D5-5311-4949-9BF7-C232B05E68BC}" srcOrd="0" destOrd="0" presId="urn:microsoft.com/office/officeart/2005/8/layout/chevron2"/>
    <dgm:cxn modelId="{8341F608-E66C-45FD-B3C8-04F762E689E9}" type="presParOf" srcId="{B94FFCDA-D439-43D4-8FA3-63415ED52694}" destId="{EA4F1C9F-F287-4C61-A307-2B01D7569199}" srcOrd="1" destOrd="0" presId="urn:microsoft.com/office/officeart/2005/8/layout/chevron2"/>
    <dgm:cxn modelId="{14A23443-A7BD-4CF7-A70A-FB0479D5DC89}" type="presParOf" srcId="{CE616FA5-1FC1-4AA9-ADE4-64FC2A3A0712}" destId="{71DACE06-7A21-4D5C-959E-5FD1ED3E1C04}" srcOrd="3" destOrd="0" presId="urn:microsoft.com/office/officeart/2005/8/layout/chevron2"/>
    <dgm:cxn modelId="{7B8EAD80-8408-426C-8C73-B79D8592DD31}" type="presParOf" srcId="{CE616FA5-1FC1-4AA9-ADE4-64FC2A3A0712}" destId="{AB68E1C1-BC7D-4BDF-9BBA-BE1B71C4852B}" srcOrd="4" destOrd="0" presId="urn:microsoft.com/office/officeart/2005/8/layout/chevron2"/>
    <dgm:cxn modelId="{03691B74-89B6-42FE-B0B0-C9D989ECD6BC}" type="presParOf" srcId="{AB68E1C1-BC7D-4BDF-9BBA-BE1B71C4852B}" destId="{BFFCAD0B-7FD2-4C0D-BAB2-A34221DA350A}" srcOrd="0" destOrd="0" presId="urn:microsoft.com/office/officeart/2005/8/layout/chevron2"/>
    <dgm:cxn modelId="{3027F4BF-6BA3-480D-B11E-B3ECFE4EA6E2}" type="presParOf" srcId="{AB68E1C1-BC7D-4BDF-9BBA-BE1B71C4852B}" destId="{D20B0E45-BF81-456C-81B8-6B7A332CDF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CCED-F621-2F4C-AAEC-BEF34FDB79FC}">
      <dsp:nvSpPr>
        <dsp:cNvPr id="0" name=""/>
        <dsp:cNvSpPr/>
      </dsp:nvSpPr>
      <dsp:spPr>
        <a:xfrm>
          <a:off x="3847694" y="1012989"/>
          <a:ext cx="1947151" cy="463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48"/>
              </a:lnTo>
              <a:lnTo>
                <a:pt x="1947151" y="315748"/>
              </a:lnTo>
              <a:lnTo>
                <a:pt x="1947151" y="463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DC3F7-1AB9-6F4C-86C8-3600875FF664}">
      <dsp:nvSpPr>
        <dsp:cNvPr id="0" name=""/>
        <dsp:cNvSpPr/>
      </dsp:nvSpPr>
      <dsp:spPr>
        <a:xfrm>
          <a:off x="3801974" y="1012989"/>
          <a:ext cx="91440" cy="463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28217-F42A-EF45-9586-F2D249E16F2E}">
      <dsp:nvSpPr>
        <dsp:cNvPr id="0" name=""/>
        <dsp:cNvSpPr/>
      </dsp:nvSpPr>
      <dsp:spPr>
        <a:xfrm>
          <a:off x="1900543" y="1012989"/>
          <a:ext cx="1947151" cy="463333"/>
        </a:xfrm>
        <a:custGeom>
          <a:avLst/>
          <a:gdLst/>
          <a:ahLst/>
          <a:cxnLst/>
          <a:rect l="0" t="0" r="0" b="0"/>
          <a:pathLst>
            <a:path>
              <a:moveTo>
                <a:pt x="1947151" y="0"/>
              </a:moveTo>
              <a:lnTo>
                <a:pt x="1947151" y="315748"/>
              </a:lnTo>
              <a:lnTo>
                <a:pt x="0" y="315748"/>
              </a:lnTo>
              <a:lnTo>
                <a:pt x="0" y="463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ACCAC-D7E8-1441-B8CA-D742B341AD73}">
      <dsp:nvSpPr>
        <dsp:cNvPr id="0" name=""/>
        <dsp:cNvSpPr/>
      </dsp:nvSpPr>
      <dsp:spPr>
        <a:xfrm>
          <a:off x="3051132" y="1356"/>
          <a:ext cx="1593123" cy="101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5739E-6196-E841-9C7C-7D62232453F9}">
      <dsp:nvSpPr>
        <dsp:cNvPr id="0" name=""/>
        <dsp:cNvSpPr/>
      </dsp:nvSpPr>
      <dsp:spPr>
        <a:xfrm>
          <a:off x="3228146" y="169519"/>
          <a:ext cx="1593123" cy="101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SHCIQ</a:t>
          </a:r>
          <a:endParaRPr lang="en-US" sz="1600" kern="1200" dirty="0"/>
        </a:p>
      </dsp:txBody>
      <dsp:txXfrm>
        <a:off x="3257776" y="199149"/>
        <a:ext cx="1533863" cy="952373"/>
      </dsp:txXfrm>
    </dsp:sp>
    <dsp:sp modelId="{8BF8576D-73EC-EA4B-859C-200DABA6AF88}">
      <dsp:nvSpPr>
        <dsp:cNvPr id="0" name=""/>
        <dsp:cNvSpPr/>
      </dsp:nvSpPr>
      <dsp:spPr>
        <a:xfrm>
          <a:off x="1103981" y="1476323"/>
          <a:ext cx="1593123" cy="101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72C81-11DD-A74C-A2D8-8B8C6F8FC806}">
      <dsp:nvSpPr>
        <dsp:cNvPr id="0" name=""/>
        <dsp:cNvSpPr/>
      </dsp:nvSpPr>
      <dsp:spPr>
        <a:xfrm>
          <a:off x="1280995" y="1644486"/>
          <a:ext cx="1593123" cy="101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14 functional divisions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14</a:t>
          </a:r>
          <a:r>
            <a:rPr lang="zh-CN" altLang="en-US" sz="1600" kern="1200" dirty="0" smtClean="0"/>
            <a:t>个职能部门</a:t>
          </a:r>
          <a:endParaRPr lang="en-US" sz="1600" kern="1200" dirty="0"/>
        </a:p>
      </dsp:txBody>
      <dsp:txXfrm>
        <a:off x="1310625" y="1674116"/>
        <a:ext cx="1533863" cy="952373"/>
      </dsp:txXfrm>
    </dsp:sp>
    <dsp:sp modelId="{5734A954-F34C-8047-9755-02D7193B4F30}">
      <dsp:nvSpPr>
        <dsp:cNvPr id="0" name=""/>
        <dsp:cNvSpPr/>
      </dsp:nvSpPr>
      <dsp:spPr>
        <a:xfrm>
          <a:off x="3051132" y="1476323"/>
          <a:ext cx="1593123" cy="101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0C110-E88E-114D-9FCA-1A82052F8909}">
      <dsp:nvSpPr>
        <dsp:cNvPr id="0" name=""/>
        <dsp:cNvSpPr/>
      </dsp:nvSpPr>
      <dsp:spPr>
        <a:xfrm>
          <a:off x="3228146" y="1644486"/>
          <a:ext cx="1593123" cy="101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 branches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16</a:t>
          </a:r>
          <a:r>
            <a:rPr lang="zh-CN" altLang="en-US" sz="1600" kern="1200" dirty="0" smtClean="0"/>
            <a:t>个分支局</a:t>
          </a:r>
          <a:endParaRPr lang="en-US" sz="1600" kern="1200" dirty="0"/>
        </a:p>
      </dsp:txBody>
      <dsp:txXfrm>
        <a:off x="3257776" y="1674116"/>
        <a:ext cx="1533863" cy="952373"/>
      </dsp:txXfrm>
    </dsp:sp>
    <dsp:sp modelId="{43DA98A2-DB74-764E-979E-9F6FD3BD0A8A}">
      <dsp:nvSpPr>
        <dsp:cNvPr id="0" name=""/>
        <dsp:cNvSpPr/>
      </dsp:nvSpPr>
      <dsp:spPr>
        <a:xfrm>
          <a:off x="4998283" y="1476323"/>
          <a:ext cx="1593123" cy="101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FA8E2-5A42-244D-A991-F058419ECBFB}">
      <dsp:nvSpPr>
        <dsp:cNvPr id="0" name=""/>
        <dsp:cNvSpPr/>
      </dsp:nvSpPr>
      <dsp:spPr>
        <a:xfrm>
          <a:off x="5175297" y="1644486"/>
          <a:ext cx="1593123" cy="101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5 technical support centers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5</a:t>
          </a:r>
          <a:r>
            <a:rPr lang="zh-CN" altLang="en-US" sz="1600" kern="1200" dirty="0" smtClean="0"/>
            <a:t>个技术中心</a:t>
          </a:r>
          <a:endParaRPr lang="en-US" sz="1600" kern="1200" dirty="0"/>
        </a:p>
      </dsp:txBody>
      <dsp:txXfrm>
        <a:off x="5204927" y="1674116"/>
        <a:ext cx="1533863" cy="952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5ADB2-0946-8B42-8BB8-CDA1D13C71FC}">
      <dsp:nvSpPr>
        <dsp:cNvPr id="0" name=""/>
        <dsp:cNvSpPr/>
      </dsp:nvSpPr>
      <dsp:spPr>
        <a:xfrm>
          <a:off x="3053833" y="2930075"/>
          <a:ext cx="1660988" cy="166098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Technical Center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技术中心</a:t>
          </a:r>
          <a:endParaRPr lang="zh-CN" altLang="en-US" sz="1000" kern="1200" dirty="0"/>
        </a:p>
      </dsp:txBody>
      <dsp:txXfrm>
        <a:off x="3297079" y="3173321"/>
        <a:ext cx="1174496" cy="1174496"/>
      </dsp:txXfrm>
    </dsp:sp>
    <dsp:sp modelId="{22E8D27F-A4D6-0F40-9D96-9C0016333017}">
      <dsp:nvSpPr>
        <dsp:cNvPr id="0" name=""/>
        <dsp:cNvSpPr/>
      </dsp:nvSpPr>
      <dsp:spPr>
        <a:xfrm rot="10800000">
          <a:off x="719008" y="3523879"/>
          <a:ext cx="2206409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64BD60-090D-BB43-91E9-99B8732463A8}">
      <dsp:nvSpPr>
        <dsp:cNvPr id="0" name=""/>
        <dsp:cNvSpPr/>
      </dsp:nvSpPr>
      <dsp:spPr>
        <a:xfrm>
          <a:off x="-239171" y="3295493"/>
          <a:ext cx="1916360" cy="93015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Quarantine station for animals and plants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隔离场</a:t>
          </a:r>
          <a:endParaRPr lang="zh-CN" altLang="en-US" sz="1000" kern="1200" dirty="0"/>
        </a:p>
      </dsp:txBody>
      <dsp:txXfrm>
        <a:off x="-211928" y="3322736"/>
        <a:ext cx="1861874" cy="875667"/>
      </dsp:txXfrm>
    </dsp:sp>
    <dsp:sp modelId="{EDB88C1D-8A76-984B-B11E-06ECE595E379}">
      <dsp:nvSpPr>
        <dsp:cNvPr id="0" name=""/>
        <dsp:cNvSpPr/>
      </dsp:nvSpPr>
      <dsp:spPr>
        <a:xfrm rot="20295043">
          <a:off x="4694480" y="2781767"/>
          <a:ext cx="2100066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F5786-C5ED-7948-8CE9-32AEFBD3404A}">
      <dsp:nvSpPr>
        <dsp:cNvPr id="0" name=""/>
        <dsp:cNvSpPr/>
      </dsp:nvSpPr>
      <dsp:spPr>
        <a:xfrm>
          <a:off x="5940249" y="2177076"/>
          <a:ext cx="1559100" cy="904593"/>
        </a:xfrm>
        <a:prstGeom prst="roundRect">
          <a:avLst>
            <a:gd name="adj" fmla="val 10000"/>
          </a:avLst>
        </a:prstGeom>
        <a:solidFill>
          <a:srgbClr val="FFE399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Liquor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and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cosmetics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branch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testing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center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酒类及化妆品检测分中心 </a:t>
          </a:r>
          <a:endParaRPr lang="zh-CN" altLang="en-US" sz="1000" kern="1200" dirty="0"/>
        </a:p>
      </dsp:txBody>
      <dsp:txXfrm>
        <a:off x="5966744" y="2203571"/>
        <a:ext cx="1506110" cy="851603"/>
      </dsp:txXfrm>
    </dsp:sp>
    <dsp:sp modelId="{538DF336-7322-5C44-A037-92CE3D5C3D85}">
      <dsp:nvSpPr>
        <dsp:cNvPr id="0" name=""/>
        <dsp:cNvSpPr/>
      </dsp:nvSpPr>
      <dsp:spPr>
        <a:xfrm rot="13398377">
          <a:off x="774895" y="1895849"/>
          <a:ext cx="2764378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A1AAC-5BF9-D946-B114-DF9FDD295FD3}">
      <dsp:nvSpPr>
        <dsp:cNvPr id="0" name=""/>
        <dsp:cNvSpPr/>
      </dsp:nvSpPr>
      <dsp:spPr>
        <a:xfrm>
          <a:off x="0" y="719422"/>
          <a:ext cx="2302537" cy="930153"/>
        </a:xfrm>
        <a:prstGeom prst="roundRect">
          <a:avLst>
            <a:gd name="adj" fmla="val 10000"/>
          </a:avLst>
        </a:prstGeom>
        <a:solidFill>
          <a:srgbClr val="FFF1CC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Genetically modified organism detection and down &amp; feather inspection laboratory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转基因及羽绒室</a:t>
          </a:r>
          <a:endParaRPr lang="en-US" altLang="zh-CN" sz="1000" kern="1200" dirty="0"/>
        </a:p>
      </dsp:txBody>
      <dsp:txXfrm>
        <a:off x="27243" y="746665"/>
        <a:ext cx="2248051" cy="875667"/>
      </dsp:txXfrm>
    </dsp:sp>
    <dsp:sp modelId="{0F77ED9B-2ABB-DF4E-94A8-39770E6A9B7D}">
      <dsp:nvSpPr>
        <dsp:cNvPr id="0" name=""/>
        <dsp:cNvSpPr/>
      </dsp:nvSpPr>
      <dsp:spPr>
        <a:xfrm rot="15428652">
          <a:off x="2322101" y="1513276"/>
          <a:ext cx="2206738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85664-2564-8B41-A2E5-14DE604B7A31}">
      <dsp:nvSpPr>
        <dsp:cNvPr id="0" name=""/>
        <dsp:cNvSpPr/>
      </dsp:nvSpPr>
      <dsp:spPr>
        <a:xfrm>
          <a:off x="2179970" y="209179"/>
          <a:ext cx="2000004" cy="930153"/>
        </a:xfrm>
        <a:prstGeom prst="roundRect">
          <a:avLst>
            <a:gd name="adj" fmla="val 10000"/>
          </a:avLst>
        </a:prstGeom>
        <a:solidFill>
          <a:srgbClr val="FFF1CC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Plant quarantine and cereal inspection laboratory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植物检疫及粮谷室</a:t>
          </a:r>
          <a:endParaRPr lang="en-US" altLang="zh-CN" sz="1000" kern="1200" dirty="0"/>
        </a:p>
      </dsp:txBody>
      <dsp:txXfrm>
        <a:off x="2207213" y="236422"/>
        <a:ext cx="1945518" cy="875667"/>
      </dsp:txXfrm>
    </dsp:sp>
    <dsp:sp modelId="{9FACF044-C765-804F-8906-0D67A8BBFD0E}">
      <dsp:nvSpPr>
        <dsp:cNvPr id="0" name=""/>
        <dsp:cNvSpPr/>
      </dsp:nvSpPr>
      <dsp:spPr>
        <a:xfrm rot="19155188">
          <a:off x="4317310" y="2054699"/>
          <a:ext cx="2544547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18423-0D9B-8D48-B859-C0D472C58088}">
      <dsp:nvSpPr>
        <dsp:cNvPr id="0" name=""/>
        <dsp:cNvSpPr/>
      </dsp:nvSpPr>
      <dsp:spPr>
        <a:xfrm>
          <a:off x="5607568" y="995877"/>
          <a:ext cx="1891781" cy="93015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Physical and chemical laboratory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理化室</a:t>
          </a:r>
          <a:endParaRPr lang="en-US" altLang="zh-CN" sz="1000" kern="1200" dirty="0"/>
        </a:p>
      </dsp:txBody>
      <dsp:txXfrm>
        <a:off x="5634811" y="1023120"/>
        <a:ext cx="1837295" cy="875667"/>
      </dsp:txXfrm>
    </dsp:sp>
    <dsp:sp modelId="{4639F17C-637E-314B-9CCA-7B866C3B327B}">
      <dsp:nvSpPr>
        <dsp:cNvPr id="0" name=""/>
        <dsp:cNvSpPr/>
      </dsp:nvSpPr>
      <dsp:spPr>
        <a:xfrm rot="17569677">
          <a:off x="3532063" y="1534178"/>
          <a:ext cx="2379601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A7A69A-F643-C748-9752-EF6A5813C545}">
      <dsp:nvSpPr>
        <dsp:cNvPr id="0" name=""/>
        <dsp:cNvSpPr/>
      </dsp:nvSpPr>
      <dsp:spPr>
        <a:xfrm>
          <a:off x="4321462" y="209183"/>
          <a:ext cx="1724005" cy="930153"/>
        </a:xfrm>
        <a:prstGeom prst="roundRect">
          <a:avLst>
            <a:gd name="adj" fmla="val 10000"/>
          </a:avLst>
        </a:prstGeom>
        <a:solidFill>
          <a:srgbClr val="FFF1CC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Microbiological laboratory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微生物室</a:t>
          </a:r>
          <a:endParaRPr lang="zh-CN" altLang="en-US" sz="1000" kern="1200" dirty="0"/>
        </a:p>
      </dsp:txBody>
      <dsp:txXfrm>
        <a:off x="4348705" y="236426"/>
        <a:ext cx="1669519" cy="875667"/>
      </dsp:txXfrm>
    </dsp:sp>
    <dsp:sp modelId="{473DC51B-622C-1043-BFE2-C4F311FAD4D6}">
      <dsp:nvSpPr>
        <dsp:cNvPr id="0" name=""/>
        <dsp:cNvSpPr/>
      </dsp:nvSpPr>
      <dsp:spPr>
        <a:xfrm rot="12148100">
          <a:off x="920267" y="2745187"/>
          <a:ext cx="2162381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993FA-EDA4-2547-BEEF-06A5316DECB6}">
      <dsp:nvSpPr>
        <dsp:cNvPr id="0" name=""/>
        <dsp:cNvSpPr/>
      </dsp:nvSpPr>
      <dsp:spPr>
        <a:xfrm>
          <a:off x="0" y="2103599"/>
          <a:ext cx="2004678" cy="930153"/>
        </a:xfrm>
        <a:prstGeom prst="roundRect">
          <a:avLst>
            <a:gd name="adj" fmla="val 10000"/>
          </a:avLst>
        </a:prstGeom>
        <a:solidFill>
          <a:srgbClr val="FFF1CC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Animal quarantine and toxicology laboratory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动物检疫及毒理室</a:t>
          </a:r>
          <a:endParaRPr lang="zh-CN" altLang="en-US" sz="1000" kern="1200" dirty="0"/>
        </a:p>
      </dsp:txBody>
      <dsp:txXfrm>
        <a:off x="27243" y="2130842"/>
        <a:ext cx="1950192" cy="875667"/>
      </dsp:txXfrm>
    </dsp:sp>
    <dsp:sp modelId="{19C99125-121B-EF42-9C64-28463A54EBD8}">
      <dsp:nvSpPr>
        <dsp:cNvPr id="0" name=""/>
        <dsp:cNvSpPr/>
      </dsp:nvSpPr>
      <dsp:spPr>
        <a:xfrm>
          <a:off x="4843237" y="3523879"/>
          <a:ext cx="2206409" cy="4733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72DC8-4A88-4247-8285-66203924F535}">
      <dsp:nvSpPr>
        <dsp:cNvPr id="0" name=""/>
        <dsp:cNvSpPr/>
      </dsp:nvSpPr>
      <dsp:spPr>
        <a:xfrm>
          <a:off x="6468301" y="3295493"/>
          <a:ext cx="1162692" cy="9301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General Office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办公室</a:t>
          </a:r>
          <a:endParaRPr lang="zh-CN" altLang="en-US" sz="1000" kern="1200" dirty="0"/>
        </a:p>
      </dsp:txBody>
      <dsp:txXfrm>
        <a:off x="6495544" y="3322736"/>
        <a:ext cx="1108206" cy="875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879BA-1A03-4D2D-8BCB-E74D24C95739}">
      <dsp:nvSpPr>
        <dsp:cNvPr id="0" name=""/>
        <dsp:cNvSpPr/>
      </dsp:nvSpPr>
      <dsp:spPr>
        <a:xfrm rot="5400000">
          <a:off x="-242371" y="255992"/>
          <a:ext cx="1615810" cy="11310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2011</a:t>
          </a:r>
          <a:endParaRPr lang="zh-CN" altLang="en-US" sz="3300" kern="1200" dirty="0"/>
        </a:p>
      </dsp:txBody>
      <dsp:txXfrm rot="-5400000">
        <a:off x="1" y="579155"/>
        <a:ext cx="1131067" cy="484743"/>
      </dsp:txXfrm>
    </dsp:sp>
    <dsp:sp modelId="{14A22E3E-FC5C-4776-87FB-7B351AB6B14E}">
      <dsp:nvSpPr>
        <dsp:cNvPr id="0" name=""/>
        <dsp:cNvSpPr/>
      </dsp:nvSpPr>
      <dsp:spPr>
        <a:xfrm rot="5400000">
          <a:off x="3790070" y="-2645382"/>
          <a:ext cx="1050276" cy="6368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ea typeface="宋体" pitchFamily="2" charset="-122"/>
            </a:rPr>
            <a:t>Awarded the State Key Testing Laboratory of Alcohol Qualification by AQSIQ</a:t>
          </a:r>
          <a:endParaRPr lang="zh-CN" altLang="en-US" sz="1600" kern="1200" dirty="0">
            <a:ea typeface="宋体" pitchFamily="2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ea typeface="宋体" pitchFamily="2" charset="-122"/>
            </a:rPr>
            <a:t>质检总局批准为酒类检测国家重点实验室</a:t>
          </a:r>
          <a:endParaRPr lang="zh-CN" altLang="en-US" sz="1600" kern="1200" dirty="0">
            <a:ea typeface="宋体" pitchFamily="2" charset="-122"/>
          </a:endParaRPr>
        </a:p>
      </dsp:txBody>
      <dsp:txXfrm rot="-5400000">
        <a:off x="1131067" y="64891"/>
        <a:ext cx="6317012" cy="947736"/>
      </dsp:txXfrm>
    </dsp:sp>
    <dsp:sp modelId="{2051B5D5-5311-4949-9BF7-C232B05E68BC}">
      <dsp:nvSpPr>
        <dsp:cNvPr id="0" name=""/>
        <dsp:cNvSpPr/>
      </dsp:nvSpPr>
      <dsp:spPr>
        <a:xfrm rot="5400000">
          <a:off x="-242371" y="1691500"/>
          <a:ext cx="1615810" cy="1131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2012</a:t>
          </a:r>
          <a:endParaRPr lang="zh-CN" altLang="en-US" sz="3300" kern="1200" dirty="0"/>
        </a:p>
      </dsp:txBody>
      <dsp:txXfrm rot="-5400000">
        <a:off x="1" y="2014663"/>
        <a:ext cx="1131067" cy="484743"/>
      </dsp:txXfrm>
    </dsp:sp>
    <dsp:sp modelId="{EA4F1C9F-F287-4C61-A307-2B01D7569199}">
      <dsp:nvSpPr>
        <dsp:cNvPr id="0" name=""/>
        <dsp:cNvSpPr/>
      </dsp:nvSpPr>
      <dsp:spPr>
        <a:xfrm rot="5400000">
          <a:off x="3790070" y="-1209873"/>
          <a:ext cx="1050276" cy="6368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>
              <a:ea typeface="宋体" pitchFamily="2" charset="-122"/>
            </a:rPr>
            <a:t>Authorized to organize activities of the testing as a  proficiency testing provider by</a:t>
          </a:r>
          <a:r>
            <a:rPr lang="zh-CN" altLang="en-US" sz="1800" kern="1200" dirty="0" smtClean="0">
              <a:ea typeface="宋体" pitchFamily="2" charset="-122"/>
            </a:rPr>
            <a:t> </a:t>
          </a:r>
          <a:r>
            <a:rPr lang="en-US" altLang="en-US" sz="1800" kern="1200" dirty="0" smtClean="0">
              <a:ea typeface="宋体" pitchFamily="2" charset="-122"/>
            </a:rPr>
            <a:t>Certification and Accreditation Administration</a:t>
          </a:r>
          <a:r>
            <a:rPr lang="zh-CN" altLang="en-US" sz="1800" kern="1200" dirty="0" smtClean="0">
              <a:ea typeface="宋体" pitchFamily="2" charset="-122"/>
            </a:rPr>
            <a:t>（</a:t>
          </a:r>
          <a:r>
            <a:rPr lang="en-US" altLang="zh-CN" sz="1800" kern="1200" dirty="0" smtClean="0">
              <a:ea typeface="宋体" pitchFamily="2" charset="-122"/>
            </a:rPr>
            <a:t>CNCA</a:t>
          </a:r>
          <a:r>
            <a:rPr lang="zh-CN" altLang="en-US" sz="1800" kern="1200" dirty="0" smtClean="0">
              <a:ea typeface="宋体" pitchFamily="2" charset="-122"/>
            </a:rPr>
            <a:t>）</a:t>
          </a:r>
          <a:endParaRPr lang="zh-CN" altLang="en-US" sz="1800" kern="1200" dirty="0">
            <a:ea typeface="宋体" pitchFamily="2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ea typeface="宋体" pitchFamily="2" charset="-122"/>
            </a:rPr>
            <a:t>国家认监委授权为能力验证活动提供者组织比对活动</a:t>
          </a:r>
          <a:endParaRPr lang="zh-CN" altLang="en-US" sz="1800" kern="1200" dirty="0">
            <a:ea typeface="宋体" pitchFamily="2" charset="-122"/>
          </a:endParaRPr>
        </a:p>
      </dsp:txBody>
      <dsp:txXfrm rot="-5400000">
        <a:off x="1131067" y="1500400"/>
        <a:ext cx="6317012" cy="947736"/>
      </dsp:txXfrm>
    </dsp:sp>
    <dsp:sp modelId="{BFFCAD0B-7FD2-4C0D-BAB2-A34221DA350A}">
      <dsp:nvSpPr>
        <dsp:cNvPr id="0" name=""/>
        <dsp:cNvSpPr/>
      </dsp:nvSpPr>
      <dsp:spPr>
        <a:xfrm rot="5400000">
          <a:off x="-242371" y="3413540"/>
          <a:ext cx="1615810" cy="11310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2013</a:t>
          </a:r>
          <a:endParaRPr lang="zh-CN" altLang="en-US" sz="3300" kern="1200" dirty="0"/>
        </a:p>
      </dsp:txBody>
      <dsp:txXfrm rot="-5400000">
        <a:off x="1" y="3736703"/>
        <a:ext cx="1131067" cy="484743"/>
      </dsp:txXfrm>
    </dsp:sp>
    <dsp:sp modelId="{D20B0E45-BF81-456C-81B8-6B7A332CDF77}">
      <dsp:nvSpPr>
        <dsp:cNvPr id="0" name=""/>
        <dsp:cNvSpPr/>
      </dsp:nvSpPr>
      <dsp:spPr>
        <a:xfrm rot="5400000">
          <a:off x="3503539" y="512165"/>
          <a:ext cx="1623339" cy="6368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ea typeface="宋体" pitchFamily="2" charset="-122"/>
            </a:rPr>
            <a:t>PT of total sugar, sorbic acid, manganese contents in wine(CNCA-13-B14)</a:t>
          </a:r>
          <a:endParaRPr lang="zh-CN" alt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ea typeface="宋体" pitchFamily="2" charset="-122"/>
            </a:rPr>
            <a:t>In April 2013 - complete validation plan, and sent the  invitation to participants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ea typeface="宋体" pitchFamily="2" charset="-122"/>
            </a:rPr>
            <a:t>A total of 113 laboratories for this PT in China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ea typeface="宋体" pitchFamily="2" charset="-122"/>
            </a:rPr>
            <a:t>According to the design scheme of the preparation of samples: 2 level and 1 sample disturbance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ea typeface="宋体" pitchFamily="2" charset="-122"/>
            </a:rPr>
            <a:t>2013</a:t>
          </a:r>
          <a:r>
            <a:rPr lang="zh-CN" altLang="en-US" sz="1000" kern="1200" dirty="0" smtClean="0">
              <a:ea typeface="宋体" pitchFamily="2" charset="-122"/>
            </a:rPr>
            <a:t>年组织葡萄酒中总糖、山梨酸和锰含量的能力验证活动（</a:t>
          </a:r>
          <a:r>
            <a:rPr lang="en-US" altLang="zh-CN" sz="1000" kern="1200" dirty="0" smtClean="0">
              <a:ea typeface="宋体" pitchFamily="2" charset="-122"/>
            </a:rPr>
            <a:t>CNCA-13-B14</a:t>
          </a:r>
          <a:r>
            <a:rPr lang="zh-CN" altLang="en-US" sz="1000" kern="1200" dirty="0" smtClean="0">
              <a:ea typeface="宋体" pitchFamily="2" charset="-122"/>
            </a:rPr>
            <a:t>）</a:t>
          </a:r>
          <a:endParaRPr lang="en-US" altLang="zh-CN" sz="1000" kern="1200" dirty="0" smtClean="0">
            <a:ea typeface="宋体" pitchFamily="2" charset="-122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>
              <a:ea typeface="宋体" pitchFamily="2" charset="-122"/>
            </a:rPr>
            <a:t>有</a:t>
          </a:r>
          <a:r>
            <a:rPr lang="en-US" altLang="zh-CN" sz="1000" kern="1200" dirty="0" smtClean="0">
              <a:ea typeface="宋体" pitchFamily="2" charset="-122"/>
            </a:rPr>
            <a:t>113</a:t>
          </a:r>
          <a:r>
            <a:rPr lang="zh-CN" altLang="en-US" sz="1000" kern="1200" dirty="0" smtClean="0">
              <a:ea typeface="宋体" pitchFamily="2" charset="-122"/>
            </a:rPr>
            <a:t>家实验室参加</a:t>
          </a:r>
          <a:endParaRPr lang="en-US" altLang="zh-CN" sz="1000" kern="1200" dirty="0" smtClean="0">
            <a:ea typeface="宋体" pitchFamily="2" charset="-122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>
              <a:ea typeface="宋体" pitchFamily="2" charset="-122"/>
            </a:rPr>
            <a:t>分发两个测试样品和一个干扰样品</a:t>
          </a:r>
          <a:endParaRPr lang="en-US" altLang="zh-CN" sz="1000" kern="1200" dirty="0" smtClean="0">
            <a:ea typeface="宋体" pitchFamily="2" charset="-122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CN" sz="1000" kern="1200" dirty="0" smtClean="0">
            <a:ea typeface="宋体" pitchFamily="2" charset="-122"/>
          </a:endParaRPr>
        </a:p>
      </dsp:txBody>
      <dsp:txXfrm rot="-5400000">
        <a:off x="1131068" y="2963882"/>
        <a:ext cx="6289037" cy="146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41B219-5C36-4BC1-AC6F-981E4F345529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1F21DB-CC20-49BC-A90D-784991ACF1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386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779E66-9F2D-47BF-BECD-49858088BE3D}" type="datetimeFigureOut">
              <a:rPr lang="en-US" altLang="zh-CN"/>
              <a:pPr>
                <a:defRPr/>
              </a:pPr>
              <a:t>10/31/2013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8612C3-AA49-417F-BDCF-1AAF4B021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749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9A582146-1398-4FC4-8E68-B63753AEE7E7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612C3-AA49-417F-BDCF-1AAF4B0214CD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27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137C63CD-28BD-4131-8B6A-1555F291BCC8}" type="slidenum">
              <a:rPr lang="en-US" altLang="zh-CN" smtClean="0"/>
              <a:pPr eaLnBrk="1" hangingPunct="1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2053E387-ADFE-4142-B075-EABE2260C143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612C3-AA49-417F-BDCF-1AAF4B0214C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14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mtClean="0"/>
          </a:p>
        </p:txBody>
      </p:sp>
      <p:sp>
        <p:nvSpPr>
          <p:cNvPr id="99332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defTabSz="914400"/>
            <a:fld id="{F505876D-97EA-41C8-A53B-1594414A8027}" type="slidenum">
              <a:rPr kumimoji="1" lang="zh-CN" altLang="en-US" sz="1200">
                <a:latin typeface="楷体"/>
              </a:rPr>
              <a:pPr algn="r" defTabSz="914400"/>
              <a:t>27</a:t>
            </a:fld>
            <a:endParaRPr kumimoji="1" lang="en-US" altLang="zh-CN" sz="1200">
              <a:latin typeface="楷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defTabSz="914400">
              <a:defRPr/>
            </a:pPr>
            <a:r>
              <a:rPr lang="zh-CN" altLang="en-US" sz="4000" b="1" dirty="0" smtClean="0"/>
              <a:t>目前欧盟、</a:t>
            </a:r>
            <a:r>
              <a:rPr lang="en-US" sz="4000" b="1" dirty="0" smtClean="0">
                <a:ea typeface="宋体" pitchFamily="2" charset="-122"/>
              </a:rPr>
              <a:t>CAC</a:t>
            </a:r>
            <a:r>
              <a:rPr lang="zh-CN" altLang="en-US" sz="4000" b="1" dirty="0" smtClean="0"/>
              <a:t>、澳大利亚、加拿大和日本对葡萄中多菌灵、嘧霉胺和嘧菌环胺的使用均提出限量要求。美国没有对葡萄中多菌灵的限量要求。中国规定在葡萄中多菌灵的限量为</a:t>
            </a:r>
            <a:r>
              <a:rPr lang="en-US" sz="4000" b="1" dirty="0" smtClean="0">
                <a:ea typeface="宋体" pitchFamily="2" charset="-122"/>
              </a:rPr>
              <a:t>3 mg/kg</a:t>
            </a:r>
            <a:r>
              <a:rPr lang="zh-CN" altLang="en-US" sz="4000" b="1" dirty="0" smtClean="0"/>
              <a:t>，但对葡萄中嘧霉胺和嘧菌环胺的使用没有限量要求</a:t>
            </a:r>
            <a:endParaRPr lang="zh-CN" altLang="en-US" sz="4000" b="1" dirty="0"/>
          </a:p>
        </p:txBody>
      </p:sp>
      <p:sp>
        <p:nvSpPr>
          <p:cNvPr id="100356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defTabSz="914400"/>
            <a:fld id="{21F4779B-69EE-4161-9AA6-398990DF1432}" type="slidenum">
              <a:rPr kumimoji="1" lang="zh-CN" altLang="en-US" sz="1200">
                <a:latin typeface="楷体"/>
              </a:rPr>
              <a:pPr algn="r" defTabSz="914400"/>
              <a:t>28</a:t>
            </a:fld>
            <a:endParaRPr kumimoji="1" lang="en-US" altLang="zh-CN" sz="1200">
              <a:latin typeface="楷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7801585-F7A2-46CD-8C9C-1F70B97C0AEC}" type="slidenum">
              <a:rPr lang="zh-CN" altLang="en-US">
                <a:solidFill>
                  <a:prstClr val="black"/>
                </a:solidFill>
              </a:rPr>
              <a:pPr eaLnBrk="1" hangingPunct="1"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defTabSz="914400"/>
            <a:fld id="{C2CF178D-8629-4C15-9B8D-B1FA8DC80A59}" type="slidenum">
              <a:rPr kumimoji="1" lang="zh-CN" altLang="en-US" sz="1200" smtClean="0">
                <a:solidFill>
                  <a:srgbClr val="000000"/>
                </a:solidFill>
                <a:latin typeface="楷体"/>
              </a:rPr>
              <a:pPr algn="r" defTabSz="914400"/>
              <a:t>30</a:t>
            </a:fld>
            <a:endParaRPr kumimoji="1" lang="en-US" altLang="zh-CN" sz="1200" smtClean="0">
              <a:solidFill>
                <a:srgbClr val="000000"/>
              </a:solidFill>
              <a:latin typeface="楷体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77A3462C-6C38-4081-ACD9-8CE8DECDD094}" type="slidenum">
              <a:rPr lang="zh-CN" altLang="en-US">
                <a:solidFill>
                  <a:prstClr val="black"/>
                </a:solidFill>
              </a:rPr>
              <a:pPr eaLnBrk="1" hangingPunct="1"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D3ABD3-7257-41A5-B4C2-A0469E981130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67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7B92-516B-43E7-9E5C-E934CF97CF3B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632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06BB-DB6B-4225-A6B8-12220EF0A3E6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015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AC27E-FA93-43B3-9EAB-609E232271BC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D335-9AA7-4891-B855-DC4FB124D5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821A-1C18-42D5-B2B6-50D1BD0898B6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760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Oval 15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6E6E4-7DBB-4E7E-BBFE-221E965331A3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228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BAF0-3A1F-406E-B00D-F733F24DFC3E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26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9A74A-10ED-4D38-9556-CD4F99099BED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7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B02C-65F4-4C9C-96DD-D5F04D0A45ED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86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243CD-95D9-4AD4-BBBE-E03D54E52297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86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FF0A5-B24C-4B23-969E-43D7C60DD78C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915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lvl1pPr indent="-2825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zh-CN" altLang="zh-CN" sz="3200" smtClean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6" name="Flowchart: 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7" name="Flowchart: 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5C60E4-C7A9-44DE-9621-040B3367EF65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15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 smtClean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B5A788"/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1556D3-5AE0-4987-9542-8B77F75D5A68}" type="datetime1">
              <a:rPr lang="en-US" altLang="zh-CN" smtClean="0"/>
              <a:t>10/31/2013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Wine Regulatory Forum: Good Regulatory Practices Action Plan</a:t>
            </a: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5A788"/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B59A01-C695-451B-8AC5-38EFCFA64C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1137684" y="2129707"/>
            <a:ext cx="7612912" cy="24669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200" dirty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2200" dirty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  <a:t>Guo </a:t>
            </a:r>
            <a:r>
              <a:rPr lang="en-US" altLang="zh-CN" sz="2200" dirty="0" err="1" smtClean="0">
                <a:solidFill>
                  <a:schemeClr val="tx1"/>
                </a:solidFill>
                <a:ea typeface="宋体" pitchFamily="2" charset="-122"/>
              </a:rPr>
              <a:t>Dehua</a:t>
            </a:r>
            <a: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zh-CN" altLang="en-US" sz="1800" dirty="0">
                <a:solidFill>
                  <a:schemeClr val="tx1"/>
                </a:solidFill>
                <a:ea typeface="宋体" pitchFamily="2" charset="-122"/>
              </a:rPr>
              <a:t>郭德华</a:t>
            </a:r>
            <a:r>
              <a:rPr lang="en-US" altLang="zh-CN" sz="2200" dirty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2200" dirty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Deputy 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Director, technical center for animal, plant and food inspection &amp; quarantine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Shanghai Entry-Exit Inspection and Quarantine 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Bureau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（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SHCIQ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）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上海出入境检验检疫局动植物与食品检验检疫技术中心  副主任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方正大标宋简体" pitchFamily="2" charset="-122"/>
                <a:ea typeface="方正大标宋简体" pitchFamily="2" charset="-122"/>
              </a:rPr>
              <a:t>5 November 2013</a:t>
            </a:r>
            <a:endParaRPr lang="zh-CN" altLang="en-US" sz="2200" dirty="0" smtClean="0">
              <a:solidFill>
                <a:schemeClr val="tx1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1224820" y="1428032"/>
            <a:ext cx="70437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 dirty="0"/>
              <a:t>The testing of </a:t>
            </a:r>
            <a:r>
              <a:rPr lang="en-US" altLang="zh-CN" sz="3600" b="1" dirty="0" smtClean="0"/>
              <a:t>import wine </a:t>
            </a:r>
            <a:r>
              <a:rPr lang="en-US" altLang="zh-CN" sz="3600" b="1" dirty="0"/>
              <a:t>in </a:t>
            </a:r>
            <a:r>
              <a:rPr lang="en-US" altLang="zh-CN" sz="3600" b="1" dirty="0" smtClean="0"/>
              <a:t>China</a:t>
            </a:r>
          </a:p>
          <a:p>
            <a:pPr algn="ctr"/>
            <a:r>
              <a:rPr lang="zh-CN" altLang="en-US" sz="1600" b="1" dirty="0" smtClean="0"/>
              <a:t>进口葡萄酒的检测</a:t>
            </a:r>
            <a:endParaRPr lang="zh-CN" altLang="en-US" sz="1600" b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514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1089995" y="1411968"/>
            <a:ext cx="8007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/>
              <a:t> </a:t>
            </a:r>
            <a:endParaRPr lang="en-US" altLang="zh-CN" sz="3200" dirty="0"/>
          </a:p>
          <a:p>
            <a:pPr eaLnBrk="1" hangingPunct="1"/>
            <a:endParaRPr lang="en-US" altLang="zh-CN" sz="1600" dirty="0"/>
          </a:p>
          <a:p>
            <a:pPr eaLnBrk="1" hangingPunct="1">
              <a:buFont typeface="Wingdings" pitchFamily="2" charset="2"/>
              <a:buChar char="u"/>
            </a:pPr>
            <a:r>
              <a:rPr lang="en-US" altLang="zh-CN" sz="2400" dirty="0"/>
              <a:t>The </a:t>
            </a:r>
            <a:r>
              <a:rPr lang="en-US" altLang="zh-CN" sz="2400" dirty="0" smtClean="0"/>
              <a:t>center </a:t>
            </a:r>
            <a:r>
              <a:rPr lang="en-US" altLang="zh-CN" sz="2400" dirty="0"/>
              <a:t>occupy an area of 2500 square meters, and the well-arranged and facilitated environment guarantees the quality of </a:t>
            </a:r>
            <a:r>
              <a:rPr lang="en-US" altLang="zh-CN" sz="2400" dirty="0" smtClean="0"/>
              <a:t>lab inspection work.</a:t>
            </a:r>
          </a:p>
          <a:p>
            <a:pPr eaLnBrk="1" hangingPunct="1"/>
            <a:r>
              <a:rPr lang="zh-CN" altLang="en-US" sz="1600" dirty="0" smtClean="0"/>
              <a:t>分中心场地面积</a:t>
            </a:r>
            <a:r>
              <a:rPr lang="en-US" altLang="zh-CN" sz="1600" dirty="0" smtClean="0"/>
              <a:t>2500</a:t>
            </a:r>
            <a:r>
              <a:rPr lang="zh-CN" altLang="en-US" sz="1600" dirty="0" smtClean="0"/>
              <a:t>平方米，具有良好的设施和环境，保证检验工作质量满足。</a:t>
            </a:r>
            <a:endParaRPr lang="en-US" altLang="zh-CN" sz="1600" dirty="0" smtClean="0"/>
          </a:p>
          <a:p>
            <a:pPr eaLnBrk="1" hangingPunct="1"/>
            <a:endParaRPr lang="en-US" altLang="zh-CN" sz="1600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en-US" altLang="zh-CN" sz="2400" dirty="0" smtClean="0"/>
              <a:t>6,924 lots  9,833samples were determined and 35,179 results were reported last year.</a:t>
            </a:r>
          </a:p>
          <a:p>
            <a:pPr eaLnBrk="1" hangingPunct="1"/>
            <a:r>
              <a:rPr lang="zh-CN" altLang="en-US" sz="1600" dirty="0" smtClean="0"/>
              <a:t>去年完成</a:t>
            </a:r>
            <a:r>
              <a:rPr lang="en-US" altLang="zh-CN" sz="1600" dirty="0" smtClean="0"/>
              <a:t>6912</a:t>
            </a:r>
            <a:r>
              <a:rPr lang="zh-CN" altLang="en-US" sz="1600" dirty="0" smtClean="0"/>
              <a:t>批、</a:t>
            </a:r>
            <a:r>
              <a:rPr lang="en-US" altLang="zh-CN" sz="1600" dirty="0" smtClean="0"/>
              <a:t>9833</a:t>
            </a:r>
            <a:r>
              <a:rPr lang="zh-CN" altLang="en-US" sz="1600" dirty="0" smtClean="0"/>
              <a:t>个样品的检测，</a:t>
            </a:r>
            <a:endParaRPr lang="en-US" altLang="zh-CN" sz="1600" dirty="0" smtClean="0"/>
          </a:p>
          <a:p>
            <a:pPr eaLnBrk="1" hangingPunct="1"/>
            <a:r>
              <a:rPr lang="zh-CN" altLang="en-US" sz="1600" dirty="0" smtClean="0"/>
              <a:t>出具</a:t>
            </a:r>
            <a:r>
              <a:rPr lang="en-US" altLang="zh-CN" sz="1600" dirty="0" smtClean="0"/>
              <a:t>35179</a:t>
            </a:r>
            <a:r>
              <a:rPr lang="zh-CN" altLang="en-US" sz="1600" dirty="0" smtClean="0"/>
              <a:t>个实验数据。</a:t>
            </a:r>
            <a:endParaRPr lang="en-US" altLang="zh-CN" sz="1600" dirty="0" smtClean="0"/>
          </a:p>
          <a:p>
            <a:pPr eaLnBrk="1" hangingPunct="1"/>
            <a:endParaRPr lang="zh-CN" altLang="en-US" sz="2400" dirty="0"/>
          </a:p>
          <a:p>
            <a:pPr eaLnBrk="1" hangingPunct="1"/>
            <a:endParaRPr lang="en-US" altLang="zh-CN" sz="3200" dirty="0"/>
          </a:p>
        </p:txBody>
      </p:sp>
      <p:pic>
        <p:nvPicPr>
          <p:cNvPr id="2867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66" y="4406936"/>
            <a:ext cx="29575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1069128" y="121017"/>
            <a:ext cx="7346950" cy="1309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800" dirty="0" smtClean="0"/>
              <a:t>Infrastructure of </a:t>
            </a:r>
            <a:r>
              <a:rPr lang="en-US" altLang="zh-CN" sz="2800" dirty="0" smtClean="0">
                <a:ea typeface="宋体" pitchFamily="2" charset="-122"/>
              </a:rPr>
              <a:t>Liquor </a:t>
            </a:r>
            <a:r>
              <a:rPr lang="en-US" altLang="zh-CN" sz="2800" dirty="0">
                <a:ea typeface="宋体" pitchFamily="2" charset="-122"/>
              </a:rPr>
              <a:t>and cosmetics branch </a:t>
            </a:r>
            <a:r>
              <a:rPr lang="en-US" altLang="zh-CN" sz="2800" dirty="0" smtClean="0">
                <a:ea typeface="宋体" pitchFamily="2" charset="-122"/>
              </a:rPr>
              <a:t>testing </a:t>
            </a:r>
            <a:r>
              <a:rPr lang="en-US" altLang="zh-CN" sz="2800" dirty="0">
                <a:ea typeface="宋体" pitchFamily="2" charset="-122"/>
              </a:rPr>
              <a:t>center 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800" dirty="0">
                <a:ea typeface="宋体" pitchFamily="2" charset="-122"/>
              </a:rPr>
              <a:t>酒类及化妆品检测</a:t>
            </a:r>
            <a:r>
              <a:rPr lang="zh-CN" altLang="en-US" sz="1800" dirty="0" smtClean="0">
                <a:ea typeface="宋体" pitchFamily="2" charset="-122"/>
              </a:rPr>
              <a:t>分中心的面积及业务量</a:t>
            </a:r>
            <a:endParaRPr lang="en-US" altLang="zh-CN" sz="1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1030905" y="1328317"/>
            <a:ext cx="81597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 </a:t>
            </a:r>
            <a:endParaRPr lang="en-US" altLang="zh-CN" sz="20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/>
              <a:t>Accreditation covering </a:t>
            </a:r>
            <a:r>
              <a:rPr lang="en-US" altLang="zh-CN" sz="2000" dirty="0" smtClean="0"/>
              <a:t>36 </a:t>
            </a:r>
            <a:r>
              <a:rPr lang="en-US" altLang="zh-CN" sz="2000" dirty="0"/>
              <a:t>test items on beverage wine and liquor products has been made by China National Accreditation Service for Conformity Assessment (CNAS).</a:t>
            </a:r>
          </a:p>
          <a:p>
            <a:pPr eaLnBrk="1" hangingPunct="1"/>
            <a:r>
              <a:rPr lang="zh-CN" altLang="en-US" sz="1600" dirty="0" smtClean="0"/>
              <a:t>饮料及酒类产品中的</a:t>
            </a:r>
            <a:r>
              <a:rPr lang="en-US" altLang="zh-CN" sz="1600" dirty="0" smtClean="0"/>
              <a:t>36</a:t>
            </a:r>
            <a:r>
              <a:rPr lang="zh-CN" altLang="en-US" sz="1600" dirty="0" smtClean="0"/>
              <a:t>个测试</a:t>
            </a:r>
            <a:r>
              <a:rPr lang="zh-CN" altLang="en-US" sz="1600" dirty="0"/>
              <a:t>参数通过中国合格评定国家认可</a:t>
            </a:r>
            <a:r>
              <a:rPr lang="zh-CN" altLang="en-US" sz="1600" dirty="0" smtClean="0"/>
              <a:t>委员会（</a:t>
            </a:r>
            <a:r>
              <a:rPr lang="en-US" altLang="zh-CN" sz="1600" dirty="0" smtClean="0"/>
              <a:t>CNAS</a:t>
            </a:r>
            <a:r>
              <a:rPr lang="zh-CN" altLang="en-US" sz="1600" dirty="0" smtClean="0"/>
              <a:t>）的认可</a:t>
            </a:r>
            <a:endParaRPr lang="en-US" altLang="zh-CN" sz="1600" dirty="0" smtClean="0"/>
          </a:p>
          <a:p>
            <a:pPr eaLnBrk="1" hangingPunct="1"/>
            <a:endParaRPr lang="en-US" altLang="zh-CN" sz="16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 smtClean="0"/>
              <a:t>Participat</a:t>
            </a:r>
            <a:r>
              <a:rPr lang="en-US" altLang="zh-CN" sz="2000" dirty="0"/>
              <a:t>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in many domestic and international</a:t>
            </a:r>
          </a:p>
          <a:p>
            <a:pPr eaLnBrk="1" hangingPunct="1"/>
            <a:r>
              <a:rPr lang="en-US" altLang="zh-CN" sz="2000" dirty="0"/>
              <a:t> proficiency tests and collaborative experiments </a:t>
            </a:r>
          </a:p>
          <a:p>
            <a:pPr eaLnBrk="1" hangingPunct="1"/>
            <a:r>
              <a:rPr lang="en-US" altLang="zh-CN" sz="2000" dirty="0"/>
              <a:t>every year and have attained satisfactory results.</a:t>
            </a:r>
          </a:p>
          <a:p>
            <a:pPr eaLnBrk="1" hangingPunct="1"/>
            <a:r>
              <a:rPr lang="en-US" altLang="zh-CN" sz="2000" dirty="0"/>
              <a:t> (FAPAS,CNAS,LGC,TTB)</a:t>
            </a:r>
          </a:p>
          <a:p>
            <a:pPr eaLnBrk="1" hangingPunct="1"/>
            <a:r>
              <a:rPr lang="zh-CN" altLang="en-US" sz="1600" dirty="0" smtClean="0"/>
              <a:t>每年参加许多国内外能力验证和协同试验并取得</a:t>
            </a:r>
            <a:endParaRPr lang="en-US" altLang="zh-CN" sz="1600" dirty="0" smtClean="0"/>
          </a:p>
          <a:p>
            <a:pPr eaLnBrk="1" hangingPunct="1"/>
            <a:r>
              <a:rPr lang="zh-CN" altLang="en-US" sz="1600" dirty="0" smtClean="0"/>
              <a:t>满意评价</a:t>
            </a:r>
            <a:r>
              <a:rPr lang="en-US" altLang="zh-CN" sz="1600" dirty="0" smtClean="0"/>
              <a:t> (</a:t>
            </a:r>
            <a:r>
              <a:rPr lang="zh-CN" altLang="en-US" sz="1600" dirty="0" smtClean="0"/>
              <a:t>如：</a:t>
            </a:r>
            <a:r>
              <a:rPr lang="en-US" altLang="zh-CN" sz="1600" dirty="0" smtClean="0"/>
              <a:t>FAPAS,CNAS,LGC,TTB)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eaLnBrk="1" hangingPunct="1"/>
            <a:endParaRPr lang="en-US" altLang="zh-CN" sz="16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 smtClean="0"/>
              <a:t>Frequent </a:t>
            </a:r>
            <a:r>
              <a:rPr lang="en-US" altLang="zh-CN" sz="2000" dirty="0"/>
              <a:t>technical exchanges with </a:t>
            </a:r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delegations  and </a:t>
            </a:r>
            <a:r>
              <a:rPr lang="en-US" altLang="zh-CN" sz="2000" dirty="0"/>
              <a:t>expert teams from </a:t>
            </a:r>
            <a:r>
              <a:rPr lang="en-US" altLang="zh-CN" sz="2000" dirty="0" smtClean="0"/>
              <a:t>foreign</a:t>
            </a:r>
          </a:p>
          <a:p>
            <a:pPr eaLnBrk="1" hangingPunct="1"/>
            <a:r>
              <a:rPr lang="en-US" altLang="zh-CN" sz="2000" dirty="0" smtClean="0"/>
              <a:t> </a:t>
            </a:r>
            <a:r>
              <a:rPr lang="en-US" altLang="zh-CN" sz="2000" dirty="0"/>
              <a:t>authorities such </a:t>
            </a:r>
            <a:r>
              <a:rPr lang="en-US" altLang="zh-CN" sz="2000" dirty="0" smtClean="0"/>
              <a:t>as </a:t>
            </a:r>
            <a:r>
              <a:rPr lang="en-US" altLang="zh-CN" sz="2000" dirty="0"/>
              <a:t>TTB, CIVB, Pessac, etc</a:t>
            </a:r>
            <a:r>
              <a:rPr lang="en-US" altLang="zh-CN" sz="2000" dirty="0" smtClean="0"/>
              <a:t>.</a:t>
            </a:r>
          </a:p>
          <a:p>
            <a:pPr eaLnBrk="1" hangingPunct="1"/>
            <a:r>
              <a:rPr lang="zh-CN" altLang="en-US" sz="1600" dirty="0" smtClean="0"/>
              <a:t>经常与国外专业机构进行技术交流，如</a:t>
            </a:r>
            <a:r>
              <a:rPr lang="en-US" altLang="zh-CN" sz="1600" dirty="0"/>
              <a:t>TTB, CIVB</a:t>
            </a:r>
            <a:r>
              <a:rPr lang="en-US" altLang="zh-CN" sz="2000" dirty="0" smtClean="0"/>
              <a:t>,</a:t>
            </a:r>
          </a:p>
          <a:p>
            <a:pPr eaLnBrk="1" hangingPunct="1"/>
            <a:r>
              <a:rPr lang="en-US" altLang="zh-CN" sz="2000" dirty="0" smtClean="0"/>
              <a:t> </a:t>
            </a:r>
            <a:r>
              <a:rPr lang="en-US" altLang="zh-CN" sz="1600" dirty="0"/>
              <a:t>Pessac,</a:t>
            </a:r>
            <a:r>
              <a:rPr lang="zh-CN" altLang="en-US" sz="1600" dirty="0"/>
              <a:t>等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1100138" y="337714"/>
            <a:ext cx="7346950" cy="99060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sz="3100" dirty="0">
                <a:ea typeface="宋体" pitchFamily="2" charset="-122"/>
              </a:rPr>
              <a:t>Quality management </a:t>
            </a:r>
            <a:r>
              <a:rPr lang="en-US" altLang="zh-CN" sz="3100" dirty="0" smtClean="0">
                <a:ea typeface="宋体" pitchFamily="2" charset="-122"/>
              </a:rPr>
              <a:t>system of Liquor </a:t>
            </a:r>
            <a:r>
              <a:rPr lang="en-US" altLang="zh-CN" sz="3100" dirty="0">
                <a:ea typeface="宋体" pitchFamily="2" charset="-122"/>
              </a:rPr>
              <a:t>and cosmetics branch testing center </a:t>
            </a:r>
            <a:br>
              <a:rPr lang="en-US" altLang="zh-CN" sz="3100" dirty="0">
                <a:ea typeface="宋体" pitchFamily="2" charset="-122"/>
              </a:rPr>
            </a:br>
            <a:r>
              <a:rPr lang="zh-CN" altLang="en-US" sz="1800" dirty="0">
                <a:ea typeface="宋体" pitchFamily="2" charset="-122"/>
              </a:rPr>
              <a:t>酒类及化妆品检测分中心</a:t>
            </a:r>
            <a:r>
              <a:rPr lang="zh-CN" altLang="en-US" sz="1800" dirty="0" smtClean="0">
                <a:ea typeface="宋体" pitchFamily="2" charset="-122"/>
              </a:rPr>
              <a:t>的质量管理体系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endParaRPr lang="en-US" altLang="zh-CN" sz="2800" dirty="0" smtClean="0"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53" y="4250365"/>
            <a:ext cx="3476846" cy="2607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984250" y="443872"/>
            <a:ext cx="81597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Scope of Accreditation to </a:t>
            </a:r>
            <a:r>
              <a:rPr lang="en-US" altLang="zh-CN" sz="28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ISO/IEC 17025:2005 of Liquor and cosmetics branch testing center </a:t>
            </a:r>
            <a:endParaRPr lang="en-US" altLang="zh-CN" sz="28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  <a:p>
            <a:pPr eaLnBrk="1" hangingPunct="1"/>
            <a:r>
              <a:rPr lang="zh-CN" altLang="en-US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酒类及化妆品检测</a:t>
            </a: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分中心认可的检测</a:t>
            </a:r>
            <a:r>
              <a:rPr lang="zh-CN" altLang="en-US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能力范围</a:t>
            </a:r>
            <a:endParaRPr lang="en-US" altLang="zh-CN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  <a:p>
            <a:pPr eaLnBrk="1" hangingPunct="1"/>
            <a:r>
              <a:rPr lang="en-US" altLang="zh-CN" sz="3200" dirty="0"/>
              <a:t> </a:t>
            </a:r>
            <a:r>
              <a:rPr lang="en-US" altLang="zh-CN" sz="1600" b="1" dirty="0"/>
              <a:t>Registration </a:t>
            </a:r>
            <a:r>
              <a:rPr lang="en-US" altLang="zh-CN" sz="1600" b="1" dirty="0" smtClean="0"/>
              <a:t>No/</a:t>
            </a:r>
            <a:r>
              <a:rPr lang="zh-CN" altLang="en-US" sz="1600" b="1" dirty="0" smtClean="0"/>
              <a:t>认可实验室编号</a:t>
            </a:r>
            <a:r>
              <a:rPr lang="en-US" altLang="zh-CN" sz="1600" b="1" dirty="0" smtClean="0"/>
              <a:t>. </a:t>
            </a:r>
            <a:r>
              <a:rPr lang="en-US" altLang="zh-CN" sz="1600" b="1" dirty="0"/>
              <a:t>CNAS </a:t>
            </a:r>
            <a:r>
              <a:rPr lang="en-US" altLang="zh-CN" sz="1600" b="1" dirty="0" smtClean="0"/>
              <a:t>L1009</a:t>
            </a:r>
            <a:endParaRPr lang="en-US" altLang="zh-CN" sz="1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08719"/>
              </p:ext>
            </p:extLst>
          </p:nvPr>
        </p:nvGraphicFramePr>
        <p:xfrm>
          <a:off x="1047750" y="2200275"/>
          <a:ext cx="7600950" cy="3714750"/>
        </p:xfrm>
        <a:graphic>
          <a:graphicData uri="http://schemas.openxmlformats.org/drawingml/2006/table">
            <a:tbl>
              <a:tblPr firstRow="1" firstCol="1" bandRow="1"/>
              <a:tblGrid>
                <a:gridCol w="1808818"/>
                <a:gridCol w="1787410"/>
                <a:gridCol w="1788249"/>
                <a:gridCol w="2216473"/>
              </a:tblGrid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No.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Item/Parameter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项目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参数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No.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Item/Parameter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Times New Roman"/>
                        </a:rPr>
                        <a:t>项目</a:t>
                      </a:r>
                      <a:r>
                        <a:rPr kumimoji="0" lang="en-US" altLang="zh-CN" sz="1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kumimoji="0" lang="zh-CN" altLang="en-US" sz="1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/>
                          <a:cs typeface="Times New Roman"/>
                        </a:rPr>
                        <a:t>参数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Alcoholicity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酒精度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Fusel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oil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杂醇油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sugar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总糖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Caffeine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咖啡因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Dry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extract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干浸出物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Acesulfame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安赛蜜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4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Sulfur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dioxide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二氧化硫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12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acidity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总酸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Volatile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acids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挥发酸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Formaldehyde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甲醛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Iron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铁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14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Ochratoxin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赭曲霉毒素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Copper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铜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Citric 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Acid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柠檬酸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8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Methanol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甲醇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 </a:t>
                      </a:r>
                      <a:r>
                        <a:rPr kumimoji="0" lang="en-US" sz="16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Phthalate esters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邻苯二甲酸酯类</a:t>
                      </a:r>
                      <a:endParaRPr kumimoji="0"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77" name="Rectangle 5"/>
          <p:cNvSpPr>
            <a:spLocks noChangeArrowheads="1"/>
          </p:cNvSpPr>
          <p:nvPr/>
        </p:nvSpPr>
        <p:spPr bwMode="auto">
          <a:xfrm>
            <a:off x="2614613" y="3409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/>
          </a:p>
        </p:txBody>
      </p:sp>
      <p:pic>
        <p:nvPicPr>
          <p:cNvPr id="307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5980113"/>
            <a:ext cx="1520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5879" y="188913"/>
            <a:ext cx="6943061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 smtClean="0"/>
              <a:t>  </a:t>
            </a:r>
            <a:r>
              <a:rPr lang="en-US" altLang="zh-CN" sz="2800" dirty="0" err="1" smtClean="0"/>
              <a:t>Ochratoxin</a:t>
            </a:r>
            <a:r>
              <a:rPr lang="en-US" altLang="zh-CN" sz="2800" dirty="0" smtClean="0"/>
              <a:t> A in wine proficiency testing</a:t>
            </a:r>
            <a:r>
              <a:rPr lang="zh-CN" altLang="en-US" sz="1800" dirty="0" smtClean="0"/>
              <a:t>（</a:t>
            </a:r>
            <a:r>
              <a:rPr lang="en-US" altLang="zh-CN" sz="1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T1795</a:t>
            </a:r>
            <a:r>
              <a:rPr lang="zh-CN" altLang="en-US" sz="1800" dirty="0" smtClean="0"/>
              <a:t>）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    </a:t>
            </a:r>
            <a:endParaRPr lang="zh-CN" altLang="en-US" sz="18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664" y="1125538"/>
            <a:ext cx="8506051" cy="1963885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>
                <a:ea typeface="宋体" pitchFamily="2" charset="-122"/>
              </a:rPr>
              <a:t>            </a:t>
            </a:r>
            <a:r>
              <a:rPr lang="en-US" altLang="zh-CN" sz="2000" b="1" dirty="0" smtClean="0">
                <a:latin typeface="+mj-lt"/>
                <a:ea typeface="黑体" pitchFamily="2" charset="-122"/>
              </a:rPr>
              <a:t>In January 2011,  participate in </a:t>
            </a:r>
            <a:r>
              <a:rPr lang="en-US" altLang="zh-CN" sz="2000" b="1" dirty="0" err="1">
                <a:latin typeface="+mj-lt"/>
                <a:ea typeface="黑体" pitchFamily="2" charset="-122"/>
              </a:rPr>
              <a:t>o</a:t>
            </a:r>
            <a:r>
              <a:rPr lang="en-US" altLang="zh-CN" sz="2000" b="1" dirty="0" err="1" smtClean="0">
                <a:latin typeface="+mj-lt"/>
                <a:ea typeface="黑体" pitchFamily="2" charset="-122"/>
              </a:rPr>
              <a:t>chratoxin</a:t>
            </a:r>
            <a:r>
              <a:rPr lang="en-US" altLang="zh-CN" sz="2000" b="1" dirty="0" smtClean="0">
                <a:latin typeface="+mj-lt"/>
                <a:ea typeface="黑体" pitchFamily="2" charset="-122"/>
              </a:rPr>
              <a:t> A in wine proficiency testing by FAPAS, the result is satisfactory. The test result of </a:t>
            </a:r>
            <a:r>
              <a:rPr lang="en-US" altLang="zh-CN" sz="2000" b="1" dirty="0" err="1" smtClean="0">
                <a:latin typeface="+mj-lt"/>
                <a:ea typeface="黑体" pitchFamily="2" charset="-122"/>
              </a:rPr>
              <a:t>ochratoxin</a:t>
            </a:r>
            <a:r>
              <a:rPr lang="en-US" altLang="zh-CN" sz="2000" b="1" dirty="0" smtClean="0">
                <a:latin typeface="+mj-lt"/>
                <a:ea typeface="黑体" pitchFamily="2" charset="-122"/>
              </a:rPr>
              <a:t> A is 0.95 µg/kg (the median is 1.23 </a:t>
            </a:r>
            <a:r>
              <a:rPr lang="en-US" altLang="zh-CN" sz="2000" b="1" dirty="0">
                <a:latin typeface="+mj-lt"/>
                <a:ea typeface="黑体" pitchFamily="2" charset="-122"/>
              </a:rPr>
              <a:t>µg/kg</a:t>
            </a:r>
            <a:r>
              <a:rPr lang="en-US" altLang="zh-CN" sz="2000" b="1" dirty="0" smtClean="0">
                <a:latin typeface="+mj-lt"/>
                <a:ea typeface="黑体" pitchFamily="2" charset="-122"/>
              </a:rPr>
              <a:t>)</a:t>
            </a:r>
          </a:p>
          <a:p>
            <a:pPr>
              <a:buNone/>
            </a:pPr>
            <a:r>
              <a:rPr lang="en-US" altLang="zh-CN" sz="1600" b="1" dirty="0">
                <a:latin typeface="+mj-lt"/>
                <a:ea typeface="黑体" pitchFamily="2" charset="-122"/>
              </a:rPr>
              <a:t> </a:t>
            </a:r>
            <a:r>
              <a:rPr lang="en-US" altLang="zh-CN" sz="1600" b="1" dirty="0" smtClean="0">
                <a:latin typeface="+mj-lt"/>
                <a:ea typeface="黑体" pitchFamily="2" charset="-122"/>
              </a:rPr>
              <a:t>       2011</a:t>
            </a:r>
            <a:r>
              <a:rPr lang="zh-CN" altLang="en-US" sz="1600" b="1" dirty="0" smtClean="0">
                <a:latin typeface="+mj-lt"/>
                <a:ea typeface="黑体" pitchFamily="2" charset="-122"/>
              </a:rPr>
              <a:t>年</a:t>
            </a:r>
            <a:r>
              <a:rPr lang="en-US" altLang="zh-CN" sz="1600" b="1" dirty="0" smtClean="0">
                <a:latin typeface="+mj-lt"/>
                <a:ea typeface="黑体" pitchFamily="2" charset="-122"/>
              </a:rPr>
              <a:t>1</a:t>
            </a:r>
            <a:r>
              <a:rPr lang="zh-CN" altLang="en-US" sz="1600" b="1" dirty="0" smtClean="0">
                <a:latin typeface="+mj-lt"/>
                <a:ea typeface="黑体" pitchFamily="2" charset="-122"/>
              </a:rPr>
              <a:t>月，中心参加英国</a:t>
            </a:r>
            <a:r>
              <a:rPr lang="en-US" altLang="zh-CN" sz="1600" b="1" dirty="0" smtClean="0">
                <a:latin typeface="+mj-lt"/>
                <a:ea typeface="黑体" pitchFamily="2" charset="-122"/>
              </a:rPr>
              <a:t>FAPAS</a:t>
            </a:r>
            <a:r>
              <a:rPr lang="zh-CN" altLang="en-US" sz="1600" b="1" dirty="0" smtClean="0">
                <a:latin typeface="+mj-lt"/>
                <a:ea typeface="黑体" pitchFamily="2" charset="-122"/>
              </a:rPr>
              <a:t>组织的</a:t>
            </a:r>
            <a:r>
              <a:rPr lang="zh-CN" altLang="en-US" sz="1600" dirty="0"/>
              <a:t>葡萄酒中赭曲霉毒素</a:t>
            </a:r>
            <a:r>
              <a:rPr lang="en-US" altLang="zh-CN" sz="1600" dirty="0"/>
              <a:t>A</a:t>
            </a:r>
            <a:r>
              <a:rPr lang="zh-CN" altLang="en-US" sz="1600" dirty="0" smtClean="0"/>
              <a:t>的能力验证，测试结果为满意。测定值为</a:t>
            </a:r>
            <a:r>
              <a:rPr lang="en-US" altLang="zh-CN" sz="1600" dirty="0" smtClean="0"/>
              <a:t>0.95 </a:t>
            </a:r>
            <a:r>
              <a:rPr lang="en-US" altLang="zh-CN" sz="1600" dirty="0"/>
              <a:t>µg/kg 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中位值为</a:t>
            </a:r>
            <a:r>
              <a:rPr lang="en-US" altLang="zh-CN" sz="1600" dirty="0" smtClean="0"/>
              <a:t>1.23 </a:t>
            </a:r>
            <a:r>
              <a:rPr lang="en-US" altLang="zh-CN" sz="1600" dirty="0"/>
              <a:t>µg/kg)</a:t>
            </a:r>
          </a:p>
          <a:p>
            <a:pPr>
              <a:buNone/>
            </a:pPr>
            <a:endParaRPr lang="en-US" altLang="zh-CN" sz="1600" dirty="0"/>
          </a:p>
        </p:txBody>
      </p:sp>
      <p:pic>
        <p:nvPicPr>
          <p:cNvPr id="37892" name="Picture 5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907" y="3089423"/>
            <a:ext cx="7964033" cy="3384550"/>
          </a:xfrm>
          <a:noFill/>
        </p:spPr>
      </p:pic>
      <p:graphicFrame>
        <p:nvGraphicFramePr>
          <p:cNvPr id="37895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9240439"/>
              </p:ext>
            </p:extLst>
          </p:nvPr>
        </p:nvGraphicFramePr>
        <p:xfrm>
          <a:off x="982456" y="369888"/>
          <a:ext cx="134512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位图图像" r:id="rId4" imgW="1419048" imgH="514422" progId="Paint.Picture">
                  <p:embed/>
                </p:oleObj>
              </mc:Choice>
              <mc:Fallback>
                <p:oleObj name="位图图像" r:id="rId4" imgW="1419048" imgH="5144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56" y="369888"/>
                        <a:ext cx="134512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2929528" y="3919828"/>
            <a:ext cx="1587" cy="396875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zh-CN" sz="2800" dirty="0" smtClean="0">
                <a:ea typeface="宋体" pitchFamily="2" charset="-122"/>
              </a:rPr>
              <a:t>Authority as Proficiency Testing Provider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2800" dirty="0" smtClean="0">
                <a:ea typeface="宋体" pitchFamily="2" charset="-122"/>
              </a:rPr>
              <a:t>能力验证活动的提供者</a:t>
            </a:r>
            <a:br>
              <a:rPr lang="zh-CN" altLang="en-US" sz="2800" dirty="0" smtClean="0">
                <a:ea typeface="宋体" pitchFamily="2" charset="-122"/>
              </a:rPr>
            </a:br>
            <a:endParaRPr lang="zh-CN" altLang="en-US" sz="28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0809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35" y="5722247"/>
            <a:ext cx="1850064" cy="11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331031" y="582982"/>
            <a:ext cx="749935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4400" dirty="0" smtClean="0">
                <a:ea typeface="宋体" pitchFamily="2" charset="-122"/>
              </a:rPr>
              <a:t>Outline</a:t>
            </a:r>
            <a:br>
              <a:rPr lang="en-US" altLang="zh-CN" sz="4400" dirty="0" smtClean="0">
                <a:ea typeface="宋体" pitchFamily="2" charset="-122"/>
              </a:rPr>
            </a:br>
            <a:r>
              <a:rPr lang="zh-CN" altLang="en-US" sz="1800" dirty="0">
                <a:ea typeface="宋体" pitchFamily="2" charset="-122"/>
              </a:rPr>
              <a:t>目录</a:t>
            </a:r>
            <a:r>
              <a:rPr lang="en-US" altLang="zh-CN" sz="4400" dirty="0" smtClean="0">
                <a:ea typeface="宋体" pitchFamily="2" charset="-122"/>
              </a:rPr>
              <a:t/>
            </a:r>
            <a:br>
              <a:rPr lang="en-US" altLang="zh-CN" sz="4400" dirty="0" smtClean="0">
                <a:ea typeface="宋体" pitchFamily="2" charset="-122"/>
              </a:rPr>
            </a:br>
            <a:endParaRPr lang="en-US" altLang="zh-CN" sz="4400" dirty="0" smtClean="0">
              <a:ea typeface="宋体" pitchFamily="2" charset="-122"/>
            </a:endParaRPr>
          </a:p>
        </p:txBody>
      </p:sp>
      <p:sp>
        <p:nvSpPr>
          <p:cNvPr id="19459" name="Subtitle 3"/>
          <p:cNvSpPr>
            <a:spLocks noGrp="1"/>
          </p:cNvSpPr>
          <p:nvPr>
            <p:ph idx="1"/>
          </p:nvPr>
        </p:nvSpPr>
        <p:spPr>
          <a:xfrm>
            <a:off x="1192920" y="2128838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General situation of Shanghai entry-exit inspection and quarantine bureau</a:t>
            </a:r>
          </a:p>
          <a:p>
            <a:pPr eaLnBrk="1" hangingPunct="1"/>
            <a:r>
              <a:rPr lang="zh-CN" altLang="en-US" sz="1600" dirty="0" smtClean="0">
                <a:ea typeface="宋体" pitchFamily="2" charset="-122"/>
              </a:rPr>
              <a:t>上海检验检疫局概况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The inspection standard of </a:t>
            </a:r>
            <a:r>
              <a:rPr lang="en-US" altLang="zh-CN" dirty="0" smtClean="0">
                <a:ea typeface="宋体" pitchFamily="2" charset="-122"/>
              </a:rPr>
              <a:t>wines 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zh-CN" altLang="en-US" sz="1600" dirty="0">
                <a:ea typeface="宋体" pitchFamily="2" charset="-122"/>
              </a:rPr>
              <a:t>葡萄酒检验标准</a:t>
            </a:r>
            <a:endParaRPr lang="en-US" altLang="zh-CN" sz="1600" dirty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The recent research projects</a:t>
            </a:r>
          </a:p>
          <a:p>
            <a:r>
              <a:rPr lang="zh-CN" altLang="en-US" sz="1600" dirty="0">
                <a:ea typeface="宋体" pitchFamily="2" charset="-122"/>
              </a:rPr>
              <a:t>最新研究成果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192920" y="3883870"/>
            <a:ext cx="7775575" cy="1443042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1017038" y="274638"/>
            <a:ext cx="7945405" cy="1143000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800" dirty="0">
                <a:ea typeface="宋体" pitchFamily="2" charset="-122"/>
              </a:rPr>
              <a:t>National standards related to the </a:t>
            </a:r>
            <a:r>
              <a:rPr lang="en-US" altLang="zh-CN" sz="2800" dirty="0" smtClean="0">
                <a:ea typeface="宋体" pitchFamily="2" charset="-122"/>
              </a:rPr>
              <a:t>wine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600" dirty="0">
                <a:ea typeface="宋体" pitchFamily="2" charset="-122"/>
              </a:rPr>
              <a:t>与葡萄酒有关的</a:t>
            </a:r>
            <a:r>
              <a:rPr lang="zh-CN" altLang="en-US" sz="1600" dirty="0" smtClean="0">
                <a:ea typeface="宋体" pitchFamily="2" charset="-122"/>
              </a:rPr>
              <a:t>国家标准</a:t>
            </a:r>
            <a:endParaRPr lang="zh-CN" altLang="en-US" sz="1600" dirty="0">
              <a:ea typeface="宋体" pitchFamily="2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017038" y="1571495"/>
            <a:ext cx="8005512" cy="47974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800" b="1" dirty="0" smtClean="0">
                <a:ea typeface="宋体" pitchFamily="2" charset="-122"/>
              </a:rPr>
              <a:t>GB 2758-2012  National standards for food safety    “fermented alcoholic beverages and their integrated alcoholic beverages”</a:t>
            </a:r>
          </a:p>
          <a:p>
            <a:pPr marL="82550" indent="0">
              <a:buNone/>
            </a:pPr>
            <a:r>
              <a:rPr lang="en-US" altLang="zh-CN" sz="1800" b="1" dirty="0" smtClean="0">
                <a:ea typeface="宋体" pitchFamily="2" charset="-122"/>
              </a:rPr>
              <a:t>     </a:t>
            </a:r>
            <a:r>
              <a:rPr lang="en-US" altLang="zh-CN" sz="1600" b="1" dirty="0" smtClean="0">
                <a:ea typeface="宋体" pitchFamily="2" charset="-122"/>
              </a:rPr>
              <a:t>GB 2758-2012 </a:t>
            </a:r>
            <a:r>
              <a:rPr lang="zh-CN" altLang="en-US" sz="1600" b="1" dirty="0" smtClean="0">
                <a:ea typeface="宋体" pitchFamily="2" charset="-122"/>
              </a:rPr>
              <a:t>食品安全国家标准“发酵酒及其配制酒”</a:t>
            </a:r>
            <a:endParaRPr lang="en-US" altLang="zh-CN" sz="1600" b="1" dirty="0" smtClean="0">
              <a:ea typeface="宋体" pitchFamily="2" charset="-122"/>
            </a:endParaRPr>
          </a:p>
          <a:p>
            <a:pPr lvl="1"/>
            <a:r>
              <a:rPr lang="en-US" altLang="zh-CN" sz="1800" dirty="0" err="1" smtClean="0">
                <a:ea typeface="宋体" pitchFamily="2" charset="-122"/>
              </a:rPr>
              <a:t>Pb</a:t>
            </a:r>
            <a:r>
              <a:rPr lang="en-US" altLang="zh-CN" sz="1800" dirty="0" smtClean="0">
                <a:ea typeface="宋体" pitchFamily="2" charset="-122"/>
              </a:rPr>
              <a:t>/</a:t>
            </a:r>
            <a:r>
              <a:rPr lang="zh-CN" altLang="en-US" sz="1600" dirty="0" smtClean="0">
                <a:ea typeface="宋体" pitchFamily="2" charset="-122"/>
              </a:rPr>
              <a:t>铅</a:t>
            </a:r>
            <a:r>
              <a:rPr lang="en-US" altLang="zh-CN" sz="1800" dirty="0" smtClean="0">
                <a:ea typeface="宋体" pitchFamily="2" charset="-122"/>
              </a:rPr>
              <a:t>: 0.2 mg/kg</a:t>
            </a:r>
          </a:p>
          <a:p>
            <a:pPr lvl="1"/>
            <a:r>
              <a:rPr lang="zh-CN" altLang="zh-CN" sz="1800" dirty="0" smtClean="0">
                <a:ea typeface="宋体" pitchFamily="2" charset="-122"/>
              </a:rPr>
              <a:t>sulfur dioxide</a:t>
            </a:r>
            <a:r>
              <a:rPr lang="en-US" altLang="zh-CN" sz="1800" dirty="0" smtClean="0">
                <a:ea typeface="宋体" pitchFamily="2" charset="-122"/>
              </a:rPr>
              <a:t>/</a:t>
            </a:r>
            <a:r>
              <a:rPr lang="zh-CN" altLang="en-US" sz="1600" dirty="0" smtClean="0">
                <a:ea typeface="宋体" pitchFamily="2" charset="-122"/>
              </a:rPr>
              <a:t>二氧化硫</a:t>
            </a:r>
            <a:r>
              <a:rPr lang="zh-CN" altLang="en-US" sz="1800" dirty="0" smtClean="0">
                <a:ea typeface="宋体" pitchFamily="2" charset="-122"/>
              </a:rPr>
              <a:t>：</a:t>
            </a:r>
            <a:r>
              <a:rPr lang="en-US" altLang="zh-CN" sz="1800" dirty="0" smtClean="0">
                <a:ea typeface="宋体" pitchFamily="2" charset="-122"/>
              </a:rPr>
              <a:t>0.25g/L,    0.4g/L(for sweet wines and fruit wines)</a:t>
            </a:r>
          </a:p>
          <a:p>
            <a:pPr lvl="1"/>
            <a:r>
              <a:rPr lang="zh-CN" altLang="zh-CN" sz="1800" dirty="0" smtClean="0">
                <a:ea typeface="宋体" pitchFamily="2" charset="-122"/>
              </a:rPr>
              <a:t>sorbic acid</a:t>
            </a:r>
            <a:r>
              <a:rPr lang="en-US" altLang="zh-CN" sz="1800" dirty="0" smtClean="0">
                <a:ea typeface="宋体" pitchFamily="2" charset="-122"/>
              </a:rPr>
              <a:t>/</a:t>
            </a:r>
            <a:r>
              <a:rPr lang="zh-CN" altLang="en-US" sz="1600" dirty="0" smtClean="0">
                <a:ea typeface="宋体" pitchFamily="2" charset="-122"/>
              </a:rPr>
              <a:t>山梨酸</a:t>
            </a:r>
            <a:r>
              <a:rPr lang="zh-CN" altLang="en-US" sz="1800" dirty="0" smtClean="0">
                <a:ea typeface="宋体" pitchFamily="2" charset="-122"/>
              </a:rPr>
              <a:t>：</a:t>
            </a:r>
            <a:r>
              <a:rPr lang="en-US" altLang="zh-CN" sz="1800" dirty="0" smtClean="0">
                <a:ea typeface="宋体" pitchFamily="2" charset="-122"/>
              </a:rPr>
              <a:t>0.2g/kg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D-</a:t>
            </a:r>
            <a:r>
              <a:rPr lang="en-US" altLang="zh-CN" sz="1800" dirty="0" err="1" smtClean="0">
                <a:ea typeface="宋体" pitchFamily="2" charset="-122"/>
              </a:rPr>
              <a:t>isoascorbic</a:t>
            </a:r>
            <a:r>
              <a:rPr lang="en-US" altLang="zh-CN" sz="1800" dirty="0" smtClean="0">
                <a:ea typeface="宋体" pitchFamily="2" charset="-122"/>
              </a:rPr>
              <a:t> acid (</a:t>
            </a:r>
            <a:r>
              <a:rPr lang="en-US" altLang="zh-CN" sz="1800" dirty="0" err="1" smtClean="0">
                <a:ea typeface="宋体" pitchFamily="2" charset="-122"/>
              </a:rPr>
              <a:t>erythorbic</a:t>
            </a:r>
            <a:r>
              <a:rPr lang="en-US" altLang="zh-CN" sz="1800" dirty="0" smtClean="0">
                <a:ea typeface="宋体" pitchFamily="2" charset="-122"/>
              </a:rPr>
              <a:t> acid)/</a:t>
            </a:r>
            <a:r>
              <a:rPr lang="en-US" altLang="zh-CN" sz="1600" dirty="0" smtClean="0">
                <a:ea typeface="宋体" pitchFamily="2" charset="-122"/>
              </a:rPr>
              <a:t>D-</a:t>
            </a:r>
            <a:r>
              <a:rPr lang="zh-CN" altLang="en-US" sz="1600" dirty="0" smtClean="0">
                <a:ea typeface="宋体" pitchFamily="2" charset="-122"/>
              </a:rPr>
              <a:t>异抗坏血酸</a:t>
            </a:r>
            <a:r>
              <a:rPr lang="en-US" altLang="zh-CN" sz="1800" dirty="0" smtClean="0">
                <a:ea typeface="宋体" pitchFamily="2" charset="-122"/>
              </a:rPr>
              <a:t>:  0.15g/kg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L</a:t>
            </a:r>
            <a:r>
              <a:rPr lang="zh-CN" altLang="en-US" sz="1200" dirty="0" smtClean="0">
                <a:ea typeface="宋体" pitchFamily="2" charset="-122"/>
              </a:rPr>
              <a:t>（</a:t>
            </a:r>
            <a:r>
              <a:rPr lang="en-US" altLang="zh-CN" sz="1200" dirty="0" smtClean="0">
                <a:ea typeface="宋体" pitchFamily="2" charset="-122"/>
              </a:rPr>
              <a:t>+</a:t>
            </a:r>
            <a:r>
              <a:rPr lang="zh-CN" altLang="en-US" sz="1200" dirty="0" smtClean="0">
                <a:ea typeface="宋体" pitchFamily="2" charset="-122"/>
              </a:rPr>
              <a:t>）</a:t>
            </a:r>
            <a:r>
              <a:rPr lang="en-US" altLang="zh-CN" sz="1800" dirty="0" smtClean="0">
                <a:ea typeface="宋体" pitchFamily="2" charset="-122"/>
              </a:rPr>
              <a:t>-tartaric acid/</a:t>
            </a:r>
            <a:r>
              <a:rPr lang="en-US" altLang="zh-CN" sz="1600" dirty="0" smtClean="0">
                <a:ea typeface="宋体" pitchFamily="2" charset="-122"/>
              </a:rPr>
              <a:t>L</a:t>
            </a:r>
            <a:r>
              <a:rPr lang="en-US" altLang="zh-CN" sz="1400" dirty="0" smtClean="0">
                <a:ea typeface="宋体" pitchFamily="2" charset="-122"/>
              </a:rPr>
              <a:t>(+)</a:t>
            </a:r>
            <a:r>
              <a:rPr lang="en-US" altLang="zh-CN" sz="1600" dirty="0" smtClean="0">
                <a:ea typeface="宋体" pitchFamily="2" charset="-122"/>
              </a:rPr>
              <a:t>-</a:t>
            </a:r>
            <a:r>
              <a:rPr lang="zh-CN" altLang="en-US" sz="1600" dirty="0" smtClean="0">
                <a:ea typeface="宋体" pitchFamily="2" charset="-122"/>
              </a:rPr>
              <a:t>酒石酸</a:t>
            </a:r>
            <a:r>
              <a:rPr lang="en-US" altLang="zh-CN" sz="1800" dirty="0">
                <a:ea typeface="宋体" pitchFamily="2" charset="-122"/>
              </a:rPr>
              <a:t>:   </a:t>
            </a:r>
            <a:r>
              <a:rPr lang="en-US" altLang="zh-CN" sz="1800" dirty="0" smtClean="0">
                <a:ea typeface="宋体" pitchFamily="2" charset="-122"/>
              </a:rPr>
              <a:t>4.0g/L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potassium </a:t>
            </a:r>
            <a:r>
              <a:rPr lang="en-US" altLang="zh-CN" sz="1800" dirty="0">
                <a:ea typeface="宋体" pitchFamily="2" charset="-122"/>
              </a:rPr>
              <a:t>permanganate(As </a:t>
            </a:r>
            <a:r>
              <a:rPr lang="en-US" altLang="zh-CN" sz="1800" dirty="0" err="1" smtClean="0">
                <a:ea typeface="宋体" pitchFamily="2" charset="-122"/>
              </a:rPr>
              <a:t>mangaese</a:t>
            </a:r>
            <a:r>
              <a:rPr lang="en-US" altLang="zh-CN" sz="1800" dirty="0" smtClean="0">
                <a:ea typeface="宋体" pitchFamily="2" charset="-122"/>
              </a:rPr>
              <a:t>)</a:t>
            </a:r>
            <a:r>
              <a:rPr lang="en-US" altLang="zh-CN" sz="1600" dirty="0" smtClean="0">
                <a:ea typeface="宋体" pitchFamily="2" charset="-122"/>
              </a:rPr>
              <a:t>/</a:t>
            </a:r>
            <a:r>
              <a:rPr lang="zh-CN" altLang="en-US" sz="1600" dirty="0" smtClean="0">
                <a:ea typeface="宋体" pitchFamily="2" charset="-122"/>
              </a:rPr>
              <a:t>高锰酸钾</a:t>
            </a:r>
            <a:r>
              <a:rPr lang="en-US" altLang="zh-CN" sz="1800" dirty="0">
                <a:ea typeface="宋体" pitchFamily="2" charset="-122"/>
              </a:rPr>
              <a:t>:  </a:t>
            </a:r>
            <a:r>
              <a:rPr lang="en-US" altLang="zh-CN" sz="1800" dirty="0" smtClean="0">
                <a:ea typeface="宋体" pitchFamily="2" charset="-122"/>
              </a:rPr>
              <a:t>2mg/kg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salmonella</a:t>
            </a:r>
            <a:r>
              <a:rPr lang="en-US" altLang="zh-CN" sz="1600" dirty="0" smtClean="0">
                <a:ea typeface="宋体" pitchFamily="2" charset="-122"/>
              </a:rPr>
              <a:t>/</a:t>
            </a:r>
            <a:r>
              <a:rPr lang="zh-CN" altLang="en-US" sz="1600" dirty="0" smtClean="0">
                <a:ea typeface="宋体" pitchFamily="2" charset="-122"/>
              </a:rPr>
              <a:t>沙门氏菌</a:t>
            </a:r>
            <a:r>
              <a:rPr lang="en-US" altLang="zh-CN" sz="1800" dirty="0">
                <a:ea typeface="宋体" pitchFamily="2" charset="-122"/>
              </a:rPr>
              <a:t>: </a:t>
            </a:r>
            <a:r>
              <a:rPr lang="en-US" altLang="zh-CN" sz="1800" dirty="0" smtClean="0">
                <a:ea typeface="宋体" pitchFamily="2" charset="-122"/>
              </a:rPr>
              <a:t>	0/25 mL 	</a:t>
            </a:r>
            <a:endParaRPr lang="zh-CN" altLang="en-US" sz="1800" dirty="0" smtClean="0">
              <a:ea typeface="宋体" pitchFamily="2" charset="-122"/>
            </a:endParaRP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staphylococcus </a:t>
            </a:r>
            <a:r>
              <a:rPr lang="en-US" altLang="zh-CN" sz="1800" dirty="0" err="1" smtClean="0">
                <a:ea typeface="宋体" pitchFamily="2" charset="-122"/>
              </a:rPr>
              <a:t>aureus</a:t>
            </a:r>
            <a:r>
              <a:rPr lang="en-US" altLang="zh-CN" sz="1600" dirty="0" smtClean="0">
                <a:ea typeface="宋体" pitchFamily="2" charset="-122"/>
              </a:rPr>
              <a:t>/</a:t>
            </a:r>
            <a:r>
              <a:rPr lang="zh-CN" altLang="en-US" sz="1600" dirty="0" smtClean="0">
                <a:ea typeface="宋体" pitchFamily="2" charset="-122"/>
              </a:rPr>
              <a:t>金黄色葡萄球菌</a:t>
            </a:r>
            <a:r>
              <a:rPr lang="en-US" altLang="zh-CN" sz="1600" dirty="0">
                <a:ea typeface="宋体" pitchFamily="2" charset="-122"/>
              </a:rPr>
              <a:t> </a:t>
            </a:r>
            <a:r>
              <a:rPr lang="en-US" altLang="zh-CN" sz="1800" dirty="0">
                <a:ea typeface="宋体" pitchFamily="2" charset="-122"/>
              </a:rPr>
              <a:t>:   </a:t>
            </a:r>
            <a:r>
              <a:rPr lang="en-US" altLang="zh-CN" sz="1800" dirty="0" smtClean="0">
                <a:ea typeface="宋体" pitchFamily="2" charset="-122"/>
              </a:rPr>
              <a:t>	0/25 mL 	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200" dirty="0" smtClean="0">
                <a:ea typeface="宋体" pitchFamily="2" charset="-122"/>
              </a:rPr>
              <a:t>Label should comply with the </a:t>
            </a:r>
            <a:r>
              <a:rPr lang="en-US" altLang="zh-CN" sz="2200" dirty="0" err="1" smtClean="0">
                <a:ea typeface="宋体" pitchFamily="2" charset="-122"/>
              </a:rPr>
              <a:t>requirments</a:t>
            </a:r>
            <a:r>
              <a:rPr lang="en-US" altLang="zh-CN" sz="2200" dirty="0" smtClean="0">
                <a:ea typeface="宋体" pitchFamily="2" charset="-122"/>
              </a:rPr>
              <a:t> of  "General standard for the labeling of prepackaged foods" (GB 7718-2011</a:t>
            </a:r>
            <a:r>
              <a:rPr lang="en-US" altLang="zh-CN" sz="2200" dirty="0">
                <a:ea typeface="宋体" pitchFamily="2" charset="-122"/>
              </a:rPr>
              <a:t>) and GB 2758-2012 .</a:t>
            </a:r>
            <a:endParaRPr lang="en-US" altLang="zh-CN" sz="2200" dirty="0" smtClean="0">
              <a:ea typeface="宋体" pitchFamily="2" charset="-122"/>
            </a:endParaRPr>
          </a:p>
          <a:p>
            <a:pPr marL="403225" lvl="1" indent="0">
              <a:buNone/>
            </a:pPr>
            <a:r>
              <a:rPr lang="zh-CN" altLang="en-US" sz="1600" dirty="0">
                <a:ea typeface="宋体" pitchFamily="2" charset="-122"/>
              </a:rPr>
              <a:t> </a:t>
            </a:r>
            <a:r>
              <a:rPr lang="zh-CN" altLang="en-US" sz="1600" dirty="0" smtClean="0">
                <a:ea typeface="宋体" pitchFamily="2" charset="-122"/>
              </a:rPr>
              <a:t>   标签</a:t>
            </a:r>
            <a:r>
              <a:rPr lang="zh-CN" altLang="en-US" sz="1600" dirty="0">
                <a:ea typeface="宋体" pitchFamily="2" charset="-122"/>
              </a:rPr>
              <a:t>应符合“预包装食品标签通则</a:t>
            </a:r>
            <a:r>
              <a:rPr lang="zh-CN" altLang="en-US" sz="1600" dirty="0" smtClean="0">
                <a:ea typeface="宋体" pitchFamily="2" charset="-122"/>
              </a:rPr>
              <a:t>” （</a:t>
            </a:r>
            <a:r>
              <a:rPr lang="en-US" altLang="zh-CN" sz="1600" dirty="0">
                <a:ea typeface="宋体" pitchFamily="2" charset="-122"/>
              </a:rPr>
              <a:t>GB </a:t>
            </a:r>
            <a:r>
              <a:rPr lang="en-US" altLang="zh-CN" sz="1600" dirty="0" smtClean="0">
                <a:ea typeface="宋体" pitchFamily="2" charset="-122"/>
              </a:rPr>
              <a:t>7718-2011)</a:t>
            </a:r>
            <a:r>
              <a:rPr lang="zh-CN" altLang="en-US" sz="1600" dirty="0" smtClean="0">
                <a:ea typeface="宋体" pitchFamily="2" charset="-122"/>
              </a:rPr>
              <a:t>和</a:t>
            </a:r>
            <a:r>
              <a:rPr lang="en-US" altLang="zh-CN" sz="1600" dirty="0">
                <a:ea typeface="宋体" pitchFamily="2" charset="-122"/>
              </a:rPr>
              <a:t>GB </a:t>
            </a:r>
            <a:r>
              <a:rPr lang="en-US" altLang="zh-CN" sz="1600" dirty="0" smtClean="0">
                <a:ea typeface="宋体" pitchFamily="2" charset="-122"/>
              </a:rPr>
              <a:t>2758-2012</a:t>
            </a:r>
            <a:r>
              <a:rPr lang="zh-CN" altLang="en-US" sz="1600" dirty="0" smtClean="0">
                <a:ea typeface="宋体" pitchFamily="2" charset="-122"/>
              </a:rPr>
              <a:t>的要求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927621" y="1065844"/>
            <a:ext cx="8130515" cy="4813961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CN" sz="1800" b="1" dirty="0" smtClean="0">
                <a:ea typeface="宋体" pitchFamily="2" charset="-122"/>
              </a:rPr>
              <a:t>GB15037-2006  the National Standard   “Wine”</a:t>
            </a:r>
          </a:p>
          <a:p>
            <a:pPr marL="82550" indent="0">
              <a:lnSpc>
                <a:spcPct val="90000"/>
              </a:lnSpc>
              <a:buNone/>
            </a:pPr>
            <a:r>
              <a:rPr lang="en-US" altLang="zh-CN" sz="1800" b="1" dirty="0" smtClean="0">
                <a:ea typeface="宋体" pitchFamily="2" charset="-122"/>
              </a:rPr>
              <a:t>     GB 15037-2006 </a:t>
            </a:r>
            <a:r>
              <a:rPr lang="zh-CN" altLang="en-US" sz="1800" b="1" dirty="0" smtClean="0">
                <a:ea typeface="宋体" pitchFamily="2" charset="-122"/>
              </a:rPr>
              <a:t>国家标准“葡萄酒”</a:t>
            </a:r>
            <a:endParaRPr lang="zh-CN" altLang="en-US" sz="1800" b="1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has taken effect since Jan.1,2008 as compulsory standard. </a:t>
            </a:r>
          </a:p>
          <a:p>
            <a:pPr marL="403225" lvl="1" indent="0">
              <a:lnSpc>
                <a:spcPct val="9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作为强制标准与</a:t>
            </a:r>
            <a:r>
              <a:rPr lang="en-US" altLang="zh-CN" sz="1600" dirty="0" smtClean="0">
                <a:ea typeface="宋体" pitchFamily="2" charset="-122"/>
              </a:rPr>
              <a:t>2008</a:t>
            </a:r>
            <a:r>
              <a:rPr lang="zh-CN" altLang="en-US" sz="1600" dirty="0" smtClean="0">
                <a:ea typeface="宋体" pitchFamily="2" charset="-122"/>
              </a:rPr>
              <a:t>年</a:t>
            </a:r>
            <a:r>
              <a:rPr lang="en-US" altLang="zh-CN" sz="1600" dirty="0" smtClean="0">
                <a:ea typeface="宋体" pitchFamily="2" charset="-122"/>
              </a:rPr>
              <a:t>1</a:t>
            </a:r>
            <a:r>
              <a:rPr lang="zh-CN" altLang="en-US" sz="1600" dirty="0" smtClean="0">
                <a:ea typeface="宋体" pitchFamily="2" charset="-122"/>
              </a:rPr>
              <a:t>月</a:t>
            </a:r>
            <a:r>
              <a:rPr lang="en-US" altLang="zh-CN" sz="1600" dirty="0" smtClean="0">
                <a:ea typeface="宋体" pitchFamily="2" charset="-122"/>
              </a:rPr>
              <a:t>1</a:t>
            </a:r>
            <a:r>
              <a:rPr lang="zh-CN" altLang="en-US" sz="1600" dirty="0" smtClean="0">
                <a:ea typeface="宋体" pitchFamily="2" charset="-122"/>
              </a:rPr>
              <a:t>日实施</a:t>
            </a:r>
            <a:endParaRPr lang="en-US" altLang="zh-CN" sz="16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z="2400" dirty="0" smtClean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The standard covers all processes from grape planting, wine production to its transportation. It gives more precise definition of wine and newly adds the sugar content classification.</a:t>
            </a:r>
          </a:p>
          <a:p>
            <a:pPr marL="403225" lvl="1" indent="0">
              <a:lnSpc>
                <a:spcPct val="90000"/>
              </a:lnSpc>
              <a:buNone/>
            </a:pPr>
            <a:r>
              <a:rPr lang="zh-CN" altLang="en-US" sz="2400" dirty="0" smtClean="0">
                <a:ea typeface="宋体" pitchFamily="2" charset="-122"/>
              </a:rPr>
              <a:t>   </a:t>
            </a:r>
            <a:r>
              <a:rPr lang="zh-CN" altLang="en-US" sz="1600" dirty="0" smtClean="0">
                <a:ea typeface="宋体" pitchFamily="2" charset="-122"/>
              </a:rPr>
              <a:t>标准适用于葡萄种植，葡萄酒酿造及运输，并规定了葡萄酒的精确定义和根据总糖含量的分类</a:t>
            </a:r>
            <a:endParaRPr lang="en-US" altLang="zh-CN" sz="16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About the industry common concerned issues of vintage wines, varietal wines, and original wines </a:t>
            </a:r>
            <a:r>
              <a:rPr lang="en-US" altLang="zh-CN" sz="1800" dirty="0">
                <a:ea typeface="宋体" pitchFamily="2" charset="-122"/>
              </a:rPr>
              <a:t>, the standard also </a:t>
            </a:r>
            <a:r>
              <a:rPr lang="en-US" altLang="zh-CN" sz="1800" dirty="0" smtClean="0">
                <a:ea typeface="宋体" pitchFamily="2" charset="-122"/>
              </a:rPr>
              <a:t>gives definition.  And the standard </a:t>
            </a:r>
            <a:r>
              <a:rPr lang="en-US" altLang="zh-CN" sz="1800" dirty="0">
                <a:ea typeface="宋体" pitchFamily="2" charset="-122"/>
              </a:rPr>
              <a:t>regulates the use of wine </a:t>
            </a:r>
            <a:r>
              <a:rPr lang="en-US" altLang="zh-CN" sz="1800" dirty="0" smtClean="0">
                <a:ea typeface="宋体" pitchFamily="2" charset="-122"/>
              </a:rPr>
              <a:t>additives. </a:t>
            </a:r>
            <a:endParaRPr lang="en-US" altLang="zh-CN" sz="1800" dirty="0">
              <a:ea typeface="宋体" pitchFamily="2" charset="-122"/>
            </a:endParaRPr>
          </a:p>
          <a:p>
            <a:pPr marL="403225" lvl="1" indent="0">
              <a:lnSpc>
                <a:spcPct val="90000"/>
              </a:lnSpc>
              <a:buNone/>
            </a:pPr>
            <a:r>
              <a:rPr lang="en-US" altLang="zh-CN" sz="1800" dirty="0" smtClean="0">
                <a:ea typeface="宋体" pitchFamily="2" charset="-122"/>
              </a:rPr>
              <a:t>    </a:t>
            </a:r>
            <a:r>
              <a:rPr lang="zh-CN" altLang="en-US" sz="1600" dirty="0" smtClean="0">
                <a:ea typeface="宋体" pitchFamily="2" charset="-122"/>
              </a:rPr>
              <a:t>关于</a:t>
            </a:r>
            <a:r>
              <a:rPr lang="zh-CN" altLang="en-US" sz="1600" dirty="0">
                <a:ea typeface="宋体" pitchFamily="2" charset="-122"/>
              </a:rPr>
              <a:t>行业共同关心</a:t>
            </a:r>
            <a:r>
              <a:rPr lang="zh-CN" altLang="en-US" sz="1600" dirty="0" smtClean="0">
                <a:ea typeface="宋体" pitchFamily="2" charset="-122"/>
              </a:rPr>
              <a:t>的年份葡萄酒</a:t>
            </a:r>
            <a:r>
              <a:rPr lang="en-US" altLang="zh-CN" sz="1600" dirty="0" smtClean="0">
                <a:ea typeface="宋体" pitchFamily="2" charset="-122"/>
              </a:rPr>
              <a:t>,</a:t>
            </a:r>
            <a:r>
              <a:rPr lang="zh-CN" altLang="en-US" sz="1600" dirty="0" smtClean="0">
                <a:ea typeface="宋体" pitchFamily="2" charset="-122"/>
              </a:rPr>
              <a:t>品种葡萄酒和产地葡萄酒，标准给出了定义。标准同时对添加剂的使用进行了规定。</a:t>
            </a:r>
            <a:endParaRPr lang="en-US" altLang="zh-CN" sz="16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pitchFamily="2" charset="-122"/>
              </a:rPr>
              <a:t>Part of this standard defines the equivalent adopted the international organization for OIV regulations(2003 edition)</a:t>
            </a:r>
          </a:p>
          <a:p>
            <a:pPr marL="403225" lvl="1" indent="0">
              <a:lnSpc>
                <a:spcPct val="90000"/>
              </a:lnSpc>
              <a:buNone/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</a:t>
            </a:r>
            <a:r>
              <a:rPr lang="zh-CN" altLang="en-US" sz="1600" dirty="0" smtClean="0">
                <a:ea typeface="宋体" pitchFamily="2" charset="-122"/>
              </a:rPr>
              <a:t>标准的部分定义等效采用了</a:t>
            </a:r>
            <a:r>
              <a:rPr lang="en-US" altLang="zh-CN" sz="1600" dirty="0" smtClean="0">
                <a:ea typeface="宋体" pitchFamily="2" charset="-122"/>
              </a:rPr>
              <a:t>OIV</a:t>
            </a:r>
            <a:r>
              <a:rPr lang="zh-CN" altLang="en-US" sz="1600" dirty="0" smtClean="0">
                <a:ea typeface="宋体" pitchFamily="2" charset="-122"/>
              </a:rPr>
              <a:t>法规（</a:t>
            </a:r>
            <a:r>
              <a:rPr lang="en-US" altLang="zh-CN" sz="1600" dirty="0" smtClean="0">
                <a:ea typeface="宋体" pitchFamily="2" charset="-122"/>
              </a:rPr>
              <a:t>2003</a:t>
            </a:r>
            <a:r>
              <a:rPr lang="zh-CN" altLang="en-US" sz="1600" dirty="0" smtClean="0">
                <a:ea typeface="宋体" pitchFamily="2" charset="-122"/>
              </a:rPr>
              <a:t>版）</a:t>
            </a:r>
            <a:endParaRPr lang="en-US" altLang="zh-CN" sz="16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16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1017038" y="8824"/>
            <a:ext cx="7945405" cy="1143000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800" dirty="0">
                <a:ea typeface="宋体" pitchFamily="2" charset="-122"/>
              </a:rPr>
              <a:t>National standards related to the </a:t>
            </a:r>
            <a:r>
              <a:rPr lang="en-US" altLang="zh-CN" sz="2800" dirty="0" smtClean="0">
                <a:ea typeface="宋体" pitchFamily="2" charset="-122"/>
              </a:rPr>
              <a:t>wine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600" dirty="0">
                <a:ea typeface="宋体" pitchFamily="2" charset="-122"/>
              </a:rPr>
              <a:t>与葡萄酒有关的国家标准</a:t>
            </a:r>
            <a:endParaRPr lang="zh-CN" altLang="en-US" sz="2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1015223" y="274638"/>
            <a:ext cx="7499350" cy="1143000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800" dirty="0">
                <a:ea typeface="宋体" pitchFamily="2" charset="-122"/>
              </a:rPr>
              <a:t>“Wine”(GB 15037-2006)</a:t>
            </a: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34819" name="Line 303"/>
          <p:cNvSpPr>
            <a:spLocks noChangeShapeType="1"/>
          </p:cNvSpPr>
          <p:nvPr/>
        </p:nvSpPr>
        <p:spPr bwMode="auto">
          <a:xfrm>
            <a:off x="4181475" y="25606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Line 304"/>
          <p:cNvSpPr>
            <a:spLocks noChangeShapeType="1"/>
          </p:cNvSpPr>
          <p:nvPr/>
        </p:nvSpPr>
        <p:spPr bwMode="auto">
          <a:xfrm>
            <a:off x="4181475" y="2805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Line 347"/>
          <p:cNvSpPr>
            <a:spLocks noChangeShapeType="1"/>
          </p:cNvSpPr>
          <p:nvPr/>
        </p:nvSpPr>
        <p:spPr bwMode="auto">
          <a:xfrm>
            <a:off x="4181475" y="3538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Line 434"/>
          <p:cNvSpPr>
            <a:spLocks noChangeShapeType="1"/>
          </p:cNvSpPr>
          <p:nvPr/>
        </p:nvSpPr>
        <p:spPr bwMode="auto">
          <a:xfrm>
            <a:off x="4181475" y="5494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3799" name="Group 6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53765"/>
              </p:ext>
            </p:extLst>
          </p:nvPr>
        </p:nvGraphicFramePr>
        <p:xfrm>
          <a:off x="1110959" y="1654823"/>
          <a:ext cx="7756816" cy="4254873"/>
        </p:xfrm>
        <a:graphic>
          <a:graphicData uri="http://schemas.openxmlformats.org/drawingml/2006/table">
            <a:tbl>
              <a:tblPr/>
              <a:tblGrid>
                <a:gridCol w="1984666"/>
                <a:gridCol w="1162050"/>
                <a:gridCol w="1847850"/>
                <a:gridCol w="2762250"/>
              </a:tblGrid>
              <a:tr h="243825">
                <a:tc gridSpan="3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宋体" pitchFamily="2" charset="-122"/>
                          <a:cs typeface="Times New Roman" pitchFamily="18" charset="0"/>
                        </a:rPr>
                        <a:t>ITEM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宋体" pitchFamily="2" charset="-122"/>
                          <a:cs typeface="Times New Roman" pitchFamily="18" charset="0"/>
                        </a:rPr>
                        <a:t>SPECIFICATION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gridSpan="3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Alcoholicity</a:t>
                      </a:r>
                      <a:r>
                        <a:rPr kumimoji="0" lang="en-US" altLang="zh-CN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20℃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）（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vol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%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7.0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84">
                <a:tc rowSpan="9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Total 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sugar</a:t>
                      </a:r>
                      <a:r>
                        <a:rPr kumimoji="0" lang="en-US" altLang="zh-CN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As Glucose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/(g/L)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Still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Dry 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wines</a:t>
                      </a:r>
                      <a:r>
                        <a:rPr kumimoji="0" lang="en-US" altLang="zh-CN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b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4.0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Semi-dry 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wines</a:t>
                      </a:r>
                      <a:r>
                        <a:rPr kumimoji="0" lang="en-US" altLang="zh-CN" sz="1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c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4.1~12.0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Semi-sweet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12.1~45.0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Sweet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45.1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Brut 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12.0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Tolerance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allowance is 3.0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Extra-dry 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12.1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17.0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Tolerance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allowance is 3.0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Dry 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17.1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32.0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Tolerance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allowance is 3.0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Semi-dry 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32.1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50.0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Sweet 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50.1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rowSpan="3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Dry extract/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White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16.0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Rose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17.0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Red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18.0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gridSpan="3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Volatile acids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As acetic acid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1.2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rowSpan="2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Citric acid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dry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semi-dry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semi-sweet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Times New Roman" pitchFamily="18" charset="0"/>
                        </a:rPr>
                        <a:t>Sweet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2.0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77" name="Group 1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74703"/>
              </p:ext>
            </p:extLst>
          </p:nvPr>
        </p:nvGraphicFramePr>
        <p:xfrm>
          <a:off x="1154210" y="1690785"/>
          <a:ext cx="7077075" cy="4534720"/>
        </p:xfrm>
        <a:graphic>
          <a:graphicData uri="http://schemas.openxmlformats.org/drawingml/2006/table">
            <a:tbl>
              <a:tblPr/>
              <a:tblGrid>
                <a:gridCol w="1703388"/>
                <a:gridCol w="1373187"/>
                <a:gridCol w="2081213"/>
                <a:gridCol w="1919287"/>
              </a:tblGrid>
              <a:tr h="298493">
                <a:tc gridSpan="3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宋体" pitchFamily="2" charset="-122"/>
                          <a:cs typeface="Times New Roman" pitchFamily="18" charset="0"/>
                        </a:rPr>
                        <a:t>ITEM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宋体" pitchFamily="2" charset="-122"/>
                          <a:cs typeface="Times New Roman" pitchFamily="18" charset="0"/>
                        </a:rPr>
                        <a:t>SPECIFICATION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93">
                <a:tc row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Carbon dioxide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℃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MPa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Semi-sparkling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＜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250mL/bottle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0.05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0.29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9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250mL/bottle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0.05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0.34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Sparkling wines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＜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250mL/bottle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0.30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9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250mL/bottle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0.35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93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Iron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8.0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93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Copper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1.0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7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Methanol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White or Rose wine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250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Red wine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906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Benzoic acid or sodium benzoate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As benzoic acid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93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Sorbic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 acid and 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sorbic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 acid sodium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As 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Sorbic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 acid 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559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Notes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 The total acid does not make the specification, only for the measured values(As tartrate, g/L).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a alcohol with the field label and the measured values shall not exceed ±1.0% 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vol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.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b when difference value between total sugar and total acid (As tartaric acid) is less than or equal to 2.0 g/L, total sugar can up to 9.0 g/L.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c when difference value between total sugar and total acid (As tartaric acid) is less than or equal to 2.0 g/L, total sugar can up to 18.0 g/L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d The specification of total sugar in semi-sparkling wines is the same of still wines.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015223" y="274638"/>
            <a:ext cx="7499350" cy="1143000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800" dirty="0" smtClean="0">
                <a:ea typeface="宋体" pitchFamily="2" charset="-122"/>
              </a:rPr>
              <a:t>“Wine</a:t>
            </a:r>
            <a:r>
              <a:rPr lang="en-US" altLang="zh-CN" sz="2800" dirty="0">
                <a:ea typeface="宋体" pitchFamily="2" charset="-122"/>
              </a:rPr>
              <a:t>”(GB 15037-2006)</a:t>
            </a:r>
            <a:endParaRPr lang="zh-CN" altLang="en-US" sz="2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331031" y="582982"/>
            <a:ext cx="749935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4400" dirty="0" smtClean="0">
                <a:ea typeface="宋体" pitchFamily="2" charset="-122"/>
              </a:rPr>
              <a:t>Outline</a:t>
            </a:r>
            <a:br>
              <a:rPr lang="en-US" altLang="zh-CN" sz="4400" dirty="0" smtClean="0">
                <a:ea typeface="宋体" pitchFamily="2" charset="-122"/>
              </a:rPr>
            </a:br>
            <a:r>
              <a:rPr lang="zh-CN" altLang="en-US" sz="1800" dirty="0">
                <a:ea typeface="宋体" pitchFamily="2" charset="-122"/>
              </a:rPr>
              <a:t>目录</a:t>
            </a:r>
            <a:r>
              <a:rPr lang="en-US" altLang="zh-CN" sz="4400" dirty="0" smtClean="0">
                <a:ea typeface="宋体" pitchFamily="2" charset="-122"/>
              </a:rPr>
              <a:t/>
            </a:r>
            <a:br>
              <a:rPr lang="en-US" altLang="zh-CN" sz="4400" dirty="0" smtClean="0">
                <a:ea typeface="宋体" pitchFamily="2" charset="-122"/>
              </a:rPr>
            </a:br>
            <a:endParaRPr lang="en-US" altLang="zh-CN" sz="4400" dirty="0" smtClean="0">
              <a:ea typeface="宋体" pitchFamily="2" charset="-122"/>
            </a:endParaRPr>
          </a:p>
        </p:txBody>
      </p:sp>
      <p:sp>
        <p:nvSpPr>
          <p:cNvPr id="19459" name="Subtitle 3"/>
          <p:cNvSpPr>
            <a:spLocks noGrp="1"/>
          </p:cNvSpPr>
          <p:nvPr>
            <p:ph idx="1"/>
          </p:nvPr>
        </p:nvSpPr>
        <p:spPr>
          <a:xfrm>
            <a:off x="1192920" y="2211572"/>
            <a:ext cx="7077075" cy="390982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General situation of Shanghai entry-exit inspection and quarantine bureau</a:t>
            </a:r>
          </a:p>
          <a:p>
            <a:pPr eaLnBrk="1" hangingPunct="1"/>
            <a:r>
              <a:rPr lang="zh-CN" altLang="en-US" sz="1600" dirty="0" smtClean="0">
                <a:ea typeface="宋体" pitchFamily="2" charset="-122"/>
              </a:rPr>
              <a:t>上海检验检疫局概况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The inspection standard of wines</a:t>
            </a:r>
          </a:p>
          <a:p>
            <a:pPr eaLnBrk="1" hangingPunct="1"/>
            <a:r>
              <a:rPr lang="zh-CN" altLang="en-US" sz="1600" dirty="0">
                <a:ea typeface="宋体" pitchFamily="2" charset="-122"/>
              </a:rPr>
              <a:t>葡萄酒检验标准</a:t>
            </a:r>
            <a:endParaRPr lang="en-US" altLang="zh-CN" sz="1600" dirty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The recent research projects</a:t>
            </a:r>
          </a:p>
          <a:p>
            <a:r>
              <a:rPr lang="zh-CN" altLang="en-US" sz="1600" dirty="0">
                <a:ea typeface="宋体" pitchFamily="2" charset="-122"/>
              </a:rPr>
              <a:t>最新研究成果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192920" y="2288986"/>
            <a:ext cx="7775575" cy="1443042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2"/>
          <p:cNvSpPr>
            <a:spLocks noGrp="1"/>
          </p:cNvSpPr>
          <p:nvPr>
            <p:ph type="title"/>
          </p:nvPr>
        </p:nvSpPr>
        <p:spPr bwMode="auto">
          <a:xfrm>
            <a:off x="1026368" y="274638"/>
            <a:ext cx="7856376" cy="1143000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400" dirty="0">
                <a:ea typeface="宋体" pitchFamily="2" charset="-122"/>
              </a:rPr>
              <a:t>Differences of inspection standards between China and </a:t>
            </a:r>
            <a:r>
              <a:rPr lang="en-US" altLang="zh-CN" sz="2400" dirty="0" smtClean="0">
                <a:ea typeface="宋体" pitchFamily="2" charset="-122"/>
              </a:rPr>
              <a:t>OIV</a:t>
            </a:r>
            <a:br>
              <a:rPr lang="en-US" altLang="zh-CN" sz="2400" dirty="0" smtClean="0">
                <a:ea typeface="宋体" pitchFamily="2" charset="-122"/>
              </a:rPr>
            </a:br>
            <a:r>
              <a:rPr lang="zh-CN" altLang="en-US" sz="2400" dirty="0" smtClean="0">
                <a:ea typeface="宋体" pitchFamily="2" charset="-122"/>
              </a:rPr>
              <a:t>中国与</a:t>
            </a:r>
            <a:r>
              <a:rPr lang="en-US" altLang="zh-CN" sz="2400" dirty="0" smtClean="0">
                <a:ea typeface="宋体" pitchFamily="2" charset="-122"/>
              </a:rPr>
              <a:t>OIV</a:t>
            </a:r>
            <a:r>
              <a:rPr lang="zh-CN" altLang="en-US" sz="2400" dirty="0" smtClean="0">
                <a:ea typeface="宋体" pitchFamily="2" charset="-122"/>
              </a:rPr>
              <a:t>组织在检验方法的区别</a:t>
            </a:r>
            <a:endParaRPr lang="zh-CN" altLang="en-US" sz="2400" dirty="0">
              <a:ea typeface="宋体" pitchFamily="2" charset="-122"/>
            </a:endParaRPr>
          </a:p>
        </p:txBody>
      </p:sp>
      <p:graphicFrame>
        <p:nvGraphicFramePr>
          <p:cNvPr id="165973" name="Group 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90051"/>
              </p:ext>
            </p:extLst>
          </p:nvPr>
        </p:nvGraphicFramePr>
        <p:xfrm>
          <a:off x="1151919" y="1853682"/>
          <a:ext cx="7816169" cy="4244505"/>
        </p:xfrm>
        <a:graphic>
          <a:graphicData uri="http://schemas.openxmlformats.org/drawingml/2006/table">
            <a:tbl>
              <a:tblPr/>
              <a:tblGrid>
                <a:gridCol w="2399355"/>
                <a:gridCol w="2892056"/>
                <a:gridCol w="2524758"/>
              </a:tblGrid>
              <a:tr h="634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A6A6A6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China</a:t>
                      </a: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OIV</a:t>
                      </a: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127581"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Total sugar definition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总糖定义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Glucose + Fructose + under the condition of determination can be hydrolyzed to the</a:t>
                      </a:r>
                    </a:p>
                    <a:p>
                      <a:pPr marL="454025" marR="0" lvl="0" indent="-454025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 reducing  monosaccharide</a:t>
                      </a:r>
                    </a:p>
                    <a:p>
                      <a:pPr marL="454025" marR="0" lvl="0" indent="-454025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葡萄糖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+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果糖及按测定条件可水解的还原糖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Glucose + Fructose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葡萄糖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+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果糖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119010"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Determination of total sugars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总糖的测定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Redox titration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氧化还原法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Enzymatic analysis or HPLC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酶法或液相色谱法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119010"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Determination of total acid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总酸的测定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endpoint of titration is pH 8.2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滴定终点为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pH8.2</a:t>
                      </a: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endpoint of titration is pH 7.0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滴定终点为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+mn-cs"/>
                        </a:rPr>
                        <a:t>pH7.0</a:t>
                      </a:r>
                    </a:p>
                    <a:p>
                      <a:pPr marL="454025" marR="0" lvl="0" indent="-454025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marT="45713" marB="4571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331031" y="582982"/>
            <a:ext cx="749935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4400" dirty="0" smtClean="0">
                <a:ea typeface="宋体" pitchFamily="2" charset="-122"/>
              </a:rPr>
              <a:t>Outline</a:t>
            </a:r>
            <a:br>
              <a:rPr lang="en-US" altLang="zh-CN" sz="4400" dirty="0" smtClean="0">
                <a:ea typeface="宋体" pitchFamily="2" charset="-122"/>
              </a:rPr>
            </a:br>
            <a:r>
              <a:rPr lang="zh-CN" altLang="en-US" sz="1800" dirty="0">
                <a:ea typeface="宋体" pitchFamily="2" charset="-122"/>
              </a:rPr>
              <a:t>目录</a:t>
            </a:r>
            <a:r>
              <a:rPr lang="en-US" altLang="zh-CN" sz="4400" dirty="0" smtClean="0">
                <a:ea typeface="宋体" pitchFamily="2" charset="-122"/>
              </a:rPr>
              <a:t/>
            </a:r>
            <a:br>
              <a:rPr lang="en-US" altLang="zh-CN" sz="4400" dirty="0" smtClean="0">
                <a:ea typeface="宋体" pitchFamily="2" charset="-122"/>
              </a:rPr>
            </a:br>
            <a:endParaRPr lang="en-US" altLang="zh-CN" sz="4400" dirty="0" smtClean="0">
              <a:ea typeface="宋体" pitchFamily="2" charset="-122"/>
            </a:endParaRPr>
          </a:p>
        </p:txBody>
      </p:sp>
      <p:sp>
        <p:nvSpPr>
          <p:cNvPr id="19459" name="Subtitle 3"/>
          <p:cNvSpPr>
            <a:spLocks noGrp="1"/>
          </p:cNvSpPr>
          <p:nvPr>
            <p:ph idx="1"/>
          </p:nvPr>
        </p:nvSpPr>
        <p:spPr>
          <a:xfrm>
            <a:off x="1192920" y="2128838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General situation of Shanghai entry-exit inspection and quarantine bureau</a:t>
            </a:r>
          </a:p>
          <a:p>
            <a:pPr eaLnBrk="1" hangingPunct="1"/>
            <a:r>
              <a:rPr lang="zh-CN" altLang="en-US" sz="1600" dirty="0" smtClean="0">
                <a:ea typeface="宋体" pitchFamily="2" charset="-122"/>
              </a:rPr>
              <a:t>上海检验检疫局概况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The inspection standard of wines</a:t>
            </a:r>
          </a:p>
          <a:p>
            <a:pPr eaLnBrk="1" hangingPunct="1"/>
            <a:r>
              <a:rPr lang="zh-CN" altLang="en-US" sz="1600" dirty="0">
                <a:ea typeface="宋体" pitchFamily="2" charset="-122"/>
              </a:rPr>
              <a:t>葡萄酒检验标准</a:t>
            </a:r>
            <a:endParaRPr lang="en-US" altLang="zh-CN" sz="1600" dirty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The recent research projects</a:t>
            </a:r>
          </a:p>
          <a:p>
            <a:r>
              <a:rPr lang="zh-CN" altLang="en-US" sz="1600" dirty="0">
                <a:ea typeface="宋体" pitchFamily="2" charset="-122"/>
              </a:rPr>
              <a:t>最新研究成果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192919" y="5149145"/>
            <a:ext cx="7775575" cy="1443042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9052" y="292368"/>
            <a:ext cx="7880350" cy="762000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800" dirty="0">
                <a:ea typeface="宋体" pitchFamily="2" charset="-122"/>
              </a:rPr>
              <a:t>Project 1:  Investigation of heterocyclic aromatic amines contents in </a:t>
            </a:r>
            <a:r>
              <a:rPr lang="en-US" altLang="zh-CN" sz="2800" dirty="0" smtClean="0">
                <a:ea typeface="宋体" pitchFamily="2" charset="-122"/>
              </a:rPr>
              <a:t>wine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600" dirty="0" smtClean="0">
                <a:ea typeface="宋体" pitchFamily="2" charset="-122"/>
              </a:rPr>
              <a:t>项目</a:t>
            </a:r>
            <a:r>
              <a:rPr lang="en-US" altLang="zh-CN" sz="1600" dirty="0" smtClean="0">
                <a:ea typeface="宋体" pitchFamily="2" charset="-122"/>
              </a:rPr>
              <a:t>1</a:t>
            </a:r>
            <a:r>
              <a:rPr lang="zh-CN" altLang="en-US" sz="1600" dirty="0" smtClean="0">
                <a:ea typeface="宋体" pitchFamily="2" charset="-122"/>
              </a:rPr>
              <a:t>：葡萄酒中杂环胺含量的调查</a:t>
            </a:r>
            <a:endParaRPr lang="zh-CN" altLang="en-US" sz="1600" dirty="0">
              <a:ea typeface="宋体" pitchFamily="2" charset="-122"/>
            </a:endParaRPr>
          </a:p>
        </p:txBody>
      </p:sp>
      <p:sp>
        <p:nvSpPr>
          <p:cNvPr id="50178" name="内容占位符 2"/>
          <p:cNvSpPr>
            <a:spLocks noGrp="1"/>
          </p:cNvSpPr>
          <p:nvPr>
            <p:ph sz="quarter" idx="2"/>
          </p:nvPr>
        </p:nvSpPr>
        <p:spPr>
          <a:xfrm>
            <a:off x="1019052" y="1057280"/>
            <a:ext cx="8039100" cy="3089418"/>
          </a:xfrm>
        </p:spPr>
        <p:txBody>
          <a:bodyPr/>
          <a:lstStyle/>
          <a:p>
            <a:pPr marL="349250" indent="-3492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Heterocyclic aromatic amine s(HAAs) which are produced during the cooking process can cause cancer and have a high mutation activity.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杂环胺在烹饪过程中产生，存在致癌和致突变可能性</a:t>
            </a:r>
            <a:endParaRPr lang="en-US" altLang="zh-CN" sz="160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9250" indent="-3492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HAAs has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also been proved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exist in the wine, soy sauce, vinegar, atmospheric particulate matter, cigarette smoke, etc.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杂环胺也被发现在葡萄酒，酱油，醋，大气颗粒和烟气等中存在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062716" y="4784650"/>
            <a:ext cx="7081284" cy="19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defTabSz="914400" eaLnBrk="0" hangingPunct="0">
              <a:lnSpc>
                <a:spcPct val="180000"/>
              </a:lnSpc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 agency for research on cancer (IARC) in l993 as IQ “For humans is very suspicious carcinogens (grade 2 a)”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lnSpc>
                <a:spcPct val="180000"/>
              </a:lnSpc>
              <a:buClr>
                <a:schemeClr val="accent1"/>
              </a:buClr>
              <a:buSzPct val="100000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国际</a:t>
            </a:r>
            <a:r>
              <a:rPr lang="zh-CN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癌症研究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机构（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IARC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）于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年将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IQ</a:t>
            </a:r>
            <a:r>
              <a:rPr lang="zh-CN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归为“对人类来说是非常可疑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致癌物（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级）”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hangingPunct="0">
              <a:lnSpc>
                <a:spcPct val="180000"/>
              </a:lnSpc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Trp-P-1, Trp-P-2,Glu-P-1,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MeIQ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MeIQx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PhIP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AaC</a:t>
            </a:r>
            <a:r>
              <a:rPr lang="zh-CN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Me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AaC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classified as “potential carcinogens (grade 2 b) 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lnSpc>
                <a:spcPct val="180000"/>
              </a:lnSpc>
              <a:buClr>
                <a:schemeClr val="accent1"/>
              </a:buClr>
              <a:buSzPct val="100000"/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Trp-P-1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Trp-P-2,Glu-P-1,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MeIQ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MeIQx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PhIP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AaC</a:t>
            </a:r>
            <a:r>
              <a:rPr lang="zh-CN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Me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AaC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被归为“潜在的致癌物”（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2b</a:t>
            </a:r>
            <a:r>
              <a:rPr lang="zh-CN" alt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级）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hangingPunct="0">
              <a:lnSpc>
                <a:spcPct val="180000"/>
              </a:lnSpc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44" y="4890317"/>
            <a:ext cx="822916" cy="44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20726" y="364947"/>
            <a:ext cx="81232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n-US" altLang="zh-CN" sz="2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the name and structural formula of heterocyclic amines</a:t>
            </a:r>
            <a:r>
              <a:rPr lang="zh-CN" altLang="en-US" sz="2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 </a:t>
            </a:r>
            <a:endParaRPr lang="en-US" altLang="zh-CN" sz="24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ＭＳ Ｐゴシック" charset="0"/>
            </a:endParaRPr>
          </a:p>
          <a:p>
            <a:pPr defTabSz="914400" eaLnBrk="1" hangingPunct="1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zh-CN" altLang="en-US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杂环胺的名称及结构式</a:t>
            </a:r>
            <a:endParaRPr lang="en-US" altLang="zh-CN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ＭＳ Ｐゴシック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0" y="1828799"/>
            <a:ext cx="7828186" cy="48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0" y="1116418"/>
            <a:ext cx="6630877" cy="543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17078" y="28353"/>
            <a:ext cx="4739951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altLang="zh-CN" sz="28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The instrument </a:t>
            </a:r>
            <a:r>
              <a:rPr lang="en-US" altLang="zh-CN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condition</a:t>
            </a:r>
          </a:p>
          <a:p>
            <a:pPr algn="ctr" defTabSz="914400" eaLnBrk="0" hangingPunct="0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仪器条件</a:t>
            </a:r>
            <a:endParaRPr lang="en-US" altLang="zh-CN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ＭＳ Ｐゴシック" charset="0"/>
            </a:endParaRPr>
          </a:p>
        </p:txBody>
      </p:sp>
      <p:sp>
        <p:nvSpPr>
          <p:cNvPr id="41986" name="Rectangle 4"/>
          <p:cNvSpPr>
            <a:spLocks noGrp="1" noChangeArrowheads="1"/>
          </p:cNvSpPr>
          <p:nvPr/>
        </p:nvSpPr>
        <p:spPr bwMode="auto">
          <a:xfrm>
            <a:off x="76200" y="785813"/>
            <a:ext cx="58674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zh-CN" altLang="zh-CN" sz="20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/>
        </p:nvSpPr>
        <p:spPr bwMode="auto">
          <a:xfrm>
            <a:off x="1350455" y="1104900"/>
            <a:ext cx="4686494" cy="486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Determinated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by liquid chromatography-ion trap –time of flight tandem mass spectrometry</a:t>
            </a:r>
          </a:p>
          <a:p>
            <a:pPr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液相色谱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离子阱飞行时间串联质谱法</a:t>
            </a: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isotope internal standard </a:t>
            </a:r>
          </a:p>
          <a:p>
            <a:pPr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</a:pP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同位素内标定量</a:t>
            </a: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Phenomenex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Kinetex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2.6</a:t>
            </a:r>
            <a:r>
              <a:rPr lang="el-G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 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100A column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 mm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i.d.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*100mm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</a:pP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色谱柱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Phenomenex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Kinetex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2.6</a:t>
            </a:r>
            <a:r>
              <a:rPr lang="el-GR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 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C18 </a:t>
            </a: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pt-B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a gradient elution of acetonitrile and 30 mM ammonium formate at a flow rate of 0.4mL/min</a:t>
            </a:r>
          </a:p>
          <a:p>
            <a:pPr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</a:pPr>
            <a:r>
              <a:rPr lang="pt-B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流动相：乙腈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甲酸胺</a:t>
            </a:r>
            <a:endParaRPr lang="pt-BR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Detected under positive ESI</a:t>
            </a:r>
          </a:p>
          <a:p>
            <a:pPr defTabSz="914400" eaLnBrk="0" hangingPunct="0">
              <a:lnSpc>
                <a:spcPct val="130000"/>
              </a:lnSpc>
              <a:spcAft>
                <a:spcPts val="600"/>
              </a:spcAft>
              <a:buClr>
                <a:schemeClr val="tx2"/>
              </a:buClr>
              <a:buSzPct val="115000"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电离模式：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ESI+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3249"/>
              </p:ext>
            </p:extLst>
          </p:nvPr>
        </p:nvGraphicFramePr>
        <p:xfrm>
          <a:off x="6064897" y="1371600"/>
          <a:ext cx="3018460" cy="2820990"/>
        </p:xfrm>
        <a:graphic>
          <a:graphicData uri="http://schemas.openxmlformats.org/drawingml/2006/table">
            <a:tbl>
              <a:tblPr/>
              <a:tblGrid>
                <a:gridCol w="783260"/>
                <a:gridCol w="1117600"/>
                <a:gridCol w="1117600"/>
              </a:tblGrid>
              <a:tr h="5635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min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）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 Conc.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 Conc.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95%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70%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30%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40%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60%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40%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60%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7.7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95%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95%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5%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</a:tbl>
          </a:graphicData>
        </a:graphic>
      </p:graphicFrame>
      <p:pic>
        <p:nvPicPr>
          <p:cNvPr id="5328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7" y="344763"/>
            <a:ext cx="2481533" cy="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91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024796" y="6692"/>
            <a:ext cx="7270102" cy="8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altLang="zh-CN" sz="28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The contents of the HAAs in wines (</a:t>
            </a:r>
            <a:r>
              <a:rPr lang="en-US" altLang="zh-CN" sz="28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μg</a:t>
            </a:r>
            <a:r>
              <a:rPr lang="en-US" altLang="zh-CN" sz="28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/L</a:t>
            </a:r>
            <a:r>
              <a:rPr lang="en-US" altLang="zh-CN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)</a:t>
            </a:r>
          </a:p>
          <a:p>
            <a:pPr algn="ctr" defTabSz="9144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葡萄酒中杂环胺的含量</a:t>
            </a:r>
            <a:r>
              <a:rPr lang="zh-CN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  </a:t>
            </a:r>
            <a:endParaRPr lang="zh-CN" altLang="en-US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ＭＳ Ｐゴシック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29732"/>
              </p:ext>
            </p:extLst>
          </p:nvPr>
        </p:nvGraphicFramePr>
        <p:xfrm>
          <a:off x="1127050" y="1467292"/>
          <a:ext cx="7878727" cy="469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41"/>
                <a:gridCol w="853528"/>
                <a:gridCol w="1181809"/>
                <a:gridCol w="919185"/>
                <a:gridCol w="984841"/>
                <a:gridCol w="984841"/>
                <a:gridCol w="984841"/>
                <a:gridCol w="984841"/>
              </a:tblGrid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wine No.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harman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Norharman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DMIP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Trp-P-1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IQ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MeIQ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HAAs</a:t>
                      </a:r>
                    </a:p>
                  </a:txBody>
                  <a:tcPr marL="9734" marR="9734" marT="9727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1.47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2.51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1.47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3.63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1.19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6.62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-3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1.26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1.62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3.21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B-1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2.61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1.16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4.62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1.48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7.74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2.20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C-1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2.31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1.24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1.17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6.45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1.26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3.16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1.65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3.70</a:t>
                      </a:r>
                    </a:p>
                  </a:txBody>
                  <a:tcPr marL="9525" marR="9525" marT="9518" marB="0" anchor="ctr" horzOverflow="overflow"/>
                </a:tc>
              </a:tr>
              <a:tr h="257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D-1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6.15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1.76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9.00</a:t>
                      </a:r>
                    </a:p>
                  </a:txBody>
                  <a:tcPr marL="9525" marR="9525" marT="9518" marB="0" anchor="ctr" horzOverflow="overflow"/>
                </a:tc>
              </a:tr>
              <a:tr h="2977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7.13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1.81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2.06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11.8</a:t>
                      </a:r>
                    </a:p>
                  </a:txBody>
                  <a:tcPr marL="9525" marR="9525" marT="9518" marB="0" anchor="ctr" horzOverflow="overflow"/>
                </a:tc>
              </a:tr>
              <a:tr h="223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1.24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0.59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3.95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2.84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5.01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3.63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9.98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0.89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1.97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17.07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1.79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4.57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2.28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3.42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1.24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1.92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2.12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0.76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4.06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G-1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0.45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0.71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2.39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0.64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1.51</a:t>
                      </a:r>
                    </a:p>
                  </a:txBody>
                  <a:tcPr marL="9525" marR="9525" marT="9518" marB="0" anchor="ctr" horzOverflow="overflow"/>
                </a:tc>
              </a:tr>
              <a:tr h="206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0.60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0.73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0.78</a:t>
                      </a: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734" marR="9734" marT="97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2.11</a:t>
                      </a:r>
                    </a:p>
                  </a:txBody>
                  <a:tcPr marL="9525" marR="9525" marT="951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内容占位符 2"/>
          <p:cNvSpPr>
            <a:spLocks noGrp="1"/>
          </p:cNvSpPr>
          <p:nvPr>
            <p:ph sz="quarter" idx="2"/>
          </p:nvPr>
        </p:nvSpPr>
        <p:spPr>
          <a:xfrm>
            <a:off x="1006236" y="855070"/>
            <a:ext cx="8052704" cy="5899553"/>
          </a:xfrm>
        </p:spPr>
        <p:txBody>
          <a:bodyPr/>
          <a:lstStyle/>
          <a:p>
            <a:pPr marL="349250" indent="-34925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Sample source</a:t>
            </a:r>
            <a:r>
              <a:rPr lang="zh-CN" altLang="en-US" sz="1600" b="1" dirty="0" smtClean="0">
                <a:solidFill>
                  <a:schemeClr val="tx1"/>
                </a:solidFill>
                <a:ea typeface="宋体" pitchFamily="2" charset="-122"/>
              </a:rPr>
              <a:t>：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116 bottles of wine samples were tested 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zh-CN" altLang="en-US" sz="1600" dirty="0" smtClean="0">
                <a:ea typeface="宋体" pitchFamily="2" charset="-122"/>
              </a:rPr>
              <a:t>        </a:t>
            </a:r>
            <a:r>
              <a:rPr lang="zh-CN" altLang="en-US" sz="1000" dirty="0" smtClean="0">
                <a:ea typeface="宋体" pitchFamily="2" charset="-122"/>
              </a:rPr>
              <a:t>样品来源：</a:t>
            </a:r>
            <a:r>
              <a:rPr lang="en-US" altLang="zh-CN" sz="1000" dirty="0" smtClean="0">
                <a:ea typeface="宋体" pitchFamily="2" charset="-122"/>
              </a:rPr>
              <a:t>116</a:t>
            </a:r>
            <a:r>
              <a:rPr lang="zh-CN" altLang="en-US" sz="1000" dirty="0" smtClean="0">
                <a:ea typeface="宋体" pitchFamily="2" charset="-122"/>
              </a:rPr>
              <a:t>瓶葡萄酒样品</a:t>
            </a:r>
            <a:endParaRPr lang="en-US" altLang="zh-CN" sz="10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349250" indent="-34925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altLang="zh-CN" sz="1600" b="1" dirty="0" smtClean="0">
                <a:ea typeface="宋体" pitchFamily="2" charset="-122"/>
              </a:rPr>
              <a:t>Screening object</a:t>
            </a:r>
            <a:r>
              <a:rPr lang="zh-CN" altLang="en-US" sz="1600" b="1" dirty="0" smtClean="0">
                <a:ea typeface="宋体" pitchFamily="2" charset="-122"/>
              </a:rPr>
              <a:t>：</a:t>
            </a:r>
            <a:r>
              <a:rPr lang="en-US" altLang="zh-CN" sz="1600" b="1" dirty="0" err="1" smtClean="0">
                <a:ea typeface="宋体" pitchFamily="2" charset="-122"/>
              </a:rPr>
              <a:t>o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rganochlorine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organophosphorus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pyrethrins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and a new generation of pesticides , 150 kinds of pesticides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zh-CN" altLang="en-US" sz="1000" dirty="0" smtClean="0">
                <a:ea typeface="宋体" pitchFamily="2" charset="-122"/>
              </a:rPr>
              <a:t>           筛查对象：有机氯、有机磷、菊酯类和新型农药等</a:t>
            </a:r>
            <a:r>
              <a:rPr lang="en-US" altLang="zh-CN" sz="1000" dirty="0" smtClean="0">
                <a:ea typeface="宋体" pitchFamily="2" charset="-122"/>
              </a:rPr>
              <a:t>150</a:t>
            </a:r>
            <a:r>
              <a:rPr lang="zh-CN" altLang="en-US" sz="1000" dirty="0" smtClean="0">
                <a:ea typeface="宋体" pitchFamily="2" charset="-122"/>
              </a:rPr>
              <a:t>种农药</a:t>
            </a:r>
            <a:endParaRPr lang="en-US" altLang="zh-CN" sz="10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349250" indent="-34925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altLang="zh-CN" sz="1600" b="1" dirty="0" smtClean="0">
                <a:ea typeface="宋体" pitchFamily="2" charset="-122"/>
              </a:rPr>
              <a:t>Method:  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HPLC-MS/MS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altLang="zh-CN" sz="1000" dirty="0" smtClean="0">
                <a:ea typeface="宋体" pitchFamily="2" charset="-122"/>
              </a:rPr>
              <a:t>          </a:t>
            </a:r>
            <a:r>
              <a:rPr lang="zh-CN" altLang="en-US" sz="1000" dirty="0" smtClean="0">
                <a:ea typeface="宋体" pitchFamily="2" charset="-122"/>
              </a:rPr>
              <a:t>方法： 液相色谱串联质谱法</a:t>
            </a:r>
            <a:endParaRPr lang="en-US" altLang="zh-CN" sz="10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349250" indent="-34925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altLang="zh-CN" sz="1600" b="1" dirty="0" smtClean="0">
                <a:ea typeface="宋体" pitchFamily="2" charset="-122"/>
              </a:rPr>
              <a:t>Results of screening</a:t>
            </a:r>
            <a:r>
              <a:rPr lang="zh-CN" altLang="en-US" sz="1600" b="1" dirty="0" smtClean="0">
                <a:ea typeface="宋体" pitchFamily="2" charset="-122"/>
              </a:rPr>
              <a:t>：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Mainly include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carbendazim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pyrimethani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cyprodinil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cyanazine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furalaxyl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metalaxyl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aldicarbsulfoxide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flutriafol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fenamidone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and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diethofencarb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etc. 26 kinds of pesticide residues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zh-CN" altLang="en-US" sz="1600" dirty="0" smtClean="0">
                <a:ea typeface="宋体" pitchFamily="2" charset="-122"/>
              </a:rPr>
              <a:t>       </a:t>
            </a:r>
            <a:r>
              <a:rPr lang="zh-CN" altLang="en-US" sz="1000" dirty="0" smtClean="0">
                <a:ea typeface="宋体" pitchFamily="2" charset="-122"/>
              </a:rPr>
              <a:t>筛查</a:t>
            </a:r>
            <a:r>
              <a:rPr lang="zh-CN" altLang="en-US" sz="1000" dirty="0">
                <a:ea typeface="宋体" pitchFamily="2" charset="-122"/>
              </a:rPr>
              <a:t>结果：主要有多菌灵、嘧霉胺、嘧菌环胺、草净津、呋霜灵、甲霜灵、涕灭威亚砜、粉唑醇、咪唑菌酮和乙霉威等</a:t>
            </a:r>
            <a:r>
              <a:rPr lang="en-US" altLang="zh-CN" sz="1000" dirty="0">
                <a:ea typeface="宋体" pitchFamily="2" charset="-122"/>
              </a:rPr>
              <a:t>26</a:t>
            </a:r>
            <a:r>
              <a:rPr lang="zh-CN" altLang="en-US" sz="1000" dirty="0">
                <a:ea typeface="宋体" pitchFamily="2" charset="-122"/>
              </a:rPr>
              <a:t>种农药残留</a:t>
            </a:r>
            <a:endParaRPr lang="en-US" altLang="zh-CN" sz="10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349250" indent="-34925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altLang="zh-CN" sz="1600" b="1" dirty="0" smtClean="0">
                <a:ea typeface="宋体" pitchFamily="2" charset="-122"/>
              </a:rPr>
              <a:t>Evaluation object</a:t>
            </a:r>
            <a:r>
              <a:rPr lang="zh-CN" altLang="en-US" sz="1600" b="1" dirty="0" smtClean="0">
                <a:ea typeface="宋体" pitchFamily="2" charset="-122"/>
              </a:rPr>
              <a:t>：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Carbendazim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, 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Pyrimethanil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and </a:t>
            </a:r>
            <a:r>
              <a:rPr lang="en-US" altLang="zh-CN" sz="1600" dirty="0" err="1" smtClean="0">
                <a:solidFill>
                  <a:schemeClr val="tx1"/>
                </a:solidFill>
                <a:ea typeface="宋体" pitchFamily="2" charset="-122"/>
              </a:rPr>
              <a:t>Cyprodinil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zh-CN" altLang="en-US" sz="1600" dirty="0" smtClean="0">
                <a:ea typeface="宋体" pitchFamily="2" charset="-122"/>
              </a:rPr>
              <a:t>       </a:t>
            </a:r>
            <a:r>
              <a:rPr lang="zh-CN" altLang="en-US" sz="1000" dirty="0" smtClean="0">
                <a:ea typeface="宋体" pitchFamily="2" charset="-122"/>
              </a:rPr>
              <a:t>评估</a:t>
            </a:r>
            <a:r>
              <a:rPr lang="zh-CN" altLang="en-US" sz="1000" dirty="0">
                <a:ea typeface="宋体" pitchFamily="2" charset="-122"/>
              </a:rPr>
              <a:t>对象：多菌灵、嘧霉胺和嘧菌环胺</a:t>
            </a:r>
            <a:endParaRPr lang="en-US" altLang="zh-CN" sz="10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582" y="147184"/>
            <a:ext cx="788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Project 2:  Pesticide residues in wine and the risk </a:t>
            </a:r>
            <a:r>
              <a:rPr lang="en-US" altLang="zh-CN" sz="24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assessment</a:t>
            </a:r>
          </a:p>
          <a:p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项目</a:t>
            </a: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2</a:t>
            </a: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ＭＳ Ｐゴシック" charset="0"/>
              </a:rPr>
              <a:t>：葡萄酒中农残及风险分析</a:t>
            </a:r>
            <a:endParaRPr lang="zh-CN" altLang="en-US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6675" y="626763"/>
            <a:ext cx="6768371" cy="904325"/>
          </a:xfrm>
          <a:extLst/>
        </p:spPr>
        <p:txBody>
          <a:bodyPr wrap="square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sz="3100" dirty="0" smtClean="0">
                <a:ea typeface="宋体" pitchFamily="2" charset="-122"/>
              </a:rPr>
              <a:t>MRLs of the assessed pesticides in grapes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800" dirty="0" smtClean="0">
                <a:ea typeface="宋体" pitchFamily="2" charset="-122"/>
              </a:rPr>
              <a:t>被评估的三种农药在葡萄中的限量</a:t>
            </a:r>
            <a:endParaRPr lang="zh-CN" altLang="en-US" sz="1800" dirty="0">
              <a:ea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96098"/>
              </p:ext>
            </p:extLst>
          </p:nvPr>
        </p:nvGraphicFramePr>
        <p:xfrm>
          <a:off x="1371600" y="1844545"/>
          <a:ext cx="7612911" cy="3643313"/>
        </p:xfrm>
        <a:graphic>
          <a:graphicData uri="http://schemas.openxmlformats.org/drawingml/2006/table">
            <a:tbl>
              <a:tblPr/>
              <a:tblGrid>
                <a:gridCol w="1227151"/>
                <a:gridCol w="842566"/>
                <a:gridCol w="895780"/>
                <a:gridCol w="815958"/>
                <a:gridCol w="940126"/>
                <a:gridCol w="1037686"/>
                <a:gridCol w="904649"/>
                <a:gridCol w="94899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pesticide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EU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CAC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USA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CANADA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AUSTRALIA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JAPAN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CHINA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Carbendazim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多菌灵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Pyrimethanil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嘧霉胺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Cyprodinil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嘧菌环胺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mg/Kg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mg/kg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377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25" y="1000125"/>
            <a:ext cx="2313024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95153" y="164029"/>
            <a:ext cx="8048847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Concentration distribution of  </a:t>
            </a:r>
            <a:r>
              <a:rPr lang="en-US" altLang="zh-CN" sz="16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Carbendazim</a:t>
            </a:r>
            <a:r>
              <a:rPr lang="en-US" altLang="zh-CN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, </a:t>
            </a:r>
            <a:r>
              <a:rPr lang="en-US" altLang="zh-CN" sz="16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Pyrimethanil</a:t>
            </a:r>
            <a:r>
              <a:rPr lang="en-US" altLang="zh-CN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 and </a:t>
            </a:r>
            <a:r>
              <a:rPr lang="en-US" altLang="zh-CN" sz="16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Cyprodinil</a:t>
            </a:r>
            <a:r>
              <a:rPr lang="en-US" altLang="zh-CN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  in wine (µg/L</a:t>
            </a: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葡萄酒中多</a:t>
            </a:r>
            <a:r>
              <a:rPr lang="zh-CN" altLang="en-US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菌灵、嘧霉胺和嘧菌环</a:t>
            </a: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胺浓度分布</a:t>
            </a:r>
            <a:endParaRPr lang="zh-CN" altLang="en-US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pitchFamily="2" charset="-122"/>
              <a:cs typeface="ＭＳ Ｐゴシック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pitchFamily="2" charset="-122"/>
              <a:cs typeface="ＭＳ Ｐゴシック" charset="0"/>
            </a:endParaRPr>
          </a:p>
        </p:txBody>
      </p:sp>
      <p:sp>
        <p:nvSpPr>
          <p:cNvPr id="3076" name="矩形 7"/>
          <p:cNvSpPr>
            <a:spLocks noChangeArrowheads="1"/>
          </p:cNvSpPr>
          <p:nvPr/>
        </p:nvSpPr>
        <p:spPr bwMode="auto">
          <a:xfrm>
            <a:off x="5795963" y="6102350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altLang="zh-CN" sz="1200" i="1" smtClean="0">
                <a:solidFill>
                  <a:prstClr val="black"/>
                </a:solidFill>
              </a:rPr>
              <a:t>*     </a:t>
            </a:r>
            <a:r>
              <a:rPr lang="zh-CN" altLang="zh-CN" sz="1200" i="1" smtClean="0">
                <a:solidFill>
                  <a:prstClr val="black"/>
                </a:solidFill>
              </a:rPr>
              <a:t>Monte Carlo</a:t>
            </a:r>
            <a:r>
              <a:rPr lang="zh-CN" altLang="zh-CN" sz="1200" smtClean="0">
                <a:solidFill>
                  <a:prstClr val="black"/>
                </a:solidFill>
              </a:rPr>
              <a:t> analysis are performed by Microsoft Excel plug in with @</a:t>
            </a:r>
            <a:r>
              <a:rPr lang="zh-CN" altLang="zh-CN" sz="1200" i="1" smtClean="0">
                <a:solidFill>
                  <a:prstClr val="black"/>
                </a:solidFill>
              </a:rPr>
              <a:t>Risk5.7</a:t>
            </a:r>
            <a:endParaRPr lang="zh-CN" altLang="en-US" sz="1200" smtClean="0">
              <a:solidFill>
                <a:prstClr val="black"/>
              </a:solidFill>
            </a:endParaRPr>
          </a:p>
        </p:txBody>
      </p:sp>
      <p:pic>
        <p:nvPicPr>
          <p:cNvPr id="3077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1000125"/>
            <a:ext cx="2258496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49" y="1000125"/>
            <a:ext cx="26503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60859"/>
              </p:ext>
            </p:extLst>
          </p:nvPr>
        </p:nvGraphicFramePr>
        <p:xfrm>
          <a:off x="1095153" y="3860800"/>
          <a:ext cx="7904383" cy="21320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6784"/>
                <a:gridCol w="909397"/>
                <a:gridCol w="844441"/>
                <a:gridCol w="909397"/>
                <a:gridCol w="909397"/>
                <a:gridCol w="710172"/>
                <a:gridCol w="878265"/>
                <a:gridCol w="878265"/>
                <a:gridCol w="878265"/>
              </a:tblGrid>
              <a:tr h="720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Estimated intake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detection rate  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value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value</a:t>
                      </a:r>
                      <a:endParaRPr kumimoji="0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value</a:t>
                      </a:r>
                      <a:endParaRPr kumimoji="0" lang="en-US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P50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P90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P95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P97.5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50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Carbendazim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54.31%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210.24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14.04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104.04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181.60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183.10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393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Pyrimethanil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57.76%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225.50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6.59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87.60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91.30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5146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Cyprodinil</a:t>
                      </a:r>
                      <a:endPara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70.69%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34.44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7.97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14.24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27.97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5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zh-CN" sz="2800" b="1" dirty="0" smtClean="0">
                <a:ea typeface="宋体" pitchFamily="2" charset="-122"/>
              </a:rPr>
              <a:t>SHCIQ  Major responsibilities</a:t>
            </a:r>
            <a:br>
              <a:rPr lang="en-US" altLang="zh-CN" sz="2800" b="1" dirty="0" smtClean="0">
                <a:ea typeface="宋体" pitchFamily="2" charset="-122"/>
              </a:rPr>
            </a:br>
            <a:r>
              <a:rPr lang="zh-CN" altLang="en-US" sz="1600" b="1" dirty="0" smtClean="0">
                <a:ea typeface="宋体" pitchFamily="2" charset="-122"/>
              </a:rPr>
              <a:t>上海出入境检验检疫局主要职责</a:t>
            </a:r>
            <a:endParaRPr lang="en-US" altLang="zh-CN" sz="1600" b="1" dirty="0" smtClean="0">
              <a:ea typeface="宋体" pitchFamily="2" charset="-122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91229" y="966788"/>
            <a:ext cx="6143221" cy="467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……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 Sanitation supervision and inspection of import food.</a:t>
            </a:r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进口食品卫生监督管理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Health quarantine and supervision of entry-exit passengers.</a:t>
            </a:r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出入境人员卫生检疫及监督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Sanitary quarantine and treatment of entry-exit means of transport and goods.</a:t>
            </a:r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运输工具及货运的卫生检疫及处理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Certification and accreditation of quality system.</a:t>
            </a:r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质量体系的认证及认可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Inspection and supervision of import waste materials.</a:t>
            </a:r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进口废物的检验及监督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Quarantine of entry and exit animals and plants.</a:t>
            </a:r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zh-CN" altLang="en-US" sz="1600" dirty="0" smtClean="0">
                <a:ea typeface="宋体" pitchFamily="2" charset="-122"/>
              </a:rPr>
              <a:t>      进出口动物及植物的检疫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……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ea typeface="宋体" pitchFamily="2" charset="-122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96" y="2641600"/>
            <a:ext cx="16589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33" y="1706563"/>
            <a:ext cx="17795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6" y="3603625"/>
            <a:ext cx="1676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6" y="4975225"/>
            <a:ext cx="168751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8842"/>
              </p:ext>
            </p:extLst>
          </p:nvPr>
        </p:nvGraphicFramePr>
        <p:xfrm>
          <a:off x="935664" y="3860800"/>
          <a:ext cx="8173408" cy="2214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3352"/>
                <a:gridCol w="2043352"/>
                <a:gridCol w="2043352"/>
                <a:gridCol w="2043352"/>
              </a:tblGrid>
              <a:tr h="648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Estimated exposure</a:t>
                      </a:r>
                      <a:endParaRPr kumimoji="0" lang="zh-CN" altLang="en-US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 value </a:t>
                      </a:r>
                      <a:endParaRPr lang="zh-CN" altLang="en-US" sz="1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P95</a:t>
                      </a:r>
                      <a:r>
                        <a:rPr lang="zh-CN" alt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P97.5</a:t>
                      </a:r>
                      <a:r>
                        <a:rPr lang="zh-CN" alt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522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Carbendazim</a:t>
                      </a:r>
                      <a:endParaRPr lang="zh-CN" alt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9.17×10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lang="zh-CN" sz="1400" b="1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0.163</a:t>
                      </a:r>
                      <a:endParaRPr lang="zh-CN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0.212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2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Pyrimethanil</a:t>
                      </a:r>
                      <a:endParaRPr lang="zh-CN" alt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4.01×10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lang="zh-CN" sz="1400" b="1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7.69×10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zh-CN" sz="1400" b="1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0.105</a:t>
                      </a:r>
                      <a:endParaRPr lang="zh-CN" sz="1400" b="1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2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Cyprodinil</a:t>
                      </a:r>
                      <a:endParaRPr lang="zh-CN" alt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1.15×10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</a:t>
                      </a:r>
                      <a:endParaRPr lang="zh-CN" sz="1400" b="1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1.92×10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zh-CN" sz="1400" b="1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2.58×10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zh-CN" sz="1400" b="1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126" name="矩形 7"/>
          <p:cNvSpPr>
            <a:spLocks noChangeArrowheads="1"/>
          </p:cNvSpPr>
          <p:nvPr/>
        </p:nvSpPr>
        <p:spPr bwMode="auto">
          <a:xfrm>
            <a:off x="5795963" y="6102350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altLang="zh-CN" sz="1200" i="1" smtClean="0">
                <a:solidFill>
                  <a:prstClr val="black"/>
                </a:solidFill>
              </a:rPr>
              <a:t>*     </a:t>
            </a:r>
            <a:r>
              <a:rPr lang="zh-CN" altLang="zh-CN" sz="1200" i="1" smtClean="0">
                <a:solidFill>
                  <a:prstClr val="black"/>
                </a:solidFill>
              </a:rPr>
              <a:t>Monte Carlo</a:t>
            </a:r>
            <a:r>
              <a:rPr lang="zh-CN" altLang="zh-CN" sz="1200" smtClean="0">
                <a:solidFill>
                  <a:prstClr val="black"/>
                </a:solidFill>
              </a:rPr>
              <a:t> analysis are performed by Microsoft Excel plug in with @</a:t>
            </a:r>
            <a:r>
              <a:rPr lang="zh-CN" altLang="zh-CN" sz="1200" i="1" smtClean="0">
                <a:solidFill>
                  <a:prstClr val="black"/>
                </a:solidFill>
              </a:rPr>
              <a:t>Risk5.7</a:t>
            </a:r>
            <a:endParaRPr lang="zh-CN" altLang="en-US" sz="1200" smtClean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0724" y="153398"/>
            <a:ext cx="7727987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Estimated exposure of </a:t>
            </a:r>
            <a:r>
              <a:rPr lang="en-US" altLang="zh-CN" sz="16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Carbendazim</a:t>
            </a: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, </a:t>
            </a:r>
            <a:r>
              <a:rPr lang="en-US" altLang="zh-CN" sz="16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Pyrimethanil</a:t>
            </a: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 and </a:t>
            </a:r>
            <a:r>
              <a:rPr lang="en-US" altLang="zh-CN" sz="16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Cyprodinil</a:t>
            </a: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 in wine (µg/</a:t>
            </a:r>
            <a:r>
              <a:rPr lang="en-US" altLang="zh-CN" sz="16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kg·bw·d</a:t>
            </a: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宋体" pitchFamily="2" charset="-122"/>
                <a:cs typeface="ＭＳ Ｐゴシック" charset="0"/>
              </a:rPr>
              <a:t>葡萄酒中多菌灵、嘧霉胺和嘧菌环</a:t>
            </a:r>
            <a:r>
              <a:rPr lang="zh-CN" altLang="en-US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宋体" pitchFamily="2" charset="-122"/>
                <a:cs typeface="ＭＳ Ｐゴシック" charset="0"/>
              </a:rPr>
              <a:t>胺暴露评估</a:t>
            </a:r>
            <a:endParaRPr lang="en-US" altLang="zh-CN" sz="16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pitchFamily="2" charset="-122"/>
              <a:cs typeface="ＭＳ Ｐゴシック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  <a:cs typeface="ＭＳ Ｐゴシック" charset="0"/>
              </a:rPr>
              <a:t> </a:t>
            </a:r>
            <a:endParaRPr lang="zh-CN" altLang="en-US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pitchFamily="2" charset="-122"/>
              <a:cs typeface="ＭＳ Ｐゴシック" charset="0"/>
            </a:endParaRPr>
          </a:p>
        </p:txBody>
      </p:sp>
      <p:pic>
        <p:nvPicPr>
          <p:cNvPr id="412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8" y="1000125"/>
            <a:ext cx="224886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00125"/>
            <a:ext cx="269974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3" y="1000125"/>
            <a:ext cx="24281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14765"/>
      </p:ext>
    </p:extLst>
  </p:cSld>
  <p:clrMapOvr>
    <a:masterClrMapping/>
  </p:clrMapOvr>
  <p:transition advTm="637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999460" y="0"/>
            <a:ext cx="8059480" cy="6857999"/>
          </a:xfrm>
        </p:spPr>
        <p:txBody>
          <a:bodyPr/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</a:rPr>
              <a:t>Conclusion</a:t>
            </a:r>
            <a:endParaRPr lang="en-US" altLang="zh-CN" sz="1600" dirty="0" smtClean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pitchFamily="2" charset="-122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pitchFamily="2" charset="-122"/>
              </a:rPr>
              <a:t>结论</a:t>
            </a:r>
            <a:endParaRPr lang="en-US" altLang="zh-CN" sz="16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pitchFamily="2" charset="-122"/>
            </a:endParaRPr>
          </a:p>
          <a:p>
            <a:pPr marL="349250" indent="-3492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P95 of exposure of 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Carbendazim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in wine was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0.163 µg/kg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b.w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. per day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considering contribution of wine to the total pesticides exposure is different between male and female, up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to 0.5L of wine per day for male and 0.3 L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for female are of no safety concern.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多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菌灵：以每天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P95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暴露量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0.163 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µg/kg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计算，男性居民每天饮用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葡萄酒不超过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0.5L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，女性居民每天饮用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葡萄酒不超过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0.3L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不存在风险。</a:t>
            </a:r>
            <a:endParaRPr lang="en-US" altLang="zh-CN" sz="12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 marL="349250" indent="-3492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The P95 of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exposure of 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Pyrimethanil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wine was 0.0769 µg/kg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b.w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per day, up to 6.8 L of wine per day for male per day and 4.1 L for female are of no safety concern.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以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P95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暴露量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0.0769 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µg/kg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计算，男性居民每天饮用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葡萄酒不超过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6.8L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，女性居民每天饮用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葡萄酒不超过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4.1L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不存在风险。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 marL="349250" indent="-3492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The P95 of exposure of 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Cyprodinil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in wine was 0.0192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µg/kg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b.w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per day, up to 6.3 L of wine per day for male and 3.8 L for female are of no safety concern.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嘧菌环胺：以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P95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暴露量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0.0192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µg/kg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计算，男性居民每天饮用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葡萄酒不超过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6.3L</a:t>
            </a:r>
            <a:r>
              <a:rPr lang="zh-CN" altLang="en-US" sz="1200" dirty="0">
                <a:latin typeface="Times New Roman" pitchFamily="18" charset="0"/>
                <a:cs typeface="Times New Roman" pitchFamily="18" charset="0"/>
              </a:rPr>
              <a:t>，女性居民每天饮用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葡萄酒不超过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3.8 L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不存在风险。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49250" indent="-3492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9250" indent="-3492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9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ll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46" y="2838892"/>
            <a:ext cx="7282091" cy="3410137"/>
          </a:xfrm>
          <a:prstGeom prst="rect">
            <a:avLst/>
          </a:prstGeom>
          <a:noFill/>
          <a:ln w="508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3"/>
          <p:cNvSpPr>
            <a:spLocks noGrp="1"/>
          </p:cNvSpPr>
          <p:nvPr>
            <p:ph type="body" sz="half" idx="2"/>
          </p:nvPr>
        </p:nvSpPr>
        <p:spPr>
          <a:xfrm>
            <a:off x="1244009" y="1201479"/>
            <a:ext cx="7687340" cy="1148318"/>
          </a:xfrm>
        </p:spPr>
        <p:txBody>
          <a:bodyPr/>
          <a:lstStyle/>
          <a:p>
            <a:pPr marL="8255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Thank you for your attention</a:t>
            </a:r>
          </a:p>
          <a:p>
            <a:pPr algn="ctr" eaLnBrk="1" hangingPunct="1">
              <a:spcBef>
                <a:spcPct val="0"/>
              </a:spcBef>
            </a:pPr>
            <a:endParaRPr lang="en-US" altLang="zh-CN" sz="4800" i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zh-CN" sz="4800" i="1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 eaLnBrk="1" hangingPunct="1">
              <a:spcBef>
                <a:spcPct val="0"/>
              </a:spcBef>
            </a:pPr>
            <a:endParaRPr lang="zh-CN" altLang="en-US" sz="4800" i="1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5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985847" y="544513"/>
            <a:ext cx="7872403" cy="9683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zh-CN" sz="2800" dirty="0" smtClean="0">
                <a:ea typeface="宋体" pitchFamily="2" charset="-122"/>
              </a:rPr>
              <a:t>Organization Structure of Shanghai CIQ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600" dirty="0" smtClean="0">
                <a:ea typeface="宋体" pitchFamily="2" charset="-122"/>
              </a:rPr>
              <a:t>组织框架</a:t>
            </a:r>
            <a:endParaRPr lang="en-US" altLang="zh-CN" sz="1600" dirty="0" smtClean="0">
              <a:ea typeface="宋体" pitchFamily="2" charset="-122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66941"/>
              </p:ext>
            </p:extLst>
          </p:nvPr>
        </p:nvGraphicFramePr>
        <p:xfrm>
          <a:off x="985847" y="2257424"/>
          <a:ext cx="7872403" cy="265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zh-CN" sz="2800" dirty="0" smtClean="0">
                <a:ea typeface="宋体" pitchFamily="2" charset="-122"/>
              </a:rPr>
              <a:t>5 technical support centers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2800" dirty="0" smtClean="0">
                <a:ea typeface="宋体" pitchFamily="2" charset="-122"/>
              </a:rPr>
              <a:t>技术中心介绍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936767" y="1843088"/>
            <a:ext cx="8324191" cy="508635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1. Technical Center for Animal, Plant and Food Inspection and Quarantine         </a:t>
            </a:r>
          </a:p>
          <a:p>
            <a:pPr marL="82550" indent="0" eaLnBrk="1" hangingPunct="1">
              <a:buNone/>
            </a:pP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       </a:t>
            </a:r>
            <a:r>
              <a:rPr lang="zh-CN" altLang="en-US" sz="1600" dirty="0" smtClean="0">
                <a:ea typeface="宋体" pitchFamily="2" charset="-122"/>
              </a:rPr>
              <a:t>动植物与食品检验检疫技术中心</a:t>
            </a:r>
            <a:r>
              <a:rPr lang="en-US" altLang="zh-CN" sz="1600" dirty="0" smtClean="0">
                <a:ea typeface="宋体" pitchFamily="2" charset="-122"/>
              </a:rPr>
              <a:t> </a:t>
            </a:r>
          </a:p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. Technical Center for Industrial Products and Raw Materials Inspection</a:t>
            </a:r>
          </a:p>
          <a:p>
            <a:pPr marL="82550" indent="0" eaLnBrk="1" hangingPunct="1">
              <a:buNone/>
            </a:pPr>
            <a:r>
              <a:rPr lang="en-US" altLang="zh-CN" sz="2000" dirty="0" smtClean="0">
                <a:ea typeface="宋体" pitchFamily="2" charset="-122"/>
              </a:rPr>
              <a:t>        </a:t>
            </a:r>
            <a:r>
              <a:rPr lang="zh-CN" altLang="en-US" sz="1600" dirty="0" smtClean="0">
                <a:ea typeface="宋体" pitchFamily="2" charset="-122"/>
              </a:rPr>
              <a:t>工业品及原材料检验技术</a:t>
            </a:r>
            <a:r>
              <a:rPr lang="zh-CN" altLang="en-US" sz="1600" dirty="0" smtClean="0">
                <a:ea typeface="宋体" pitchFamily="2" charset="-122"/>
              </a:rPr>
              <a:t>中心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3. Technical Center for Machinery and Electrical Appliances Inspection</a:t>
            </a:r>
          </a:p>
          <a:p>
            <a:pPr marL="82550" indent="0" eaLnBrk="1" hangingPunct="1">
              <a:buNone/>
            </a:pPr>
            <a:r>
              <a:rPr lang="en-US" altLang="zh-CN" sz="2000" dirty="0" smtClean="0">
                <a:ea typeface="宋体" pitchFamily="2" charset="-122"/>
              </a:rPr>
              <a:t>        </a:t>
            </a:r>
            <a:r>
              <a:rPr lang="zh-CN" altLang="en-US" sz="1600" dirty="0" smtClean="0">
                <a:ea typeface="宋体" pitchFamily="2" charset="-122"/>
              </a:rPr>
              <a:t>机电产品检验技术</a:t>
            </a:r>
            <a:r>
              <a:rPr lang="zh-CN" altLang="en-US" sz="1600" dirty="0" smtClean="0">
                <a:ea typeface="宋体" pitchFamily="2" charset="-122"/>
              </a:rPr>
              <a:t>中心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4. Shanghai Audit Center of China Quality Certification Center (CQC)</a:t>
            </a:r>
          </a:p>
          <a:p>
            <a:pPr marL="82550" indent="0" eaLnBrk="1" hangingPunct="1">
              <a:buNone/>
            </a:pPr>
            <a:r>
              <a:rPr lang="en-US" altLang="zh-CN" sz="2000" dirty="0" smtClean="0">
                <a:ea typeface="宋体" pitchFamily="2" charset="-122"/>
              </a:rPr>
              <a:t>        </a:t>
            </a:r>
            <a:r>
              <a:rPr lang="zh-CN" altLang="en-US" sz="1600" dirty="0" smtClean="0">
                <a:ea typeface="宋体" pitchFamily="2" charset="-122"/>
              </a:rPr>
              <a:t>中国质量认证中心上海</a:t>
            </a:r>
            <a:r>
              <a:rPr lang="zh-CN" altLang="en-US" sz="1600" dirty="0" smtClean="0">
                <a:ea typeface="宋体" pitchFamily="2" charset="-122"/>
              </a:rPr>
              <a:t>分中心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5. Shanghai International Travel Healthcare Center</a:t>
            </a:r>
          </a:p>
          <a:p>
            <a:pPr marL="82550" indent="0" eaLnBrk="1" hangingPunct="1">
              <a:buNone/>
            </a:pPr>
            <a:r>
              <a:rPr lang="en-US" altLang="zh-CN" sz="2000" dirty="0" smtClean="0">
                <a:ea typeface="宋体" pitchFamily="2" charset="-122"/>
              </a:rPr>
              <a:t>        </a:t>
            </a:r>
            <a:r>
              <a:rPr lang="zh-CN" altLang="en-US" sz="1600" dirty="0" smtClean="0">
                <a:ea typeface="宋体" pitchFamily="2" charset="-122"/>
              </a:rPr>
              <a:t>上海国际旅行卫生保健中心</a:t>
            </a:r>
            <a:r>
              <a:rPr lang="en-US" altLang="zh-CN" sz="1600" dirty="0" smtClean="0">
                <a:ea typeface="宋体" pitchFamily="2" charset="-122"/>
              </a:rPr>
              <a:t/>
            </a:r>
            <a:br>
              <a:rPr lang="en-US" altLang="zh-CN" sz="1600" dirty="0" smtClean="0">
                <a:ea typeface="宋体" pitchFamily="2" charset="-122"/>
              </a:rPr>
            </a:b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endParaRPr lang="zh-CN" altLang="en-US" sz="2000" dirty="0" smtClean="0">
              <a:ea typeface="宋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32017" y="1819275"/>
            <a:ext cx="7997683" cy="753804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9" y="283230"/>
            <a:ext cx="8043862" cy="110963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3200" dirty="0" smtClean="0"/>
              <a:t>Responsibilities of </a:t>
            </a:r>
            <a:r>
              <a:rPr lang="en-US" altLang="zh-CN" sz="3100" dirty="0" smtClean="0">
                <a:ea typeface="宋体" pitchFamily="2" charset="-122"/>
              </a:rPr>
              <a:t>Technical Center for Animal, Plant and Food Inspection and Quarantine </a:t>
            </a:r>
            <a:br>
              <a:rPr lang="en-US" altLang="zh-CN" sz="3100" dirty="0" smtClean="0">
                <a:ea typeface="宋体" pitchFamily="2" charset="-122"/>
              </a:rPr>
            </a:br>
            <a:r>
              <a:rPr lang="zh-CN" altLang="en-US" sz="1800" dirty="0" smtClean="0">
                <a:ea typeface="宋体" pitchFamily="2" charset="-122"/>
              </a:rPr>
              <a:t>动植物与食品检验检疫技术中心职责</a:t>
            </a:r>
            <a:r>
              <a:rPr lang="en-US" altLang="zh-CN" sz="3800" dirty="0" smtClean="0">
                <a:ea typeface="宋体" pitchFamily="2" charset="-122"/>
              </a:rPr>
              <a:t/>
            </a:r>
            <a:br>
              <a:rPr lang="en-US" altLang="zh-CN" sz="3800" dirty="0" smtClean="0">
                <a:ea typeface="宋体" pitchFamily="2" charset="-122"/>
              </a:rPr>
            </a:br>
            <a:endParaRPr lang="en-US" altLang="zh-CN" sz="3800" dirty="0" smtClean="0">
              <a:ea typeface="宋体" pitchFamily="2" charset="-122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100138" y="1601333"/>
            <a:ext cx="794226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dirty="0"/>
          </a:p>
          <a:p>
            <a:pPr marL="457200" indent="-457200" eaLnBrk="1" hangingPunct="1">
              <a:buFont typeface="Wingdings" panose="05000000000000000000" pitchFamily="2" charset="2"/>
              <a:buChar char="p"/>
            </a:pPr>
            <a:r>
              <a:rPr lang="en-US" altLang="zh-CN" sz="2200" dirty="0" smtClean="0"/>
              <a:t>Laboratory </a:t>
            </a:r>
            <a:r>
              <a:rPr lang="en-US" altLang="zh-CN" sz="2200" dirty="0"/>
              <a:t>inspection and quarantine of animals, plants, foods ,</a:t>
            </a:r>
            <a:r>
              <a:rPr lang="en-US" altLang="zh-CN" sz="2400" dirty="0"/>
              <a:t>food contact materials, food additives,  feeds </a:t>
            </a:r>
            <a:r>
              <a:rPr lang="en-US" altLang="zh-CN" sz="2200" dirty="0"/>
              <a:t>and cosmetics imported and exported through Shanghai port</a:t>
            </a:r>
            <a:r>
              <a:rPr lang="en-US" altLang="zh-CN" sz="2200" dirty="0" smtClean="0"/>
              <a:t>;</a:t>
            </a:r>
          </a:p>
          <a:p>
            <a:pPr eaLnBrk="1" hangingPunct="1"/>
            <a:r>
              <a:rPr lang="en-US" altLang="zh-CN" sz="2200" dirty="0" smtClean="0"/>
              <a:t>      </a:t>
            </a:r>
            <a:r>
              <a:rPr lang="zh-CN" altLang="en-US" sz="1600" dirty="0" smtClean="0"/>
              <a:t>上海口岸进出口动植物、食品、食品接触材料、食品添加剂、饲料和化妆品的实验室检验及检疫</a:t>
            </a:r>
            <a:endParaRPr lang="en-US" altLang="zh-CN" sz="1600" dirty="0" smtClean="0"/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r>
              <a:rPr lang="en-US" altLang="zh-CN" sz="2200" dirty="0" smtClean="0"/>
              <a:t> </a:t>
            </a:r>
            <a:r>
              <a:rPr lang="en-US" altLang="zh-CN" sz="2200" dirty="0"/>
              <a:t>Risk assessment on imported and exported animals, plants, foods and cosmetics during inspection and quarantine</a:t>
            </a:r>
            <a:r>
              <a:rPr lang="en-US" altLang="zh-CN" sz="2200" dirty="0" smtClean="0"/>
              <a:t>;</a:t>
            </a:r>
          </a:p>
          <a:p>
            <a:pPr eaLnBrk="1" hangingPunct="1"/>
            <a:r>
              <a:rPr lang="en-US" altLang="zh-CN" sz="2200" dirty="0" smtClean="0"/>
              <a:t>      </a:t>
            </a:r>
            <a:r>
              <a:rPr lang="zh-CN" altLang="en-US" sz="1600" dirty="0" smtClean="0"/>
              <a:t>进出口动物、植物、食品和化妆品检验检疫的风险评估</a:t>
            </a:r>
            <a:endParaRPr lang="en-US" altLang="zh-CN" sz="1600" dirty="0"/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r>
              <a:rPr lang="en-US" altLang="zh-CN" sz="2200" dirty="0" smtClean="0"/>
              <a:t>Monitor  </a:t>
            </a:r>
            <a:r>
              <a:rPr lang="en-US" altLang="zh-CN" sz="2200" dirty="0"/>
              <a:t>on potential safety problems of imported and exported animals, plants, foods </a:t>
            </a:r>
            <a:r>
              <a:rPr lang="en-US" altLang="zh-CN" sz="2200" dirty="0" smtClean="0"/>
              <a:t>according to </a:t>
            </a:r>
            <a:r>
              <a:rPr lang="en-US" altLang="zh-CN" sz="2200" dirty="0"/>
              <a:t>General Administration of Quality Supervision, Inspection and Quarantine</a:t>
            </a:r>
            <a:r>
              <a:rPr lang="zh-CN" altLang="en-US" sz="2200" dirty="0"/>
              <a:t>（</a:t>
            </a:r>
            <a:r>
              <a:rPr lang="en-US" altLang="zh-CN" sz="2200" dirty="0"/>
              <a:t>AQSIQ</a:t>
            </a:r>
            <a:r>
              <a:rPr lang="zh-CN" altLang="en-US" sz="2200" dirty="0"/>
              <a:t>）</a:t>
            </a:r>
            <a:r>
              <a:rPr lang="en-US" altLang="zh-CN" sz="2200" dirty="0"/>
              <a:t>; </a:t>
            </a:r>
            <a:endParaRPr lang="en-US" altLang="zh-CN" sz="2200" dirty="0" smtClean="0"/>
          </a:p>
          <a:p>
            <a:pPr eaLnBrk="1" hangingPunct="1"/>
            <a:r>
              <a:rPr lang="zh-CN" altLang="en-US" sz="2200" dirty="0" smtClean="0"/>
              <a:t>      </a:t>
            </a:r>
            <a:r>
              <a:rPr lang="zh-CN" altLang="en-US" sz="1600" dirty="0"/>
              <a:t>进出口食品和动植物产品的国家安全卫生预警监测任务</a:t>
            </a:r>
            <a:endParaRPr lang="en-US" altLang="zh-CN" sz="1600" dirty="0"/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r>
              <a:rPr lang="en-US" altLang="zh-CN" sz="2200" dirty="0" smtClean="0"/>
              <a:t>Isolated </a:t>
            </a:r>
            <a:r>
              <a:rPr lang="en-US" altLang="zh-CN" sz="2200" dirty="0"/>
              <a:t>quarantine and planting of imported animals and plants</a:t>
            </a:r>
            <a:r>
              <a:rPr lang="en-US" altLang="zh-CN" sz="2200" dirty="0" smtClean="0"/>
              <a:t>.</a:t>
            </a:r>
          </a:p>
          <a:p>
            <a:pPr eaLnBrk="1" hangingPunct="1"/>
            <a:r>
              <a:rPr lang="en-US" altLang="zh-CN" sz="2200" dirty="0"/>
              <a:t> </a:t>
            </a:r>
            <a:r>
              <a:rPr lang="en-US" altLang="zh-CN" sz="2200" dirty="0" smtClean="0"/>
              <a:t>     </a:t>
            </a:r>
            <a:r>
              <a:rPr lang="zh-CN" altLang="en-US" sz="1600" dirty="0"/>
              <a:t>进出口动物及植物的隔离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0139" y="272596"/>
            <a:ext cx="8043862" cy="13096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zh-CN" sz="3100" dirty="0">
                <a:ea typeface="宋体" pitchFamily="2" charset="-122"/>
              </a:rPr>
              <a:t>Organization Structure </a:t>
            </a:r>
            <a:r>
              <a:rPr lang="en-US" altLang="zh-CN" sz="3100" dirty="0" smtClean="0">
                <a:ea typeface="宋体" pitchFamily="2" charset="-122"/>
              </a:rPr>
              <a:t>of Technical Center for Animal, Plant and Food Inspection and Quarantine </a:t>
            </a:r>
            <a:r>
              <a:rPr lang="en-US" altLang="zh-CN" sz="3800" dirty="0" smtClean="0">
                <a:ea typeface="宋体" pitchFamily="2" charset="-122"/>
              </a:rPr>
              <a:t/>
            </a:r>
            <a:br>
              <a:rPr lang="en-US" altLang="zh-CN" sz="3800" dirty="0" smtClean="0">
                <a:ea typeface="宋体" pitchFamily="2" charset="-122"/>
              </a:rPr>
            </a:br>
            <a:r>
              <a:rPr lang="zh-CN" altLang="en-US" sz="1800" dirty="0" smtClean="0">
                <a:ea typeface="宋体" pitchFamily="2" charset="-122"/>
              </a:rPr>
              <a:t>动植物与食品检验检疫技术中心组织框架</a:t>
            </a:r>
            <a:endParaRPr lang="en-US" altLang="zh-CN" sz="1800" dirty="0" smtClean="0">
              <a:ea typeface="宋体" pitchFamily="2" charset="-122"/>
            </a:endParaRPr>
          </a:p>
        </p:txBody>
      </p:sp>
      <p:graphicFrame>
        <p:nvGraphicFramePr>
          <p:cNvPr id="4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97886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1022388" y="1437574"/>
            <a:ext cx="78239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 smtClean="0"/>
              <a:t>  </a:t>
            </a:r>
            <a:r>
              <a:rPr lang="en-US" altLang="zh-CN" sz="2400" dirty="0"/>
              <a:t>32 dedicated and highly trained professionals work for this center, among whom there are </a:t>
            </a:r>
          </a:p>
          <a:p>
            <a:pPr eaLnBrk="1" hangingPunct="1"/>
            <a:r>
              <a:rPr lang="en-US" altLang="zh-CN" sz="2400" dirty="0" smtClean="0"/>
              <a:t>          </a:t>
            </a:r>
            <a:r>
              <a:rPr lang="en-US" altLang="zh-CN" sz="1600" dirty="0" smtClean="0"/>
              <a:t>32</a:t>
            </a:r>
            <a:r>
              <a:rPr lang="zh-CN" altLang="en-US" sz="1600" dirty="0" smtClean="0"/>
              <a:t>名专业技术人员，其中：</a:t>
            </a:r>
            <a:endParaRPr lang="en-US" altLang="zh-CN" sz="16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Professional title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2 senior research scientists</a:t>
            </a:r>
            <a:r>
              <a:rPr lang="en-US" altLang="zh-CN" sz="2400" dirty="0" smtClean="0"/>
              <a:t>,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4 senior </a:t>
            </a:r>
            <a:r>
              <a:rPr lang="en-US" altLang="zh-CN" sz="2400" dirty="0" smtClean="0"/>
              <a:t>professionals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6 intermediate professionals, </a:t>
            </a:r>
          </a:p>
          <a:p>
            <a:pPr eaLnBrk="1" hangingPunct="1"/>
            <a:r>
              <a:rPr lang="en-US" altLang="zh-CN" sz="2400" dirty="0" smtClean="0"/>
              <a:t>             </a:t>
            </a:r>
            <a:r>
              <a:rPr lang="en-US" altLang="zh-CN" sz="1600" dirty="0" smtClean="0"/>
              <a:t>2</a:t>
            </a:r>
            <a:r>
              <a:rPr lang="zh-CN" altLang="en-US" sz="1600" dirty="0"/>
              <a:t>位</a:t>
            </a:r>
            <a:r>
              <a:rPr lang="zh-CN" altLang="en-US" sz="1600" dirty="0" smtClean="0"/>
              <a:t>研究员，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位高级技术人员和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位中级技术人员</a:t>
            </a:r>
            <a:endParaRPr lang="en-US" altLang="zh-CN" sz="16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Education background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3 doctors, </a:t>
            </a:r>
            <a:endParaRPr lang="en-US" altLang="zh-CN" sz="2400" dirty="0" smtClean="0"/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3 </a:t>
            </a:r>
            <a:r>
              <a:rPr lang="en-US" altLang="zh-CN" sz="2400" dirty="0"/>
              <a:t>masters </a:t>
            </a:r>
            <a:endParaRPr lang="en-US" altLang="zh-CN" sz="2400" dirty="0" smtClean="0"/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17 bachelors</a:t>
            </a:r>
            <a:r>
              <a:rPr lang="en-US" altLang="zh-CN" sz="2400" dirty="0" smtClean="0"/>
              <a:t>.</a:t>
            </a:r>
            <a:endParaRPr lang="zh-CN" altLang="en-US" sz="2400" dirty="0" smtClean="0"/>
          </a:p>
          <a:p>
            <a:pPr eaLnBrk="1" hangingPunct="1"/>
            <a:r>
              <a:rPr lang="en-US" altLang="zh-CN" sz="3200" dirty="0" smtClean="0"/>
              <a:t>           </a:t>
            </a:r>
            <a:r>
              <a:rPr lang="zh-CN" altLang="en-US" sz="1600" dirty="0" smtClean="0"/>
              <a:t>学历为：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位博士，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位硕士和</a:t>
            </a:r>
            <a:r>
              <a:rPr lang="en-US" altLang="zh-CN" sz="1600" dirty="0" smtClean="0"/>
              <a:t>17</a:t>
            </a:r>
            <a:r>
              <a:rPr lang="zh-CN" altLang="en-US" sz="1600" dirty="0" smtClean="0"/>
              <a:t>名学士</a:t>
            </a:r>
            <a:r>
              <a:rPr lang="en-US" altLang="zh-CN" sz="1600" dirty="0" smtClean="0"/>
              <a:t> </a:t>
            </a:r>
            <a:r>
              <a:rPr lang="en-US" altLang="zh-CN" sz="3200" dirty="0" smtClean="0"/>
              <a:t> </a:t>
            </a:r>
          </a:p>
          <a:p>
            <a:pPr eaLnBrk="1" hangingPunct="1"/>
            <a:endParaRPr lang="en-US" altLang="zh-CN" sz="3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1100138" y="337714"/>
            <a:ext cx="7852476" cy="13096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3100" dirty="0" smtClean="0"/>
              <a:t>Professionals</a:t>
            </a:r>
            <a:r>
              <a:rPr lang="zh-CN" altLang="en-US" sz="3100" dirty="0" smtClean="0"/>
              <a:t> </a:t>
            </a:r>
            <a:r>
              <a:rPr lang="en-US" altLang="zh-CN" sz="3100" dirty="0" smtClean="0"/>
              <a:t>of </a:t>
            </a:r>
            <a:r>
              <a:rPr lang="en-US" altLang="zh-CN" sz="3100" dirty="0" smtClean="0">
                <a:ea typeface="宋体" pitchFamily="2" charset="-122"/>
              </a:rPr>
              <a:t>Liquor </a:t>
            </a:r>
            <a:r>
              <a:rPr lang="en-US" altLang="zh-CN" sz="3100" dirty="0">
                <a:ea typeface="宋体" pitchFamily="2" charset="-122"/>
              </a:rPr>
              <a:t>and cosmetics branch testing </a:t>
            </a:r>
            <a:r>
              <a:rPr lang="en-US" altLang="zh-CN" sz="3100" dirty="0" smtClean="0">
                <a:ea typeface="宋体" pitchFamily="2" charset="-122"/>
              </a:rPr>
              <a:t>center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800" dirty="0" smtClean="0">
                <a:ea typeface="宋体" pitchFamily="2" charset="-122"/>
              </a:rPr>
              <a:t>酒类及化妆品检测分中心人员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2800" dirty="0">
                <a:ea typeface="宋体" pitchFamily="2" charset="-122"/>
              </a:rPr>
              <a:t/>
            </a:r>
            <a:br>
              <a:rPr lang="en-US" altLang="zh-CN" sz="2800" dirty="0">
                <a:ea typeface="宋体" pitchFamily="2" charset="-122"/>
              </a:rPr>
            </a:br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endParaRPr lang="en-US" altLang="zh-CN" sz="3200" dirty="0" smtClean="0"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91" y="4428460"/>
            <a:ext cx="3072808" cy="2048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srgbClr val="A6A6A6"/>
                </a:solidFill>
              </a:rPr>
              <a:t>Wine Regulatory Forum: Good Regulatory Practices Action Plan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914400" y="1521363"/>
            <a:ext cx="8229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 smtClean="0"/>
              <a:t>To </a:t>
            </a:r>
            <a:r>
              <a:rPr lang="en-US" altLang="zh-CN" sz="2400" dirty="0"/>
              <a:t>meet the need of ensuring product quality and safety at Shanghai port, the testing center is equipped with many large-scale sophisticated instruments. The total amount of fixed assets has exceeded 3 million USD</a:t>
            </a:r>
            <a:r>
              <a:rPr lang="en-US" altLang="zh-CN" sz="2400" dirty="0" smtClean="0"/>
              <a:t>.</a:t>
            </a:r>
          </a:p>
          <a:p>
            <a:pPr eaLnBrk="1" hangingPunct="1"/>
            <a:r>
              <a:rPr lang="zh-CN" altLang="en-US" sz="1600" dirty="0" smtClean="0"/>
              <a:t>为满足上海口进出口酒类安全检测要求，分中心配置了超过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百万美元的仪器设备</a:t>
            </a:r>
            <a:endParaRPr lang="en-US" altLang="zh-CN" sz="16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 HPLC  3 </a:t>
            </a:r>
            <a:r>
              <a:rPr lang="en-US" altLang="zh-CN" sz="2400" dirty="0" smtClean="0"/>
              <a:t>sets/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   </a:t>
            </a:r>
            <a:r>
              <a:rPr lang="en-US" altLang="zh-CN" sz="2400" dirty="0"/>
              <a:t>GC  2 </a:t>
            </a:r>
            <a:r>
              <a:rPr lang="en-US" altLang="zh-CN" sz="2400" dirty="0" smtClean="0"/>
              <a:t>sets/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   </a:t>
            </a:r>
            <a:r>
              <a:rPr lang="en-US" altLang="zh-CN" sz="2400" dirty="0"/>
              <a:t>IC  1 </a:t>
            </a:r>
            <a:r>
              <a:rPr lang="en-US" altLang="zh-CN" sz="2400" dirty="0" smtClean="0"/>
              <a:t>sets/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   </a:t>
            </a:r>
            <a:r>
              <a:rPr lang="en-US" altLang="zh-CN" sz="2400" dirty="0"/>
              <a:t>AAS 2 </a:t>
            </a:r>
            <a:r>
              <a:rPr lang="en-US" altLang="zh-CN" sz="2400" dirty="0" smtClean="0"/>
              <a:t>sets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 HPLC-MS/MS  1 </a:t>
            </a:r>
            <a:r>
              <a:rPr lang="en-US" altLang="zh-CN" sz="2400" dirty="0" smtClean="0"/>
              <a:t>set/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  </a:t>
            </a:r>
            <a:r>
              <a:rPr lang="en-US" altLang="zh-CN" sz="2400" dirty="0"/>
              <a:t>HPLC-IT-TOF 1 </a:t>
            </a:r>
            <a:r>
              <a:rPr lang="en-US" altLang="zh-CN" sz="2400" dirty="0" smtClean="0"/>
              <a:t>set/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 ICP-MS 1 </a:t>
            </a:r>
            <a:r>
              <a:rPr lang="en-US" altLang="zh-CN" sz="2400" dirty="0" smtClean="0"/>
              <a:t>set/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 GC-MS 2 </a:t>
            </a:r>
            <a:r>
              <a:rPr lang="en-US" altLang="zh-CN" sz="2400" dirty="0" smtClean="0"/>
              <a:t>sets/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 </a:t>
            </a:r>
            <a:r>
              <a:rPr lang="en-US" altLang="zh-CN" sz="2400" dirty="0" err="1"/>
              <a:t>Alcolyzer</a:t>
            </a:r>
            <a:r>
              <a:rPr lang="en-US" altLang="zh-CN" sz="2400" dirty="0"/>
              <a:t> Plus Beer Me 1 </a:t>
            </a:r>
            <a:r>
              <a:rPr lang="en-US" altLang="zh-CN" sz="2400" dirty="0" smtClean="0"/>
              <a:t>set/</a:t>
            </a:r>
            <a:r>
              <a:rPr lang="zh-CN" altLang="en-US" sz="1600" dirty="0" smtClean="0"/>
              <a:t>台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zh-CN" sz="2400" dirty="0"/>
              <a:t>Thermo </a:t>
            </a:r>
            <a:r>
              <a:rPr lang="en-US" altLang="zh-CN" sz="2400" dirty="0" err="1"/>
              <a:t>Konelab</a:t>
            </a:r>
            <a:r>
              <a:rPr lang="en-US" altLang="zh-CN" sz="2400" dirty="0"/>
              <a:t> Arena  1 </a:t>
            </a:r>
            <a:r>
              <a:rPr lang="en-US" altLang="zh-CN" sz="2400" dirty="0" smtClean="0"/>
              <a:t>set/</a:t>
            </a:r>
            <a:r>
              <a:rPr lang="zh-CN" altLang="en-US" sz="1600" dirty="0" smtClean="0"/>
              <a:t>台</a:t>
            </a:r>
            <a:endParaRPr lang="en-US" altLang="zh-CN" sz="1600" dirty="0"/>
          </a:p>
          <a:p>
            <a:pPr lvl="1" eaLnBrk="1" hangingPunct="1">
              <a:buFont typeface="Wingdings" pitchFamily="2" charset="2"/>
              <a:buChar char="ü"/>
            </a:pPr>
            <a:endParaRPr lang="en-US" altLang="zh-CN" sz="2400" dirty="0"/>
          </a:p>
          <a:p>
            <a:pPr eaLnBrk="1" hangingPunct="1"/>
            <a:endParaRPr lang="zh-CN" altLang="en-US" sz="2400" dirty="0"/>
          </a:p>
          <a:p>
            <a:pPr eaLnBrk="1" hangingPunct="1"/>
            <a:endParaRPr lang="en-US" altLang="zh-CN" sz="3200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829175"/>
            <a:ext cx="18605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03" y="5030788"/>
            <a:ext cx="1898650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1100138" y="188858"/>
            <a:ext cx="7735518" cy="1309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800" dirty="0">
                <a:ea typeface="宋体" pitchFamily="2" charset="-122"/>
              </a:rPr>
              <a:t>Instrument and </a:t>
            </a:r>
            <a:r>
              <a:rPr lang="en-US" altLang="zh-CN" sz="2800" dirty="0" smtClean="0">
                <a:ea typeface="宋体" pitchFamily="2" charset="-122"/>
              </a:rPr>
              <a:t>Equipment of Liquor </a:t>
            </a:r>
            <a:r>
              <a:rPr lang="en-US" altLang="zh-CN" sz="2800" dirty="0">
                <a:ea typeface="宋体" pitchFamily="2" charset="-122"/>
              </a:rPr>
              <a:t>and cosmetics branch testing </a:t>
            </a:r>
            <a:r>
              <a:rPr lang="en-US" altLang="zh-CN" sz="2800" dirty="0" smtClean="0">
                <a:ea typeface="宋体" pitchFamily="2" charset="-122"/>
              </a:rPr>
              <a:t>center</a:t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zh-CN" altLang="en-US" sz="1600" dirty="0">
                <a:ea typeface="宋体" pitchFamily="2" charset="-122"/>
              </a:rPr>
              <a:t>酒类及化妆品检测</a:t>
            </a:r>
            <a:r>
              <a:rPr lang="zh-CN" altLang="en-US" sz="1600" dirty="0" smtClean="0">
                <a:ea typeface="宋体" pitchFamily="2" charset="-122"/>
              </a:rPr>
              <a:t>分中心</a:t>
            </a:r>
            <a:r>
              <a:rPr lang="zh-CN" altLang="en-US" sz="1600" dirty="0">
                <a:ea typeface="宋体" pitchFamily="2" charset="-122"/>
              </a:rPr>
              <a:t>设备</a:t>
            </a:r>
            <a:endParaRPr lang="en-US" altLang="zh-CN" sz="16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9|5.3|1.5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D32EB6F981DE4EA0E8CFE61828E628" ma:contentTypeVersion="0" ma:contentTypeDescription="Create a new document." ma:contentTypeScope="" ma:versionID="3397ef13daa1967388173397ca9eee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6448DD-4E40-4724-964D-9EF470FC5CD3}"/>
</file>

<file path=customXml/itemProps2.xml><?xml version="1.0" encoding="utf-8"?>
<ds:datastoreItem xmlns:ds="http://schemas.openxmlformats.org/officeDocument/2006/customXml" ds:itemID="{5014DD58-5DF2-4467-B6C5-A6F520F5FD1E}"/>
</file>

<file path=customXml/itemProps3.xml><?xml version="1.0" encoding="utf-8"?>
<ds:datastoreItem xmlns:ds="http://schemas.openxmlformats.org/officeDocument/2006/customXml" ds:itemID="{FA8F4CB5-A0C1-4BDF-8CB0-58EF072BCDE4}"/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3493</TotalTime>
  <Words>3326</Words>
  <Application>Microsoft Office PowerPoint</Application>
  <PresentationFormat>全屏显示(4:3)</PresentationFormat>
  <Paragraphs>692</Paragraphs>
  <Slides>32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夏至</vt:lpstr>
      <vt:lpstr>位图图像</vt:lpstr>
      <vt:lpstr>   Guo Dehua 郭德华  Deputy Director, technical center for animal, plant and food inspection &amp; quarantine Shanghai Entry-Exit Inspection and Quarantine Bureau （SHCIQ） 上海出入境检验检疫局动植物与食品检验检疫技术中心  副主任  5 November 2013</vt:lpstr>
      <vt:lpstr> Outline 目录 </vt:lpstr>
      <vt:lpstr>SHCIQ  Major responsibilities 上海出入境检验检疫局主要职责</vt:lpstr>
      <vt:lpstr>Organization Structure of Shanghai CIQ 组织框架</vt:lpstr>
      <vt:lpstr>5 technical support centers 技术中心介绍</vt:lpstr>
      <vt:lpstr> Responsibilities of Technical Center for Animal, Plant and Food Inspection and Quarantine  动植物与食品检验检疫技术中心职责 </vt:lpstr>
      <vt:lpstr>Organization Structure of Technical Center for Animal, Plant and Food Inspection and Quarantine  动植物与食品检验检疫技术中心组织框架</vt:lpstr>
      <vt:lpstr> Professionals of Liquor and cosmetics branch testing center 酒类及化妆品检测分中心人员   </vt:lpstr>
      <vt:lpstr>Instrument and Equipment of Liquor and cosmetics branch testing center 酒类及化妆品检测分中心设备</vt:lpstr>
      <vt:lpstr>Infrastructure of Liquor and cosmetics branch testing center  酒类及化妆品检测分中心的面积及业务量</vt:lpstr>
      <vt:lpstr>Quality management system of Liquor and cosmetics branch testing center  酒类及化妆品检测分中心的质量管理体系 </vt:lpstr>
      <vt:lpstr>PowerPoint 演示文稿</vt:lpstr>
      <vt:lpstr>  Ochratoxin A in wine proficiency testing（T1795）     </vt:lpstr>
      <vt:lpstr>Authority as Proficiency Testing Provider 能力验证活动的提供者 </vt:lpstr>
      <vt:lpstr> Outline 目录 </vt:lpstr>
      <vt:lpstr>National standards related to the wine 与葡萄酒有关的国家标准</vt:lpstr>
      <vt:lpstr>National standards related to the wine 与葡萄酒有关的国家标准</vt:lpstr>
      <vt:lpstr>“Wine”(GB 15037-2006)</vt:lpstr>
      <vt:lpstr>“Wine”(GB 15037-2006)</vt:lpstr>
      <vt:lpstr>Differences of inspection standards between China and OIV 中国与OIV组织在检验方法的区别</vt:lpstr>
      <vt:lpstr> Outline 目录 </vt:lpstr>
      <vt:lpstr>Project 1:  Investigation of heterocyclic aromatic amines contents in wine 项目1：葡萄酒中杂环胺含量的调查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MRLs of the assessed pesticides in grapes 被评估的三种农药在葡萄中的限量</vt:lpstr>
      <vt:lpstr>PowerPoint 演示文稿</vt:lpstr>
      <vt:lpstr>PowerPoint 演示文稿</vt:lpstr>
      <vt:lpstr>PowerPoint 演示文稿</vt:lpstr>
      <vt:lpstr>PowerPoint 演示文稿</vt:lpstr>
    </vt:vector>
  </TitlesOfParts>
  <Company>WVU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SHCIQ</dc:title>
  <cp:lastModifiedBy>郭德华/食品中心/上海检验检疫局/国家检验检疫局</cp:lastModifiedBy>
  <cp:revision>235</cp:revision>
  <cp:lastPrinted>2013-10-25T01:02:36Z</cp:lastPrinted>
  <dcterms:created xsi:type="dcterms:W3CDTF">2012-06-07T21:57:34Z</dcterms:created>
  <dcterms:modified xsi:type="dcterms:W3CDTF">2013-10-31T05:00:24Z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0x01010006D32EB6F981DE4EA0E8CFE61828E628</vt:lpwstr>
  </property>
</Properties>
</file>