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7" r:id="rId2"/>
    <p:sldId id="258" r:id="rId3"/>
    <p:sldId id="272" r:id="rId4"/>
    <p:sldId id="259" r:id="rId5"/>
    <p:sldId id="262" r:id="rId6"/>
    <p:sldId id="264" r:id="rId7"/>
    <p:sldId id="265" r:id="rId8"/>
    <p:sldId id="267" r:id="rId9"/>
    <p:sldId id="273" r:id="rId10"/>
    <p:sldId id="274" r:id="rId11"/>
    <p:sldId id="275" r:id="rId12"/>
    <p:sldId id="280" r:id="rId13"/>
    <p:sldId id="276" r:id="rId14"/>
    <p:sldId id="281" r:id="rId15"/>
    <p:sldId id="277" r:id="rId16"/>
    <p:sldId id="278" r:id="rId17"/>
    <p:sldId id="279" r:id="rId18"/>
    <p:sldId id="282" r:id="rId19"/>
    <p:sldId id="269" r:id="rId20"/>
    <p:sldId id="270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C82941-BEB6-8457-8078-ECFD9AABD6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FE2C6-518A-3E6F-2095-696EBB0847E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F682F466-F0E1-4860-8389-8070ED5B2C32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107ED8B-2CE2-20F4-DF58-F14F1972D8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C64F6F-B411-67DB-2386-22757815F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10987-E32D-95B0-A68C-6A0A3C6CBF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A5187-C12B-A20C-B42A-C7FF7243E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C180BE70-257C-4968-9917-73093C6936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1546D21-2622-9B32-636D-567D3FF059D1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DC6667-ACA1-1BFE-42E2-3CF0E3D5D829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47800" y="1024434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69641CA-35A9-346A-7733-CD9150E62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93EB9-BC7F-40BD-AAB7-F539525F3DB0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19">
            <a:extLst>
              <a:ext uri="{FF2B5EF4-FFF2-40B4-BE49-F238E27FC236}">
                <a16:creationId xmlns:a16="http://schemas.microsoft.com/office/drawing/2014/main" id="{EA8CB5BD-D260-FF64-9775-2A6521C20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ECEBAC64-96CC-41CE-DFD4-1737B7B3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7D89B-C352-4569-B2D4-59941AC53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81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5DE8BCCE-E8E7-1F05-AFC0-AB17644DD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93531-124F-4BC5-96FA-A2BB7FF37AE0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250CC61B-09A5-2607-8CFE-4AB58CE3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FFB3527B-F314-A347-875A-885AD3D8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867EC-8E10-4CB5-87AC-D68B84A134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18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D936591E-0185-E954-45F8-20DD4150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D9F7E-2190-4451-9518-4A7AA38CFF32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06749231-D18B-18B0-B24F-C1016DE1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025EDEA9-7E61-866A-AB00-6DD2331A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54D02-E252-4880-9552-4A4247CD8C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68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BF9A8EF0-08F1-8FEA-B7BD-E9984BF7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D20BF-AD5C-40C8-A262-8C48D95770B2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779D7200-1FFC-45EF-1267-31539085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AA7F3937-781E-FFDE-022C-A99F0EBA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40BC9-9ABB-4416-9E20-8C9200A9D6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53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14DE25-8EE5-2F28-E95C-F67E08EBABFC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A973BD7-E529-8B3F-7A95-D789AB1AB69F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04AB5C2-AC75-4EF3-8097-97BC6C7FFDF8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67C5AF6-842C-48E8-564E-2CAFC7854424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1C42BC4-BE1C-BAA0-390D-80BDE59D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73F1F-505B-4CF4-B2A1-7E1A54D1F7E2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67A6239-253B-B327-CFFD-37797BD6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4499C5D-A12C-546C-A19B-164BFEDB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52B07-C8CF-4B7F-AD8C-8D078672C1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36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2133600"/>
            <a:ext cx="3657600" cy="4053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2133600"/>
            <a:ext cx="3657600" cy="4053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85A82358-2C04-4D89-0829-7D7F6F75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03113-7C3F-4464-B4A0-C173A70FE824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7BA90AB3-9317-3D75-6E98-32F07180F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3DC5C710-CFEE-12EF-0275-E1F9CB1F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D6DE0-351B-4C07-AAEF-5429DF04B2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5CF6D9-277A-62A5-3697-6E72A96C3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90832-D3A9-437D-A44F-816EE082AF80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665C6F-77F4-CEFF-D817-2AAF0EB2A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4F5CB1-EAD3-3088-E0E9-54F968DF3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1900B-FCE2-4A3F-9B80-846F69B41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66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B9682307-8ED9-F44D-55DD-FB1C67FF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31E3-420A-41AE-9D18-ED80DC33BEAE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E19A90DB-7AC8-097F-B1FC-E577600F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3D99CB86-981A-601F-DDEB-66C7CE4C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94A1A-5093-4647-953F-1FDDCA626D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02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B896C7-0E61-158B-9697-07E9AAAF59B9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970C3CEF-8E84-9718-6D3F-24175DB4C1A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DFC4DCB-8946-BFCD-3060-3225D4C88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EF29-B5F5-4153-9F6B-DC14845A4446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CA1CB9B-BCD0-5DB9-95AC-7D3A0605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FB8482F-84FF-1057-F82A-D7D71C350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4AB4E-AF8A-412F-9390-65D0402C04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96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4A724-6FA0-8729-F80E-38818C8E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1A386-1863-4C8D-8DFC-224E294C1899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A730B-AD7D-AECE-E885-A27E2053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62921-8530-0470-066B-2F266768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E598B-2E18-4281-8685-457F24B47E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50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62B3DC-2D49-C37B-8A90-DE9CF32B4482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2"/>
              <a:buNone/>
              <a:defRPr/>
            </a:pPr>
            <a:endParaRPr lang="en-US" sz="3200" dirty="0">
              <a:latin typeface="Gill Sans MT" charset="0"/>
              <a:ea typeface="+mn-ea"/>
              <a:cs typeface="Arial" charset="0"/>
            </a:endParaRPr>
          </a:p>
        </p:txBody>
      </p:sp>
      <p:sp>
        <p:nvSpPr>
          <p:cNvPr id="6" name="Flowchart: Process 13">
            <a:extLst>
              <a:ext uri="{FF2B5EF4-FFF2-40B4-BE49-F238E27FC236}">
                <a16:creationId xmlns:a16="http://schemas.microsoft.com/office/drawing/2014/main" id="{5FF4F832-70B9-DEB3-050B-8329AC2C34B5}"/>
              </a:ext>
            </a:extLst>
          </p:cNvPr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Flowchart: Process 15">
            <a:extLst>
              <a:ext uri="{FF2B5EF4-FFF2-40B4-BE49-F238E27FC236}">
                <a16:creationId xmlns:a16="http://schemas.microsoft.com/office/drawing/2014/main" id="{6F1262CB-61D0-C0BC-D293-9A127C2EF510}"/>
              </a:ext>
            </a:extLst>
          </p:cNvPr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55E10EE-1020-EEAF-2924-57E2DF4D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C0EC5-4996-4A27-9481-E0426E21A8C5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C108703D-A0D4-D06D-5E1A-65DDD9EA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077D50C4-5FD2-43A9-25C8-DD98E731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1E5C2-4021-4EC1-B0E9-F1AE1A829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44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4F425106-AA8A-D304-4E82-622DC1B41946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Oval 7">
            <a:extLst>
              <a:ext uri="{FF2B5EF4-FFF2-40B4-BE49-F238E27FC236}">
                <a16:creationId xmlns:a16="http://schemas.microsoft.com/office/drawing/2014/main" id="{2A3A2275-C4B8-C553-0DFF-8D5D02FA0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39365F6E-DA9A-861F-B14D-CA0D53B552BC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B054EC-A20E-9A37-BB5D-E32464354B4A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E21B3543-F179-D66D-25C9-F1C4BC332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775" y="931863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E7091A00-69E2-3AB0-E957-6948694CA7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92250" y="2057400"/>
            <a:ext cx="74993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6E03EBB1-5132-172C-F3B3-9524993FB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  <a:latin typeface="Gill Sans MT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1A7C3E-6AAB-4326-B621-46943F2F7708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8DEEC75-3A9A-06F2-064D-2089D7E43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9635062B-FF21-6032-938F-B8FFE49F7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fld id="{B74A010B-E274-4732-9584-FA25F5DA61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7" name="Rectangle 14">
            <a:extLst>
              <a:ext uri="{FF2B5EF4-FFF2-40B4-BE49-F238E27FC236}">
                <a16:creationId xmlns:a16="http://schemas.microsoft.com/office/drawing/2014/main" id="{193A7735-9C92-1774-6DF9-409C7AB05F7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pic>
        <p:nvPicPr>
          <p:cNvPr id="1038" name="Picture 5">
            <a:extLst>
              <a:ext uri="{FF2B5EF4-FFF2-40B4-BE49-F238E27FC236}">
                <a16:creationId xmlns:a16="http://schemas.microsoft.com/office/drawing/2014/main" id="{590E72AD-3ED7-C1E0-8CB2-F19BE9859B8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6" descr="APEC Logo_vertical300dpi.jpg">
            <a:extLst>
              <a:ext uri="{FF2B5EF4-FFF2-40B4-BE49-F238E27FC236}">
                <a16:creationId xmlns:a16="http://schemas.microsoft.com/office/drawing/2014/main" id="{7A734564-DBDA-29C4-7176-2B8AC7722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7" r:id="rId2"/>
    <p:sldLayoutId id="2147484149" r:id="rId3"/>
    <p:sldLayoutId id="2147484146" r:id="rId4"/>
    <p:sldLayoutId id="2147484150" r:id="rId5"/>
    <p:sldLayoutId id="2147484145" r:id="rId6"/>
    <p:sldLayoutId id="2147484151" r:id="rId7"/>
    <p:sldLayoutId id="2147484152" r:id="rId8"/>
    <p:sldLayoutId id="2147484153" r:id="rId9"/>
    <p:sldLayoutId id="2147484144" r:id="rId10"/>
    <p:sldLayoutId id="214748414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1gFJXl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ri.com.au/industry_support/regulatory_assistance/" TargetMode="External"/><Relationship Id="rId2" Type="http://schemas.openxmlformats.org/officeDocument/2006/relationships/hyperlink" Target="http://www.fivs-abridg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16tByx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495F8-322C-F6C6-8B09-BA6F81CA8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023938"/>
            <a:ext cx="7407275" cy="14732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/>
              </a:rPr>
              <a:t>Regulatory Principles: 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The WWTG Approach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57E151-6A59-0705-D39F-8142C7A42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/>
          <a:lstStyle/>
          <a:p>
            <a:pPr>
              <a:defRPr/>
            </a:pP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November, 2013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Dr. Greg Hodson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C25D22FE-68A1-BBA5-3EE9-236BC7EA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B21BFBD-79A0-44D4-B216-BF371F8760B5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F1D8-BF78-7A6D-7E03-5E86FD68B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FFD5B62-D87F-DBE4-26EE-5B61EE6CE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Small, government/industry working groups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Examined some of the principles (colored blue above) to consider potential application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0ED1D3B9-4821-68A5-4560-65DFF810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D48C4AE-4792-448D-9008-F5C4FB0C7256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10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65D01-1075-EA39-64BF-67D5B00E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Method Performance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7ADFA-88AF-1907-1A72-3837F257A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Rather than specify particular methods to use (restrictive and inflexible), define the performance criteria an acceptable method must have before it can be used (accuracy, repeatability etc.)</a:t>
            </a:r>
          </a:p>
          <a:p>
            <a:pPr>
              <a:defRPr/>
            </a:pPr>
            <a:r>
              <a:rPr lang="en-US" dirty="0"/>
              <a:t>This approach is recognized by the Codex Alimentarius Commission in its Procedural Manual, page 63-77. (</a:t>
            </a:r>
            <a:r>
              <a:rPr lang="en-US" dirty="0">
                <a:hlinkClick r:id="rId2"/>
              </a:rPr>
              <a:t>http://bit.ly/1gFJXlF</a:t>
            </a:r>
            <a:r>
              <a:rPr lang="en-US" dirty="0"/>
              <a:t>) 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4CABCC6-8E9F-0C1E-8662-3C8822599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6C8EDFF-4100-48E8-A72C-A882D1A197E6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11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A905-9496-486B-B9D3-E04DC8CFF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Method Performance Criteria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BA857B22-81FB-32CA-F6C2-528BF706C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More work to do, but this approach appears to allow confidence in test results while minimizing burdens on economies or traders.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7BEDB275-3F19-CD5A-83BF-84006E53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F9A1CB7-26A6-4428-A5DD-63D73FC59961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12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75ED-93C2-2AAE-40F2-70A66009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Accredited Labs/Certified Analysts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5496F0C6-E17D-4DA8-62F4-D31AC2E90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Use of ISO 17025 accredited labs certainly helps with confidence concerning the results produced.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There are other approaches that also give a satisfactory level of confidence for the purpose of certification, without the costs associated with full ISO accreditation (which smaller labs find impractical)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63D1F4D-9E02-B674-8CD0-D38BDB89C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47D248A-69EB-4BB8-AAA3-57D9C8C81DEB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13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4157C-C79B-D2D7-74AF-37E40B0C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Accredited Labs/Certified Analysts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83F0-F1C2-D6B3-EC8F-0045A972E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It is also possible for small labs that demonstrate appropriate performance to perform analyses with oversight from a central government laboratory.  This facilitates trade without lessening the confidence in the results generated.</a:t>
            </a:r>
          </a:p>
          <a:p>
            <a:pPr>
              <a:defRPr/>
            </a:pPr>
            <a:r>
              <a:rPr lang="en-US" dirty="0"/>
              <a:t>More work to do in identifying approaches that give satisfactory data and can be widely accepted.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14AFF1F-2750-3ECC-1D6E-4CB22920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BA2AE41-C40D-4EB5-AF34-A6FA6A227506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14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4F644-6D41-B119-0C16-E9DFDBA13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Transition Arrangements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9BB1D-E7DE-B47D-066C-9678724C4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Small pilot survey of economy practices undertaken.</a:t>
            </a:r>
          </a:p>
          <a:p>
            <a:pPr>
              <a:defRPr/>
            </a:pPr>
            <a:r>
              <a:rPr lang="en-US" dirty="0"/>
              <a:t>Most do not have formal arrangements but recognize unique properties of wine and adopt a pragmatic approach, both on introducing new regulations and grandfathering stock in trade.</a:t>
            </a:r>
          </a:p>
          <a:p>
            <a:pPr>
              <a:defRPr/>
            </a:pPr>
            <a:r>
              <a:rPr lang="en-US" dirty="0"/>
              <a:t>A guidance document may be useful to encourage greater coherence.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EC71F76B-20D1-C314-840F-950E7327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6472FCA-5689-4108-AD9B-1CFA8D804E61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15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69D99-C850-B2C1-6A60-3FC073B8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Expiration Date Labeling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30911-1A94-D59C-FC87-4D2F76867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Small pilot survey of economy practices undertaken.</a:t>
            </a:r>
          </a:p>
          <a:p>
            <a:pPr>
              <a:defRPr/>
            </a:pPr>
            <a:r>
              <a:rPr lang="en-US" dirty="0"/>
              <a:t>Most do not require expiration date labeling for wine packaged in glass.  Some exempt where the alcohol is greater than10% by volume.  Some require filling date for non-glass container types. </a:t>
            </a:r>
          </a:p>
          <a:p>
            <a:pPr>
              <a:defRPr/>
            </a:pPr>
            <a:r>
              <a:rPr lang="en-US" dirty="0"/>
              <a:t>A guidance document may be useful to encourage greater harmonization/coherence.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F5DCAA5E-3ECD-BECA-46D3-8B6C0D780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31F93BD-9234-488D-AAB0-E6287B62D942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16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AB4A4-33F2-0A14-93E9-4DF7F3F5D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Databases for Authenticity Testing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8F358AF3-A4AE-6F4D-ACBA-252FD64D9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Preliminary work done on the feasibility of defining the characteristics and criteria that a robust database should have.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Then those conducting tests would know that their evaluations are supported by an adequate database to make sound judgments on the authenticity of the test samples.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970FAD9C-A37E-37DD-6D90-4121F35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F03D3CB-6616-43D8-858D-B92D87571B00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17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A095F-0FDC-691A-1361-2872A18D6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WWTG Meeting 7-8 November 2013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B540F9D4-4329-D275-980B-C60D751C7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Industry and Government Sections will continue their consideration of the principles later this week.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5717F604-1302-7D82-FB4C-A4967390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2DC7598-5558-444C-B4EA-1BB8BF19BD59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18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D7BD3-8DE0-8185-E507-E5443F14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Interim Information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7D66C-7E37-F466-FC75-185F36582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349500"/>
            <a:ext cx="7772400" cy="39751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The following are sources of information on permitted winemaking practices in different countries that may be of assistance in moving toward greater regulatory coherence:</a:t>
            </a:r>
          </a:p>
          <a:p>
            <a:pPr>
              <a:defRPr/>
            </a:pPr>
            <a:r>
              <a:rPr lang="en-US" dirty="0"/>
              <a:t>FIVS-Abridge – international wine regulations database</a:t>
            </a:r>
          </a:p>
          <a:p>
            <a:pPr lvl="1">
              <a:defRPr/>
            </a:pPr>
            <a:r>
              <a:rPr lang="en-US" dirty="0">
                <a:hlinkClick r:id="rId2"/>
              </a:rPr>
              <a:t>http://www.fivs-abridge.com</a:t>
            </a:r>
            <a:endParaRPr lang="en-US" dirty="0"/>
          </a:p>
          <a:p>
            <a:pPr>
              <a:defRPr/>
            </a:pPr>
            <a:r>
              <a:rPr lang="en-US" dirty="0"/>
              <a:t>Australian Wine Research Institute (AWRI) (additives, analytical requirements, pesticides)</a:t>
            </a:r>
          </a:p>
          <a:p>
            <a:pPr lvl="1">
              <a:defRPr/>
            </a:pPr>
            <a:r>
              <a:rPr lang="en-US" dirty="0">
                <a:hlinkClick r:id="rId3"/>
              </a:rPr>
              <a:t>http://www.awri.com.au/industry_support/regulatory_assistance/</a:t>
            </a:r>
            <a:endParaRPr lang="en-US" dirty="0"/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0482-6EA2-4BBE-B104-A5718A17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Agenda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77890D16-51FE-F269-8EAE-1EC29723E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Review of Presentation in Auckland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Principles for Wine Regulatory Coherence (</a:t>
            </a:r>
            <a:r>
              <a:rPr lang="en-US" altLang="en-US">
                <a:ea typeface="ＭＳ Ｐゴシック" panose="020B0600070205080204" pitchFamily="34" charset="-128"/>
                <a:hlinkClick r:id="rId2"/>
              </a:rPr>
              <a:t>http://bit.ly/16tByxa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Progress in the last 12 months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6EE2B135-7DFB-C44E-D188-D6DBBE64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3EAC86A-7D43-4112-914F-03576CF61BF6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2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071F1-D5D9-77FA-E93A-3AF3A111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023938"/>
            <a:ext cx="7407275" cy="1473200"/>
          </a:xfrm>
        </p:spPr>
        <p:txBody>
          <a:bodyPr/>
          <a:lstStyle/>
          <a:p>
            <a:pPr>
              <a:defRPr/>
            </a:pPr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953187-34AF-30C9-F9C1-AEB2E9D18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89ACA-2152-79F1-DE63-1CA57E341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023938"/>
            <a:ext cx="7407275" cy="1473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D77C3-E926-9993-A6E1-6B015FB92E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7407275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1. Review of Auckland Presentation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A16E9EC1-FD18-F713-7B28-4560987A3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B493E2-70A9-433F-AB09-99F80CF4A20A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3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43B92-BAC4-2A66-DAEA-0336BD106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Globalization </a:t>
            </a:r>
            <a:r>
              <a:rPr lang="en-US" dirty="0" err="1"/>
              <a:t>vs</a:t>
            </a:r>
            <a:r>
              <a:rPr lang="en-US" dirty="0"/>
              <a:t> Economy Regulation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1DF713B-7CA8-2F1E-764F-D739DCCDE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349500"/>
            <a:ext cx="7543800" cy="4103688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Differing limits and approaches to testing exist in different economies.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These add to costs of trading without providing any benefits.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Necessary protections can be maintained while facilitating trade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This is the goal of the following Principles: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6327-2FA9-058D-D6D4-C66124DD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Regulatory Coherence Principles for Wine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A03C0-2DF0-2313-0B7A-B8F7C3C72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05038"/>
            <a:ext cx="7848600" cy="45370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Avoid establishment of unnecessary limits.</a:t>
            </a: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Mutually accept/harmonize limits if possible. 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Give due regard to international agreements and existing limit values when setting new ones.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Adopt a common system of scientific units to express limits.</a:t>
            </a: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Use a common convention for the same limit in different economies (vol./vol., weight/vol.)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Avoid basing limits on the volume of alcohol in wine.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Choose a common constituent for the expression of certain limits (e.g. </a:t>
            </a:r>
            <a:r>
              <a:rPr lang="en-US" dirty="0" err="1">
                <a:solidFill>
                  <a:srgbClr val="FF0000"/>
                </a:solidFill>
              </a:rPr>
              <a:t>Titratable</a:t>
            </a:r>
            <a:r>
              <a:rPr lang="en-US" dirty="0">
                <a:solidFill>
                  <a:srgbClr val="FF0000"/>
                </a:solidFill>
              </a:rPr>
              <a:t> Acidity).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4CC8-6B6F-CD62-B5BB-6993F98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Regulatory Coherence Principles for Wine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A55A2-2A01-293E-0000-54FB3F950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057400"/>
            <a:ext cx="7772400" cy="4191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Set “action levels” for certain substances or classes of substance in wine, below which enforcement action will not be taken.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Allow adequate transition arrangements when introducing new regulations.  Also consider: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Grandfathering (exempt) stock in trade unless public health concerns override.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Exempting wine from expiration date labeling</a:t>
            </a: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500" dirty="0"/>
              <a:t>NB – items in blue are being covered in more detail later in the presentation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51170-CAEB-E4D0-AF70-C50BD8261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Regulatory Coherence Principles for Wine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06B595D-0DB4-5772-5C77-4AD613793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057400"/>
            <a:ext cx="7772400" cy="4191000"/>
          </a:xfrm>
        </p:spPr>
        <p:txBody>
          <a:bodyPr/>
          <a:lstStyle/>
          <a:p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Specify mutually agreed </a:t>
            </a:r>
            <a:r>
              <a:rPr lang="en-US" altLang="en-US" u="sng">
                <a:solidFill>
                  <a:srgbClr val="0070C0"/>
                </a:solidFill>
                <a:ea typeface="ＭＳ Ｐゴシック" panose="020B0600070205080204" pitchFamily="34" charset="-128"/>
              </a:rPr>
              <a:t>performance criteria</a:t>
            </a:r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 that analytical methods must achieve for use in wine analyses.</a:t>
            </a:r>
          </a:p>
          <a:p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Take analytical uncertainty of test results into account when deciding on any enforcement.</a:t>
            </a:r>
          </a:p>
          <a:p>
            <a:endParaRPr lang="en-US" altLang="en-US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2A9B8-464E-828D-0A7A-3125228AE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Regulatory Coherence Principles for Wine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42945A1-2B60-62EA-949C-45AA9E922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7848600" cy="4191000"/>
          </a:xfrm>
        </p:spPr>
        <p:txBody>
          <a:bodyPr/>
          <a:lstStyle/>
          <a:p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Use of accredited labs or labs having certified analyst can minimize trade impacts while giving necessary confidence in results.</a:t>
            </a:r>
          </a:p>
          <a:p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In authenticity testing, the database of authentic samples must be sufficiently comprehensive to give confidence in the determination.</a:t>
            </a:r>
          </a:p>
          <a:p>
            <a:endParaRPr lang="en-US" altLang="en-US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DD7-DC81-3BB3-530A-97B13A996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023938"/>
            <a:ext cx="7407275" cy="1473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2C08B-66D2-460B-EA17-D63A9006E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7407275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2. Progress in last 12 months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E05101B3-D947-E5C7-FBED-3FF59D96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F4D8208-999F-4FFD-AB85-978C8F0EDAFD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9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2674</TotalTime>
  <Words>840</Words>
  <Application>Microsoft Office PowerPoint</Application>
  <PresentationFormat>On-screen Show (4:3)</PresentationFormat>
  <Paragraphs>81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ＭＳ Ｐゴシック</vt:lpstr>
      <vt:lpstr>Gill Sans MT</vt:lpstr>
      <vt:lpstr>Wingdings 2</vt:lpstr>
      <vt:lpstr>Verdana</vt:lpstr>
      <vt:lpstr>Calibri</vt:lpstr>
      <vt:lpstr>Solstice</vt:lpstr>
      <vt:lpstr>Regulatory Principles:  The WWTG Approach</vt:lpstr>
      <vt:lpstr>Agenda</vt:lpstr>
      <vt:lpstr>PowerPoint Presentation</vt:lpstr>
      <vt:lpstr>Globalization vs Economy Regulation</vt:lpstr>
      <vt:lpstr>Regulatory Coherence Principles for Wine</vt:lpstr>
      <vt:lpstr>Regulatory Coherence Principles for Wine (contd.)</vt:lpstr>
      <vt:lpstr>Regulatory Coherence Principles for Wine (contd)</vt:lpstr>
      <vt:lpstr>Regulatory Coherence Principles for Wine (contd)</vt:lpstr>
      <vt:lpstr>PowerPoint Presentation</vt:lpstr>
      <vt:lpstr>PowerPoint Presentation</vt:lpstr>
      <vt:lpstr>Method Performance Criteria</vt:lpstr>
      <vt:lpstr>Method Performance Criteria</vt:lpstr>
      <vt:lpstr>Accredited Labs/Certified Analysts</vt:lpstr>
      <vt:lpstr>Accredited Labs/Certified Analysts</vt:lpstr>
      <vt:lpstr>Transition Arrangements</vt:lpstr>
      <vt:lpstr>Expiration Date Labeling</vt:lpstr>
      <vt:lpstr>Databases for Authenticity Testing</vt:lpstr>
      <vt:lpstr>WWTG Meeting 7-8 November 2013</vt:lpstr>
      <vt:lpstr>Interim Information Sources</vt:lpstr>
      <vt:lpstr>Thank You</vt:lpstr>
    </vt:vector>
  </TitlesOfParts>
  <Company>DOC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Ferman</dc:creator>
  <cp:lastModifiedBy>Shin C. Kao</cp:lastModifiedBy>
  <cp:revision>116</cp:revision>
  <dcterms:created xsi:type="dcterms:W3CDTF">2011-07-13T19:15:32Z</dcterms:created>
  <dcterms:modified xsi:type="dcterms:W3CDTF">2024-10-23T18:14:01Z</dcterms:modified>
</cp:coreProperties>
</file>