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0" r:id="rId3"/>
    <p:sldId id="297" r:id="rId4"/>
    <p:sldId id="289" r:id="rId5"/>
    <p:sldId id="293" r:id="rId6"/>
    <p:sldId id="281" r:id="rId7"/>
    <p:sldId id="298" r:id="rId8"/>
    <p:sldId id="302" r:id="rId9"/>
    <p:sldId id="282" r:id="rId10"/>
    <p:sldId id="283" r:id="rId11"/>
    <p:sldId id="284" r:id="rId12"/>
    <p:sldId id="280" r:id="rId13"/>
    <p:sldId id="266" r:id="rId14"/>
    <p:sldId id="304" r:id="rId15"/>
    <p:sldId id="263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" initials="B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E179"/>
    <a:srgbClr val="8DC22B"/>
    <a:srgbClr val="61CEFF"/>
    <a:srgbClr val="00A4EF"/>
    <a:srgbClr val="EA8A68"/>
    <a:srgbClr val="DE501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34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EDC3-6D14-4425-A312-CD37AB17B2D6}" type="datetimeFigureOut">
              <a:rPr lang="en-US" smtClean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B5DF-1B3F-4004-9083-1F38188017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171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EDC3-6D14-4425-A312-CD37AB17B2D6}" type="datetimeFigureOut">
              <a:rPr lang="en-US" smtClean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B5DF-1B3F-4004-9083-1F38188017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1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EDC3-6D14-4425-A312-CD37AB17B2D6}" type="datetimeFigureOut">
              <a:rPr lang="en-US" smtClean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B5DF-1B3F-4004-9083-1F38188017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4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950" y="365126"/>
            <a:ext cx="54864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EDC3-6D14-4425-A312-CD37AB17B2D6}" type="datetimeFigureOut">
              <a:rPr lang="en-US" smtClean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B5DF-1B3F-4004-9083-1F38188017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826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EDC3-6D14-4425-A312-CD37AB17B2D6}" type="datetimeFigureOut">
              <a:rPr lang="en-US" smtClean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B5DF-1B3F-4004-9083-1F38188017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08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EDC3-6D14-4425-A312-CD37AB17B2D6}" type="datetimeFigureOut">
              <a:rPr lang="en-US" smtClean="0"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B5DF-1B3F-4004-9083-1F38188017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EDC3-6D14-4425-A312-CD37AB17B2D6}" type="datetimeFigureOut">
              <a:rPr lang="en-US" smtClean="0"/>
              <a:t>10/9/2018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B5DF-1B3F-4004-9083-1F38188017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174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EDC3-6D14-4425-A312-CD37AB17B2D6}" type="datetimeFigureOut">
              <a:rPr lang="en-US" smtClean="0"/>
              <a:t>10/9/2018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B5DF-1B3F-4004-9083-1F38188017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51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EDC3-6D14-4425-A312-CD37AB17B2D6}" type="datetimeFigureOut">
              <a:rPr lang="en-US" smtClean="0"/>
              <a:t>10/9/2018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B5DF-1B3F-4004-9083-1F38188017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02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EDC3-6D14-4425-A312-CD37AB17B2D6}" type="datetimeFigureOut">
              <a:rPr lang="en-US" smtClean="0"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B5DF-1B3F-4004-9083-1F38188017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895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EDC3-6D14-4425-A312-CD37AB17B2D6}" type="datetimeFigureOut">
              <a:rPr lang="en-US" smtClean="0"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B5DF-1B3F-4004-9083-1F38188017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28950" y="365126"/>
            <a:ext cx="5486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EEDC3-6D14-4425-A312-CD37AB17B2D6}" type="datetimeFigureOut">
              <a:rPr lang="en-US" smtClean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BB5DF-1B3F-4004-9083-1F38188017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613C0A-C411-401A-AF74-8AEF943527B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65126"/>
            <a:ext cx="1899397" cy="48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7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FIVSWineMicro" TargetMode="External"/><Relationship Id="rId2" Type="http://schemas.openxmlformats.org/officeDocument/2006/relationships/hyperlink" Target="http://bit.ly/FIVSWineGRP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t.ly/FIVSWineMeOH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5C47F-0361-4280-854A-038771D4A3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Introducing FIVS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A3A174-FD10-4E25-937C-5CCF1AC0BC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Greg Hodson</a:t>
            </a:r>
          </a:p>
          <a:p>
            <a:r>
              <a:rPr lang="en-US" dirty="0"/>
              <a:t>President, FIVS</a:t>
            </a:r>
          </a:p>
          <a:p>
            <a:r>
              <a:rPr lang="en-US" dirty="0"/>
              <a:t>9 October, 2018</a:t>
            </a:r>
          </a:p>
        </p:txBody>
      </p:sp>
    </p:spTree>
    <p:extLst>
      <p:ext uri="{BB962C8B-B14F-4D97-AF65-F5344CB8AC3E}">
        <p14:creationId xmlns:p14="http://schemas.microsoft.com/office/powerpoint/2010/main" val="3377179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CBDC5-E5E8-4BAC-823F-28CF49779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2686" y="209678"/>
            <a:ext cx="548640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Social Sustainability Working Group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DD8F3-AB12-4862-8F4D-C34CC1F59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931791"/>
          </a:xfrm>
        </p:spPr>
        <p:txBody>
          <a:bodyPr>
            <a:normAutofit/>
          </a:bodyPr>
          <a:lstStyle/>
          <a:p>
            <a:r>
              <a:rPr lang="en-US" dirty="0"/>
              <a:t>Refreshed our Code of Practice for Advertising and Marketing of Alcohol Beverages</a:t>
            </a:r>
          </a:p>
          <a:p>
            <a:r>
              <a:rPr lang="en-US" dirty="0"/>
              <a:t>FIVS-Assure launched on our new website to give guidance on programs to reduce harmful use of alcohol </a:t>
            </a:r>
          </a:p>
        </p:txBody>
      </p:sp>
    </p:spTree>
    <p:extLst>
      <p:ext uri="{BB962C8B-B14F-4D97-AF65-F5344CB8AC3E}">
        <p14:creationId xmlns:p14="http://schemas.microsoft.com/office/powerpoint/2010/main" val="402561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FA6DB-0F7F-48B5-9D2C-875966B0C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949" y="365126"/>
            <a:ext cx="6115051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Environmental Sustainability Working Group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449C4-F348-4549-AD16-9EC59AC46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Global Wine Producers’ Environmental Sustainability Principles</a:t>
            </a:r>
          </a:p>
          <a:p>
            <a:r>
              <a:rPr lang="en-US" dirty="0"/>
              <a:t>Social Sustainability Principles for Ethical Trading (jointly with Social Sustainability WG)</a:t>
            </a:r>
          </a:p>
          <a:p>
            <a:r>
              <a:rPr lang="en-US" dirty="0"/>
              <a:t>Water </a:t>
            </a:r>
            <a:r>
              <a:rPr lang="en-US" dirty="0" err="1"/>
              <a:t>footprinting</a:t>
            </a:r>
            <a:r>
              <a:rPr lang="en-US" dirty="0"/>
              <a:t> - a focus of activity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14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E7012-366F-4363-AE42-BA35E0401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71" y="1282390"/>
            <a:ext cx="8809463" cy="5575610"/>
          </a:xfrm>
        </p:spPr>
        <p:txBody>
          <a:bodyPr>
            <a:normAutofit/>
          </a:bodyPr>
          <a:lstStyle/>
          <a:p>
            <a:r>
              <a:rPr lang="en-US" dirty="0"/>
              <a:t>18 technical papers produced or refreshed</a:t>
            </a:r>
          </a:p>
          <a:p>
            <a:r>
              <a:rPr lang="en-US" dirty="0"/>
              <a:t>3 presented at OIV Congresses, published in proceedings:</a:t>
            </a:r>
          </a:p>
          <a:p>
            <a:pPr lvl="1"/>
            <a:r>
              <a:rPr lang="en-US" i="1" dirty="0"/>
              <a:t>Regulatory principles to enhance coherence and to facilitate trade in wine </a:t>
            </a:r>
            <a:r>
              <a:rPr lang="en-US" i="1" dirty="0">
                <a:hlinkClick r:id="rId2"/>
              </a:rPr>
              <a:t>http://bit.ly/FIVSWineGRPs</a:t>
            </a:r>
            <a:r>
              <a:rPr lang="en-US" i="1" dirty="0"/>
              <a:t> </a:t>
            </a:r>
          </a:p>
          <a:p>
            <a:pPr lvl="1"/>
            <a:r>
              <a:rPr lang="en-US" i="1" dirty="0"/>
              <a:t>Microbiologically, wine is a low food safety risk consumer product </a:t>
            </a:r>
            <a:r>
              <a:rPr lang="en-US" i="1" dirty="0">
                <a:hlinkClick r:id="rId3"/>
              </a:rPr>
              <a:t>http://bit.ly/FIVSWineMicro</a:t>
            </a:r>
            <a:r>
              <a:rPr lang="en-US" i="1" dirty="0"/>
              <a:t> </a:t>
            </a:r>
          </a:p>
          <a:p>
            <a:pPr lvl="1"/>
            <a:r>
              <a:rPr lang="en-US" i="1" dirty="0"/>
              <a:t>Methanol in Wine </a:t>
            </a:r>
            <a:r>
              <a:rPr lang="en-US" i="1" dirty="0">
                <a:hlinkClick r:id="rId4"/>
              </a:rPr>
              <a:t>http://bit.ly/FIVSWineMeOH</a:t>
            </a:r>
            <a:r>
              <a:rPr lang="en-US" i="1" dirty="0"/>
              <a:t> </a:t>
            </a:r>
          </a:p>
          <a:p>
            <a:r>
              <a:rPr lang="en-US" dirty="0"/>
              <a:t>As of 2017, many supplied to the International Wine Technical Summit to stimulate discussion</a:t>
            </a:r>
          </a:p>
          <a:p>
            <a:r>
              <a:rPr lang="en-US" dirty="0"/>
              <a:t>FIVS-APACE created and enhanced, made accessible to governments</a:t>
            </a:r>
          </a:p>
          <a:p>
            <a:pPr marL="0" indent="0">
              <a:buNone/>
            </a:pPr>
            <a:endParaRPr lang="en-US" i="1" dirty="0"/>
          </a:p>
          <a:p>
            <a:pPr lvl="1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FF274C-977C-4D35-AC4B-229757F58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344" y="124790"/>
            <a:ext cx="5488885" cy="994172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dirty="0"/>
              <a:t>Scientific and Technical Committee</a:t>
            </a:r>
          </a:p>
        </p:txBody>
      </p:sp>
    </p:spTree>
    <p:extLst>
      <p:ext uri="{BB962C8B-B14F-4D97-AF65-F5344CB8AC3E}">
        <p14:creationId xmlns:p14="http://schemas.microsoft.com/office/powerpoint/2010/main" val="342622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1EEB6-4B98-4C44-AEA6-1BED83582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780" y="1312668"/>
            <a:ext cx="8586439" cy="5545332"/>
          </a:xfrm>
        </p:spPr>
        <p:txBody>
          <a:bodyPr>
            <a:normAutofit/>
          </a:bodyPr>
          <a:lstStyle/>
          <a:p>
            <a:r>
              <a:rPr lang="en-US" dirty="0"/>
              <a:t>Closer coordination and communication with “Wine in Moderation” to encourage responsible consumption of wine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University of Reims Wine and Law Program</a:t>
            </a:r>
          </a:p>
          <a:p>
            <a:pPr lvl="1"/>
            <a:r>
              <a:rPr lang="en-US" dirty="0"/>
              <a:t>Using FIVS-Abridge to stimulate better knowledge of wine regulations</a:t>
            </a:r>
          </a:p>
          <a:p>
            <a:r>
              <a:rPr lang="en-US" dirty="0"/>
              <a:t>Botanical Research Institute of Texas</a:t>
            </a:r>
          </a:p>
          <a:p>
            <a:pPr lvl="1"/>
            <a:r>
              <a:rPr lang="en-US" dirty="0"/>
              <a:t>Encouraging sustainable production of wine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CC5DE9C-A318-4E6D-8E9E-9C7F5FAC6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3061" y="198363"/>
            <a:ext cx="5488885" cy="994172"/>
          </a:xfrm>
        </p:spPr>
        <p:txBody>
          <a:bodyPr>
            <a:normAutofit/>
          </a:bodyPr>
          <a:lstStyle/>
          <a:p>
            <a:pPr algn="r"/>
            <a:r>
              <a:rPr lang="en-US" sz="4000" dirty="0"/>
              <a:t>Strategic Partnerships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8D8588-5BF4-4D1E-BD05-854B5C5F70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13" y="2605938"/>
            <a:ext cx="5394971" cy="89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76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FA6DB-0F7F-48B5-9D2C-875966B0C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4941" y="0"/>
            <a:ext cx="5337811" cy="1325563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449C4-F348-4549-AD16-9EC59AC4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67199"/>
          </a:xfrm>
        </p:spPr>
        <p:txBody>
          <a:bodyPr>
            <a:normAutofit/>
          </a:bodyPr>
          <a:lstStyle/>
          <a:p>
            <a:r>
              <a:rPr lang="en-US" dirty="0"/>
              <a:t>FIVS works to enhance the overall sustainability of the alcohol beverage industry</a:t>
            </a:r>
          </a:p>
          <a:p>
            <a:r>
              <a:rPr lang="en-US" dirty="0"/>
              <a:t>It is able to speak with a consensus voice at meetings of intergovernmental bodies</a:t>
            </a:r>
          </a:p>
          <a:p>
            <a:r>
              <a:rPr lang="en-US" dirty="0"/>
              <a:t>It supplies detailed technical information on the characteristics of wine and encourage good regulatory practices</a:t>
            </a:r>
          </a:p>
          <a:p>
            <a:r>
              <a:rPr lang="en-US" dirty="0"/>
              <a:t>Public/Private initiatives (such as the APEC WRF the IWTS and the WWTG) have been particularly fruitful venues to explain wine and encourage good regulation around the world.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67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016FD77-E11B-4285-8255-FD82CF56A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656" y="78400"/>
            <a:ext cx="6181344" cy="994172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See </a:t>
            </a:r>
            <a:r>
              <a:rPr lang="en-US" u="sng" dirty="0">
                <a:solidFill>
                  <a:schemeClr val="accent5">
                    <a:lumMod val="75000"/>
                  </a:schemeClr>
                </a:solidFill>
              </a:rPr>
              <a:t>fivs.org </a:t>
            </a:r>
            <a:r>
              <a:rPr lang="en-US" dirty="0"/>
              <a:t>for More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2F4781B-DF44-46A0-BE4E-F0DEBA679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662"/>
            <a:ext cx="9144000" cy="583833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AE8127A-8CDB-46AD-9027-51E8B7A4228F}"/>
              </a:ext>
            </a:extLst>
          </p:cNvPr>
          <p:cNvSpPr/>
          <p:nvPr/>
        </p:nvSpPr>
        <p:spPr>
          <a:xfrm>
            <a:off x="1207008" y="4690872"/>
            <a:ext cx="1508760" cy="1014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545760-A889-408C-847B-D33124F7F400}"/>
              </a:ext>
            </a:extLst>
          </p:cNvPr>
          <p:cNvSpPr/>
          <p:nvPr/>
        </p:nvSpPr>
        <p:spPr>
          <a:xfrm>
            <a:off x="3352800" y="5843016"/>
            <a:ext cx="2444496" cy="1014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06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AD858-CE08-4957-93DC-CAAFA3E67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082" y="1377569"/>
            <a:ext cx="788670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54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72642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BD18F-98D7-40A6-9E2B-5899E8772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FIVS – Who are we?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BAF1A-8167-4586-8C86-3938F81E87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92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931" y="1668519"/>
            <a:ext cx="7886700" cy="501080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FIVS is a global trade federation</a:t>
            </a:r>
          </a:p>
          <a:p>
            <a:r>
              <a:rPr lang="en-US" dirty="0"/>
              <a:t>Designed to serve all sectors of the alcohol beverage industry</a:t>
            </a:r>
          </a:p>
          <a:p>
            <a:r>
              <a:rPr lang="en-US" dirty="0"/>
              <a:t>Created in 1951, HQ in Paris</a:t>
            </a:r>
          </a:p>
          <a:p>
            <a:r>
              <a:rPr lang="en-US" dirty="0"/>
              <a:t>43 Full Members (Producers, Associations)</a:t>
            </a:r>
          </a:p>
          <a:p>
            <a:r>
              <a:rPr lang="en-US" dirty="0"/>
              <a:t>12 Affiliate Members (Research Institutions, Law Firms, Laboratories, Allied Associations)</a:t>
            </a:r>
          </a:p>
          <a:p>
            <a:r>
              <a:rPr lang="en-US" dirty="0"/>
              <a:t>1 Region (EU), plus 23 Countries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17059" y="541283"/>
            <a:ext cx="6434572" cy="707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0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/>
              <a:t>Who Are We?</a:t>
            </a:r>
          </a:p>
        </p:txBody>
      </p:sp>
    </p:spTree>
    <p:extLst>
      <p:ext uri="{BB962C8B-B14F-4D97-AF65-F5344CB8AC3E}">
        <p14:creationId xmlns:p14="http://schemas.microsoft.com/office/powerpoint/2010/main" val="67150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9CDEDE6-9DC9-4F7B-B1C2-2C8929E52D57}"/>
              </a:ext>
            </a:extLst>
          </p:cNvPr>
          <p:cNvSpPr txBox="1">
            <a:spLocks/>
          </p:cNvSpPr>
          <p:nvPr/>
        </p:nvSpPr>
        <p:spPr>
          <a:xfrm>
            <a:off x="3324518" y="383582"/>
            <a:ext cx="5488885" cy="545399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latin typeface="Georgia" panose="02040502050405020303" pitchFamily="18" charset="0"/>
              </a:rPr>
              <a:t>Membership Geography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461854-5012-4A3F-BA1C-1DB426193906}"/>
              </a:ext>
            </a:extLst>
          </p:cNvPr>
          <p:cNvSpPr txBox="1"/>
          <p:nvPr/>
        </p:nvSpPr>
        <p:spPr>
          <a:xfrm>
            <a:off x="0" y="6005667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/>
              <a:t>55 Members, 24 regions/countries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91E9A0-8E47-40F6-842E-44226272A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8568"/>
            <a:ext cx="9144000" cy="486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2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7A80F-02B9-45F2-BA2A-62DB455B7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45710-15A0-4A6A-A135-DFD4DFE4D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A successful global alcohol beverage industry, operating on the principles of economic, social and environmental sustainability, focusing on consumer interests, and operating in a climate free from trade-distorting factors of all kinds.</a:t>
            </a:r>
          </a:p>
        </p:txBody>
      </p:sp>
    </p:spTree>
    <p:extLst>
      <p:ext uri="{BB962C8B-B14F-4D97-AF65-F5344CB8AC3E}">
        <p14:creationId xmlns:p14="http://schemas.microsoft.com/office/powerpoint/2010/main" val="3599259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4335" y="1386613"/>
            <a:ext cx="2412393" cy="1643527"/>
          </a:xfrm>
          <a:prstGeom prst="rect">
            <a:avLst/>
          </a:prstGeom>
          <a:solidFill>
            <a:srgbClr val="61CEFF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ctr">
              <a:spcBef>
                <a:spcPts val="0"/>
              </a:spcBef>
              <a:buFont typeface="Arial" pitchFamily="34" charset="0"/>
              <a:buNone/>
              <a:defRPr sz="2800" baseline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accent1">
                    <a:lumMod val="75000"/>
                  </a:schemeClr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accent1">
                    <a:lumMod val="75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accent1">
                    <a:lumMod val="75000"/>
                  </a:schemeClr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accent1">
                    <a:lumMod val="75000"/>
                  </a:schemeClr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/>
              <a:t>Economic Sustainability</a:t>
            </a:r>
          </a:p>
          <a:p>
            <a:r>
              <a:rPr lang="en-US" dirty="0"/>
              <a:t>WG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98059" y="1392887"/>
            <a:ext cx="2353235" cy="1637253"/>
          </a:xfrm>
          <a:prstGeom prst="rect">
            <a:avLst/>
          </a:prstGeom>
          <a:solidFill>
            <a:srgbClr val="EA8A68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 baseline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accent1">
                    <a:lumMod val="75000"/>
                  </a:schemeClr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accent1">
                    <a:lumMod val="75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accent1">
                    <a:lumMod val="75000"/>
                  </a:schemeClr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accent1">
                    <a:lumMod val="75000"/>
                  </a:schemeClr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800" dirty="0"/>
              <a:t>Social Sustainability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/>
              <a:t>WG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51295" y="1392886"/>
            <a:ext cx="2412394" cy="1643527"/>
          </a:xfrm>
          <a:prstGeom prst="rect">
            <a:avLst/>
          </a:prstGeom>
          <a:solidFill>
            <a:srgbClr val="BCE179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 baseline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accent1">
                    <a:lumMod val="75000"/>
                  </a:schemeClr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accent1">
                    <a:lumMod val="75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accent1">
                    <a:lumMod val="75000"/>
                  </a:schemeClr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accent1">
                    <a:lumMod val="75000"/>
                  </a:schemeClr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800" dirty="0"/>
              <a:t>Environmental Sustainability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/>
              <a:t>WG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3688" y="1392886"/>
            <a:ext cx="1980312" cy="16372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 baseline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accent1">
                    <a:lumMod val="75000"/>
                  </a:schemeClr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accent1">
                    <a:lumMod val="75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accent1">
                    <a:lumMod val="75000"/>
                  </a:schemeClr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accent1">
                    <a:lumMod val="75000"/>
                  </a:schemeClr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en-US" sz="2800" dirty="0"/>
              <a:t>Scientific &amp; Technical Committee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5CCE101-6ED4-4A5E-8415-BE4AF38793EA}"/>
              </a:ext>
            </a:extLst>
          </p:cNvPr>
          <p:cNvGrpSpPr/>
          <p:nvPr/>
        </p:nvGrpSpPr>
        <p:grpSpPr>
          <a:xfrm>
            <a:off x="0" y="3176118"/>
            <a:ext cx="7163688" cy="1633079"/>
            <a:chOff x="0" y="3176118"/>
            <a:chExt cx="7163688" cy="1633079"/>
          </a:xfrm>
        </p:grpSpPr>
        <p:sp>
          <p:nvSpPr>
            <p:cNvPr id="11" name="Right Brace 10"/>
            <p:cNvSpPr/>
            <p:nvPr/>
          </p:nvSpPr>
          <p:spPr>
            <a:xfrm rot="5400000">
              <a:off x="3178432" y="-2314"/>
              <a:ext cx="806823" cy="7163688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3878" y="4122647"/>
              <a:ext cx="6875929" cy="6865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>
                <a:spcBef>
                  <a:spcPct val="20000"/>
                </a:spcBef>
                <a:buFont typeface="Arial" pitchFamily="34" charset="0"/>
                <a:buChar char="•"/>
                <a:defRPr sz="3200" baseline="0">
                  <a:solidFill>
                    <a:schemeClr val="accent5">
                      <a:lumMod val="50000"/>
                    </a:schemeClr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accent1">
                      <a:lumMod val="75000"/>
                    </a:schemeClr>
                  </a:solidFill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accent1">
                      <a:lumMod val="75000"/>
                    </a:schemeClr>
                  </a:solidFill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accent1">
                      <a:lumMod val="75000"/>
                    </a:schemeClr>
                  </a:solidFill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accent1">
                      <a:lumMod val="75000"/>
                    </a:schemeClr>
                  </a:solidFill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marL="0" indent="0" algn="ctr">
                <a:buNone/>
              </a:pPr>
              <a:r>
                <a:rPr lang="en-US" dirty="0"/>
                <a:t>“Triple Bottom Line” Alignment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-14335" y="5252225"/>
            <a:ext cx="9158335" cy="16057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 baseline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accent1">
                    <a:lumMod val="75000"/>
                  </a:schemeClr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accent1">
                    <a:lumMod val="75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accent1">
                    <a:lumMod val="75000"/>
                  </a:schemeClr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accent1">
                    <a:lumMod val="75000"/>
                  </a:schemeClr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en-US" dirty="0"/>
              <a:t>What is FIVS for?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FIVS – For the overall </a:t>
            </a:r>
            <a:r>
              <a:rPr lang="en-US" u="sng" dirty="0">
                <a:solidFill>
                  <a:srgbClr val="FF0000"/>
                </a:solidFill>
              </a:rPr>
              <a:t>Sustainability</a:t>
            </a:r>
            <a:r>
              <a:rPr lang="en-US" dirty="0">
                <a:solidFill>
                  <a:srgbClr val="FF0000"/>
                </a:solidFill>
              </a:rPr>
              <a:t> of the Global Industry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CBD779C-CFCC-4C24-BA98-825CED9B7029}"/>
              </a:ext>
            </a:extLst>
          </p:cNvPr>
          <p:cNvSpPr txBox="1">
            <a:spLocks/>
          </p:cNvSpPr>
          <p:nvPr/>
        </p:nvSpPr>
        <p:spPr>
          <a:xfrm>
            <a:off x="3193061" y="198363"/>
            <a:ext cx="548888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>
              <a:lnSpc>
                <a:spcPct val="90000"/>
              </a:lnSpc>
              <a:spcBef>
                <a:spcPct val="0"/>
              </a:spcBef>
              <a:buNone/>
              <a:defRPr sz="4400"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+mj-lt"/>
              </a:rPr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111676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/>
              <a:t>Observerships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Official observer to:</a:t>
            </a:r>
          </a:p>
          <a:p>
            <a:pPr lvl="1"/>
            <a:r>
              <a:rPr lang="en-US" dirty="0"/>
              <a:t>OIV (International </a:t>
            </a:r>
            <a:r>
              <a:rPr lang="en-US" dirty="0" err="1"/>
              <a:t>Organisation</a:t>
            </a:r>
            <a:r>
              <a:rPr lang="en-US" dirty="0"/>
              <a:t> of the Vine and Wine)</a:t>
            </a:r>
          </a:p>
          <a:p>
            <a:pPr lvl="1"/>
            <a:r>
              <a:rPr lang="en-US" dirty="0"/>
              <a:t>Codex Alimentarius Commission</a:t>
            </a:r>
          </a:p>
          <a:p>
            <a:pPr lvl="1"/>
            <a:r>
              <a:rPr lang="en-US" dirty="0"/>
              <a:t>WIPO (World Intellectual Property </a:t>
            </a:r>
            <a:r>
              <a:rPr lang="en-US" dirty="0" err="1"/>
              <a:t>Organisation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2378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2E0CF-C888-428D-8173-F45BA5636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FIVS Do?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DFBD6-81B3-48E2-BC61-83EAF75C04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(Overview – a closer look at current topics will follow this introduction.)</a:t>
            </a:r>
          </a:p>
        </p:txBody>
      </p:sp>
    </p:spTree>
    <p:extLst>
      <p:ext uri="{BB962C8B-B14F-4D97-AF65-F5344CB8AC3E}">
        <p14:creationId xmlns:p14="http://schemas.microsoft.com/office/powerpoint/2010/main" val="1273291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B439E-A2D1-43C9-8FB5-D4EC1C4D7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278" y="182246"/>
            <a:ext cx="54864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Economic Sustainability Working Group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1115F-1AF1-425D-9179-77D825F8C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507808"/>
            <a:ext cx="8348472" cy="5350192"/>
          </a:xfrm>
        </p:spPr>
        <p:txBody>
          <a:bodyPr>
            <a:normAutofit/>
          </a:bodyPr>
          <a:lstStyle/>
          <a:p>
            <a:r>
              <a:rPr lang="en-US" dirty="0"/>
              <a:t>Codex Committees (Labelling, Additives, Food Import and Export Inspection and Certification Systems)</a:t>
            </a:r>
          </a:p>
          <a:p>
            <a:r>
              <a:rPr lang="en-US" dirty="0"/>
              <a:t>Brexit</a:t>
            </a:r>
          </a:p>
          <a:p>
            <a:r>
              <a:rPr lang="en-US" dirty="0"/>
              <a:t>FIVS-Abridge</a:t>
            </a:r>
          </a:p>
        </p:txBody>
      </p:sp>
    </p:spTree>
    <p:extLst>
      <p:ext uri="{BB962C8B-B14F-4D97-AF65-F5344CB8AC3E}">
        <p14:creationId xmlns:p14="http://schemas.microsoft.com/office/powerpoint/2010/main" val="76937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507</Words>
  <Application>Microsoft Office PowerPoint</Application>
  <PresentationFormat>On-screen Show (4:3)</PresentationFormat>
  <Paragraphs>74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Georgia</vt:lpstr>
      <vt:lpstr>Office Theme</vt:lpstr>
      <vt:lpstr>Introducing FIVS</vt:lpstr>
      <vt:lpstr>FIVS – Who are we?</vt:lpstr>
      <vt:lpstr>PowerPoint Presentation</vt:lpstr>
      <vt:lpstr>PowerPoint Presentation</vt:lpstr>
      <vt:lpstr>Vision</vt:lpstr>
      <vt:lpstr>PowerPoint Presentation</vt:lpstr>
      <vt:lpstr>Observerships</vt:lpstr>
      <vt:lpstr>What Does FIVS Do?</vt:lpstr>
      <vt:lpstr>Economic Sustainability Working Group Highlights</vt:lpstr>
      <vt:lpstr>Social Sustainability Working Group Highlights</vt:lpstr>
      <vt:lpstr>Environmental Sustainability Working Group Highlights</vt:lpstr>
      <vt:lpstr>Scientific and Technical Committee</vt:lpstr>
      <vt:lpstr>Strategic Partnerships</vt:lpstr>
      <vt:lpstr>Summary</vt:lpstr>
      <vt:lpstr>See fivs.org for More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Hodson, Gregory</dc:creator>
  <cp:lastModifiedBy>Hodson, Gregory</cp:lastModifiedBy>
  <cp:revision>106</cp:revision>
  <dcterms:created xsi:type="dcterms:W3CDTF">2018-03-26T22:39:36Z</dcterms:created>
  <dcterms:modified xsi:type="dcterms:W3CDTF">2018-10-09T17:21:06Z</dcterms:modified>
</cp:coreProperties>
</file>