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7" r:id="rId3"/>
    <p:sldId id="270" r:id="rId4"/>
    <p:sldId id="272" r:id="rId5"/>
    <p:sldId id="271" r:id="rId6"/>
    <p:sldId id="274" r:id="rId7"/>
    <p:sldId id="273" r:id="rId8"/>
    <p:sldId id="279" r:id="rId9"/>
    <p:sldId id="275" r:id="rId10"/>
    <p:sldId id="276" r:id="rId11"/>
    <p:sldId id="277" r:id="rId12"/>
    <p:sldId id="278" r:id="rId13"/>
    <p:sldId id="268" r:id="rId14"/>
    <p:sldId id="281" r:id="rId15"/>
    <p:sldId id="280" r:id="rId16"/>
    <p:sldId id="282" r:id="rId1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771"/>
    <a:srgbClr val="73A6B7"/>
    <a:srgbClr val="385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9" d="100"/>
          <a:sy n="109" d="100"/>
        </p:scale>
        <p:origin x="2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 of reports in scientific literature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Sheet1!$A$2:$A$17</c:f>
              <c:strCache>
                <c:ptCount val="16"/>
                <c:pt idx="0">
                  <c:v>Oils</c:v>
                </c:pt>
                <c:pt idx="1">
                  <c:v>Milk</c:v>
                </c:pt>
                <c:pt idx="2">
                  <c:v>Fruit juices/jams</c:v>
                </c:pt>
                <c:pt idx="3">
                  <c:v>Spices</c:v>
                </c:pt>
                <c:pt idx="4">
                  <c:v>Sweetners</c:v>
                </c:pt>
                <c:pt idx="5">
                  <c:v>Natural Flavourings</c:v>
                </c:pt>
                <c:pt idx="6">
                  <c:v>Dairy Products</c:v>
                </c:pt>
                <c:pt idx="7">
                  <c:v>Grains</c:v>
                </c:pt>
                <c:pt idx="8">
                  <c:v>Wines etc</c:v>
                </c:pt>
                <c:pt idx="9">
                  <c:v>Gums</c:v>
                </c:pt>
                <c:pt idx="10">
                  <c:v>Seafood</c:v>
                </c:pt>
                <c:pt idx="11">
                  <c:v>Functional Ingredients</c:v>
                </c:pt>
                <c:pt idx="12">
                  <c:v>Flavours</c:v>
                </c:pt>
                <c:pt idx="13">
                  <c:v>Proteins</c:v>
                </c:pt>
                <c:pt idx="14">
                  <c:v>Meats</c:v>
                </c:pt>
                <c:pt idx="15">
                  <c:v>Spirits</c:v>
                </c:pt>
              </c:strCache>
            </c:strRef>
          </c:cat>
          <c:val>
            <c:numRef>
              <c:f>Sheet1!$B$2:$B$17</c:f>
              <c:numCache>
                <c:formatCode>0%</c:formatCode>
                <c:ptCount val="16"/>
                <c:pt idx="0">
                  <c:v>0.24</c:v>
                </c:pt>
                <c:pt idx="1">
                  <c:v>0.14000000000000001</c:v>
                </c:pt>
                <c:pt idx="2">
                  <c:v>0.12</c:v>
                </c:pt>
                <c:pt idx="3">
                  <c:v>0.11</c:v>
                </c:pt>
                <c:pt idx="4">
                  <c:v>0.08</c:v>
                </c:pt>
                <c:pt idx="5">
                  <c:v>0.04</c:v>
                </c:pt>
                <c:pt idx="6">
                  <c:v>0.04</c:v>
                </c:pt>
                <c:pt idx="7">
                  <c:v>0.04</c:v>
                </c:pt>
                <c:pt idx="8">
                  <c:v>0.02</c:v>
                </c:pt>
                <c:pt idx="9">
                  <c:v>0.02</c:v>
                </c:pt>
                <c:pt idx="10">
                  <c:v>0.02</c:v>
                </c:pt>
                <c:pt idx="11">
                  <c:v>0.02</c:v>
                </c:pt>
                <c:pt idx="12">
                  <c:v>0.02</c:v>
                </c:pt>
                <c:pt idx="13">
                  <c:v>0.01</c:v>
                </c:pt>
                <c:pt idx="14">
                  <c:v>0.01</c:v>
                </c:pt>
                <c:pt idx="15">
                  <c:v>0.01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6021201233340981E-2"/>
          <c:y val="0.68877009265419964"/>
          <c:w val="0.85837830950742811"/>
          <c:h val="0.292985895846805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0.38333</cdr:x>
      <cdr:y>0.93161</cdr:y>
    </cdr:from>
    <cdr:to>
      <cdr:x>0.95</cdr:x>
      <cdr:y>1</cdr:y>
    </cdr:to>
    <cdr:sp macro="" textlink="">
      <cdr:nvSpPr>
        <cdr:cNvPr id="2" name="TextBox 5"/>
        <cdr:cNvSpPr txBox="1"/>
      </cdr:nvSpPr>
      <cdr:spPr>
        <a:xfrm xmlns:a="http://schemas.openxmlformats.org/drawingml/2006/main">
          <a:off x="3312368" y="5031268"/>
          <a:ext cx="489654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A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r>
            <a:rPr lang="en-AU" i="1" dirty="0" smtClean="0"/>
            <a:t>Moore, J. et al. J. Food Sci.77.2012</a:t>
          </a:r>
          <a:endParaRPr lang="en-AU"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D724-B798-48D2-B421-BF3D477DF8DA}" type="datetimeFigureOut">
              <a:rPr lang="en-AU" smtClean="0"/>
              <a:t>10/11/2015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F1192-960C-44CC-B3FE-640F5DC5AC4E}" type="slidenum">
              <a:rPr lang="en-AU" smtClean="0"/>
              <a:t>‹#›</a:t>
            </a:fld>
            <a:endParaRPr lang="en-AU"/>
          </a:p>
        </p:txBody>
      </p:sp>
    </p:spTree>
    <p:extLst>
      <p:ext uri="{BB962C8B-B14F-4D97-AF65-F5344CB8AC3E}">
        <p14:creationId xmlns:p14="http://schemas.microsoft.com/office/powerpoint/2010/main" val="69770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9075469-DB43-4554-A23F-F4FE52DFBBDF}" type="slidenum">
              <a:rPr lang="en-US" altLang="en-US" smtClean="0"/>
              <a:pPr>
                <a:defRPr/>
              </a:pPr>
              <a:t>1</a:t>
            </a:fld>
            <a:endParaRPr lang="en-US" altLang="en-US"/>
          </a:p>
        </p:txBody>
      </p:sp>
    </p:spTree>
    <p:extLst>
      <p:ext uri="{BB962C8B-B14F-4D97-AF65-F5344CB8AC3E}">
        <p14:creationId xmlns:p14="http://schemas.microsoft.com/office/powerpoint/2010/main" val="112504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9075469-DB43-4554-A23F-F4FE52DFBBDF}" type="slidenum">
              <a:rPr lang="en-US" altLang="en-US" smtClean="0"/>
              <a:pPr>
                <a:defRPr/>
              </a:pPr>
              <a:t>7</a:t>
            </a:fld>
            <a:endParaRPr lang="en-US" altLang="en-US"/>
          </a:p>
        </p:txBody>
      </p:sp>
    </p:spTree>
    <p:extLst>
      <p:ext uri="{BB962C8B-B14F-4D97-AF65-F5344CB8AC3E}">
        <p14:creationId xmlns:p14="http://schemas.microsoft.com/office/powerpoint/2010/main" val="2171730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15.png"/><Relationship Id="rId26" Type="http://schemas.openxmlformats.org/officeDocument/2006/relationships/image" Target="../media/image23.jpeg"/><Relationship Id="rId3" Type="http://schemas.openxmlformats.org/officeDocument/2006/relationships/image" Target="../media/image5.png"/><Relationship Id="rId21" Type="http://schemas.openxmlformats.org/officeDocument/2006/relationships/image" Target="../media/image18.jpeg"/><Relationship Id="rId34" Type="http://schemas.openxmlformats.org/officeDocument/2006/relationships/image" Target="../media/image31.png"/><Relationship Id="rId7" Type="http://schemas.openxmlformats.org/officeDocument/2006/relationships/hyperlink" Target="http://www.jnjaust.com.au/" TargetMode="External"/><Relationship Id="rId12" Type="http://schemas.openxmlformats.org/officeDocument/2006/relationships/hyperlink" Target="http://www.nestle.com.au/" TargetMode="External"/><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4.png"/><Relationship Id="rId16" Type="http://schemas.openxmlformats.org/officeDocument/2006/relationships/hyperlink" Target="http://www.sunrice.com.au/index.asp" TargetMode="External"/><Relationship Id="rId20" Type="http://schemas.openxmlformats.org/officeDocument/2006/relationships/image" Target="../media/image17.jpe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1.png"/><Relationship Id="rId24" Type="http://schemas.openxmlformats.org/officeDocument/2006/relationships/image" Target="../media/image21.jpeg"/><Relationship Id="rId32" Type="http://schemas.openxmlformats.org/officeDocument/2006/relationships/image" Target="../media/image29.png"/><Relationship Id="rId37"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3.png"/><Relationship Id="rId23" Type="http://schemas.openxmlformats.org/officeDocument/2006/relationships/image" Target="../media/image20.jpe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hyperlink" Target="http://www.kca.com.au/" TargetMode="External"/><Relationship Id="rId19" Type="http://schemas.openxmlformats.org/officeDocument/2006/relationships/image" Target="../media/image16.jpeg"/><Relationship Id="rId31"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hyperlink" Target="http://www.mars.com/global/who-we-are/where-we-operate/australia.aspx" TargetMode="External"/><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1139292"/>
            <a:ext cx="4248472" cy="4579417"/>
          </a:xfrm>
        </p:spPr>
        <p:txBody>
          <a:bodyPr>
            <a:normAutofit/>
          </a:bodyPr>
          <a:lstStyle>
            <a:lvl1pPr algn="r">
              <a:defRPr sz="5400">
                <a:solidFill>
                  <a:srgbClr val="D0B771"/>
                </a:solidFill>
                <a:latin typeface="Arial Black" panose="020B0A04020102020204"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137158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1720" y="1124744"/>
            <a:ext cx="4961543" cy="4632628"/>
          </a:xfrm>
        </p:spPr>
        <p:txBody>
          <a:bodyPr/>
          <a:lstStyle>
            <a:lvl1pPr algn="ctr">
              <a:defRPr>
                <a:solidFill>
                  <a:schemeClr val="bg1"/>
                </a:solidFill>
                <a:latin typeface="Arial Black" panose="020B0A04020102020204"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158930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3728" y="332656"/>
            <a:ext cx="6552728" cy="864096"/>
          </a:xfrm>
        </p:spPr>
        <p:txBody>
          <a:bodyPr>
            <a:noAutofit/>
          </a:bodyPr>
          <a:lstStyle>
            <a:lvl1pPr algn="r">
              <a:defRPr sz="2400">
                <a:solidFill>
                  <a:schemeClr val="bg1"/>
                </a:solidFill>
                <a:latin typeface="Arial Black" panose="020B0A04020102020204" pitchFamily="34" charset="0"/>
                <a:cs typeface="Arial" panose="020B0604020202020204"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827584" y="1628800"/>
            <a:ext cx="7848872" cy="4176465"/>
          </a:xfrm>
        </p:spPr>
        <p:txBody>
          <a:bodyPr/>
          <a:lstStyle>
            <a:lvl1pPr marL="0" indent="0">
              <a:buNone/>
              <a:defRPr sz="2800">
                <a:solidFill>
                  <a:schemeClr val="tx1">
                    <a:lumMod val="65000"/>
                    <a:lumOff val="35000"/>
                  </a:schemeClr>
                </a:solidFill>
                <a:latin typeface="Arial" panose="020B0604020202020204" pitchFamily="34" charset="0"/>
                <a:cs typeface="Arial" panose="020B0604020202020204" pitchFamily="34" charset="0"/>
              </a:defRPr>
            </a:lvl1pPr>
            <a:lvl2pPr>
              <a:defRPr>
                <a:latin typeface="Gotham Book" pitchFamily="2" charset="0"/>
              </a:defRPr>
            </a:lvl2pPr>
            <a:lvl3pPr>
              <a:defRPr>
                <a:latin typeface="Gotham Book" pitchFamily="2" charset="0"/>
              </a:defRPr>
            </a:lvl3pPr>
            <a:lvl4pPr>
              <a:defRPr>
                <a:latin typeface="Gotham Book" pitchFamily="2" charset="0"/>
              </a:defRPr>
            </a:lvl4pPr>
            <a:lvl5pPr>
              <a:defRPr>
                <a:latin typeface="Gotham Book" pitchFamily="2" charset="0"/>
              </a:defRPr>
            </a:lvl5pPr>
          </a:lstStyle>
          <a:p>
            <a:pPr lvl="0"/>
            <a:r>
              <a:rPr lang="en-US" smtClean="0"/>
              <a:t>Click to edit Master text styles</a:t>
            </a:r>
          </a:p>
        </p:txBody>
      </p:sp>
    </p:spTree>
    <p:extLst>
      <p:ext uri="{BB962C8B-B14F-4D97-AF65-F5344CB8AC3E}">
        <p14:creationId xmlns:p14="http://schemas.microsoft.com/office/powerpoint/2010/main" val="192349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srcRect/>
          <a:stretch>
            <a:fillRect/>
          </a:stretch>
        </p:blipFill>
        <p:spPr bwMode="auto">
          <a:xfrm>
            <a:off x="1697038" y="5710238"/>
            <a:ext cx="1524000" cy="1085850"/>
          </a:xfrm>
          <a:prstGeom prst="rect">
            <a:avLst/>
          </a:prstGeom>
          <a:noFill/>
          <a:ln w="9525">
            <a:noFill/>
            <a:miter lim="800000"/>
            <a:headEnd/>
            <a:tailEnd/>
          </a:ln>
        </p:spPr>
      </p:pic>
      <p:pic>
        <p:nvPicPr>
          <p:cNvPr id="4" name="Picture 23" descr="kelloggs"/>
          <p:cNvPicPr>
            <a:picLocks noChangeAspect="1" noChangeArrowheads="1"/>
          </p:cNvPicPr>
          <p:nvPr userDrawn="1"/>
        </p:nvPicPr>
        <p:blipFill>
          <a:blip r:embed="rId3"/>
          <a:srcRect/>
          <a:stretch>
            <a:fillRect/>
          </a:stretch>
        </p:blipFill>
        <p:spPr bwMode="auto">
          <a:xfrm>
            <a:off x="2244725" y="1628775"/>
            <a:ext cx="2432050" cy="823913"/>
          </a:xfrm>
          <a:prstGeom prst="rect">
            <a:avLst/>
          </a:prstGeom>
          <a:noFill/>
          <a:ln w="9525">
            <a:noFill/>
            <a:miter lim="800000"/>
            <a:headEnd/>
            <a:tailEnd/>
          </a:ln>
        </p:spPr>
      </p:pic>
      <p:pic>
        <p:nvPicPr>
          <p:cNvPr id="5" name="Picture 34" descr="amcorlogo"/>
          <p:cNvPicPr>
            <a:picLocks noChangeAspect="1" noChangeArrowheads="1"/>
          </p:cNvPicPr>
          <p:nvPr userDrawn="1"/>
        </p:nvPicPr>
        <p:blipFill>
          <a:blip r:embed="rId4"/>
          <a:srcRect/>
          <a:stretch>
            <a:fillRect/>
          </a:stretch>
        </p:blipFill>
        <p:spPr bwMode="auto">
          <a:xfrm>
            <a:off x="228600" y="6094413"/>
            <a:ext cx="1319213" cy="555625"/>
          </a:xfrm>
          <a:prstGeom prst="rect">
            <a:avLst/>
          </a:prstGeom>
          <a:noFill/>
          <a:ln w="9525">
            <a:noFill/>
            <a:miter lim="800000"/>
            <a:headEnd/>
            <a:tailEnd/>
          </a:ln>
        </p:spPr>
      </p:pic>
      <p:pic>
        <p:nvPicPr>
          <p:cNvPr id="6" name="Picture 36" descr="Unilever"/>
          <p:cNvPicPr>
            <a:picLocks noChangeAspect="1" noChangeArrowheads="1"/>
          </p:cNvPicPr>
          <p:nvPr userDrawn="1"/>
        </p:nvPicPr>
        <p:blipFill>
          <a:blip r:embed="rId5"/>
          <a:srcRect/>
          <a:stretch>
            <a:fillRect/>
          </a:stretch>
        </p:blipFill>
        <p:spPr bwMode="auto">
          <a:xfrm>
            <a:off x="6473825" y="1833563"/>
            <a:ext cx="981075" cy="901700"/>
          </a:xfrm>
          <a:prstGeom prst="rect">
            <a:avLst/>
          </a:prstGeom>
          <a:noFill/>
          <a:ln w="9525">
            <a:noFill/>
            <a:miter lim="800000"/>
            <a:headEnd/>
            <a:tailEnd/>
          </a:ln>
        </p:spPr>
      </p:pic>
      <p:pic>
        <p:nvPicPr>
          <p:cNvPr id="7" name="Picture 37" descr="logo"/>
          <p:cNvPicPr>
            <a:picLocks noChangeAspect="1" noChangeArrowheads="1"/>
          </p:cNvPicPr>
          <p:nvPr userDrawn="1"/>
        </p:nvPicPr>
        <p:blipFill>
          <a:blip r:embed="rId6"/>
          <a:srcRect/>
          <a:stretch>
            <a:fillRect/>
          </a:stretch>
        </p:blipFill>
        <p:spPr bwMode="auto">
          <a:xfrm>
            <a:off x="7832725" y="3262313"/>
            <a:ext cx="1223963" cy="1185862"/>
          </a:xfrm>
          <a:prstGeom prst="rect">
            <a:avLst/>
          </a:prstGeom>
          <a:noFill/>
          <a:ln w="9525">
            <a:noFill/>
            <a:miter lim="800000"/>
            <a:headEnd/>
            <a:tailEnd/>
          </a:ln>
        </p:spPr>
      </p:pic>
      <p:pic>
        <p:nvPicPr>
          <p:cNvPr id="8" name="Picture 41" descr="Johnson &amp; Johnson Pacific Pty Limited">
            <a:hlinkClick r:id="rId7"/>
          </p:cNvPr>
          <p:cNvPicPr>
            <a:picLocks noChangeAspect="1" noChangeArrowheads="1"/>
          </p:cNvPicPr>
          <p:nvPr userDrawn="1"/>
        </p:nvPicPr>
        <p:blipFill>
          <a:blip r:embed="rId8"/>
          <a:srcRect/>
          <a:stretch>
            <a:fillRect/>
          </a:stretch>
        </p:blipFill>
        <p:spPr bwMode="auto">
          <a:xfrm>
            <a:off x="6704013" y="4468813"/>
            <a:ext cx="2127250" cy="638175"/>
          </a:xfrm>
          <a:prstGeom prst="rect">
            <a:avLst/>
          </a:prstGeom>
          <a:noFill/>
          <a:ln w="9525">
            <a:noFill/>
            <a:miter lim="800000"/>
            <a:headEnd/>
            <a:tailEnd/>
          </a:ln>
        </p:spPr>
      </p:pic>
      <p:pic>
        <p:nvPicPr>
          <p:cNvPr id="9" name="Picture 2"/>
          <p:cNvPicPr>
            <a:picLocks noChangeAspect="1" noChangeArrowheads="1"/>
          </p:cNvPicPr>
          <p:nvPr userDrawn="1"/>
        </p:nvPicPr>
        <p:blipFill>
          <a:blip r:embed="rId9"/>
          <a:srcRect/>
          <a:stretch>
            <a:fillRect/>
          </a:stretch>
        </p:blipFill>
        <p:spPr bwMode="auto">
          <a:xfrm>
            <a:off x="4503738" y="1169988"/>
            <a:ext cx="1514475" cy="790575"/>
          </a:xfrm>
          <a:prstGeom prst="rect">
            <a:avLst/>
          </a:prstGeom>
          <a:noFill/>
          <a:ln w="9525">
            <a:noFill/>
            <a:miter lim="800000"/>
            <a:headEnd/>
            <a:tailEnd/>
          </a:ln>
        </p:spPr>
      </p:pic>
      <p:pic>
        <p:nvPicPr>
          <p:cNvPr id="10" name="Picture 6">
            <a:hlinkClick r:id="rId10"/>
          </p:cNvPr>
          <p:cNvPicPr>
            <a:picLocks noChangeAspect="1" noChangeArrowheads="1"/>
          </p:cNvPicPr>
          <p:nvPr userDrawn="1"/>
        </p:nvPicPr>
        <p:blipFill>
          <a:blip r:embed="rId11"/>
          <a:srcRect/>
          <a:stretch>
            <a:fillRect/>
          </a:stretch>
        </p:blipFill>
        <p:spPr bwMode="auto">
          <a:xfrm>
            <a:off x="5529263" y="2833688"/>
            <a:ext cx="2509837" cy="660400"/>
          </a:xfrm>
          <a:prstGeom prst="rect">
            <a:avLst/>
          </a:prstGeom>
          <a:noFill/>
          <a:ln w="9525">
            <a:noFill/>
            <a:miter lim="800000"/>
            <a:headEnd/>
            <a:tailEnd/>
          </a:ln>
        </p:spPr>
      </p:pic>
      <p:pic>
        <p:nvPicPr>
          <p:cNvPr id="11" name="Picture 9">
            <a:hlinkClick r:id="rId12"/>
          </p:cNvPr>
          <p:cNvPicPr>
            <a:picLocks noChangeAspect="1" noChangeArrowheads="1"/>
          </p:cNvPicPr>
          <p:nvPr userDrawn="1"/>
        </p:nvPicPr>
        <p:blipFill>
          <a:blip r:embed="rId13"/>
          <a:srcRect/>
          <a:stretch>
            <a:fillRect/>
          </a:stretch>
        </p:blipFill>
        <p:spPr bwMode="auto">
          <a:xfrm>
            <a:off x="120650" y="2414588"/>
            <a:ext cx="1905000" cy="1905000"/>
          </a:xfrm>
          <a:prstGeom prst="rect">
            <a:avLst/>
          </a:prstGeom>
          <a:noFill/>
          <a:ln w="9525">
            <a:noFill/>
            <a:miter lim="800000"/>
            <a:headEnd/>
            <a:tailEnd/>
          </a:ln>
        </p:spPr>
      </p:pic>
      <p:pic>
        <p:nvPicPr>
          <p:cNvPr id="12" name="Picture 15">
            <a:hlinkClick r:id="rId14"/>
          </p:cNvPr>
          <p:cNvPicPr>
            <a:picLocks noChangeAspect="1" noChangeArrowheads="1"/>
          </p:cNvPicPr>
          <p:nvPr userDrawn="1"/>
        </p:nvPicPr>
        <p:blipFill>
          <a:blip r:embed="rId15"/>
          <a:srcRect/>
          <a:stretch>
            <a:fillRect/>
          </a:stretch>
        </p:blipFill>
        <p:spPr bwMode="auto">
          <a:xfrm>
            <a:off x="20638" y="1074738"/>
            <a:ext cx="2271712" cy="1120775"/>
          </a:xfrm>
          <a:prstGeom prst="rect">
            <a:avLst/>
          </a:prstGeom>
          <a:noFill/>
          <a:ln w="9525">
            <a:noFill/>
            <a:miter lim="800000"/>
            <a:headEnd/>
            <a:tailEnd/>
          </a:ln>
        </p:spPr>
      </p:pic>
      <p:pic>
        <p:nvPicPr>
          <p:cNvPr id="13" name="Picture 44" descr="SunRice">
            <a:hlinkClick r:id="rId16"/>
          </p:cNvPr>
          <p:cNvPicPr>
            <a:picLocks noChangeAspect="1" noChangeArrowheads="1"/>
          </p:cNvPicPr>
          <p:nvPr userDrawn="1"/>
        </p:nvPicPr>
        <p:blipFill>
          <a:blip r:embed="rId17"/>
          <a:srcRect/>
          <a:stretch>
            <a:fillRect/>
          </a:stretch>
        </p:blipFill>
        <p:spPr bwMode="auto">
          <a:xfrm>
            <a:off x="107950" y="4900613"/>
            <a:ext cx="1439863" cy="954087"/>
          </a:xfrm>
          <a:prstGeom prst="rect">
            <a:avLst/>
          </a:prstGeom>
          <a:noFill/>
          <a:ln w="9525">
            <a:noFill/>
            <a:miter lim="800000"/>
            <a:headEnd/>
            <a:tailEnd/>
          </a:ln>
        </p:spPr>
      </p:pic>
      <p:pic>
        <p:nvPicPr>
          <p:cNvPr id="14" name="Picture 22" descr="George_Weston_Foods_Logo.gif"/>
          <p:cNvPicPr>
            <a:picLocks noChangeAspect="1"/>
          </p:cNvPicPr>
          <p:nvPr userDrawn="1"/>
        </p:nvPicPr>
        <p:blipFill>
          <a:blip r:embed="rId18"/>
          <a:srcRect/>
          <a:stretch>
            <a:fillRect/>
          </a:stretch>
        </p:blipFill>
        <p:spPr bwMode="auto">
          <a:xfrm>
            <a:off x="2295525" y="2349500"/>
            <a:ext cx="2381250" cy="828675"/>
          </a:xfrm>
          <a:prstGeom prst="rect">
            <a:avLst/>
          </a:prstGeom>
          <a:noFill/>
          <a:ln w="9525">
            <a:noFill/>
            <a:miter lim="800000"/>
            <a:headEnd/>
            <a:tailEnd/>
          </a:ln>
        </p:spPr>
      </p:pic>
      <p:pic>
        <p:nvPicPr>
          <p:cNvPr id="15" name="Picture 23" descr="GF logo.jpg"/>
          <p:cNvPicPr>
            <a:picLocks noChangeAspect="1"/>
          </p:cNvPicPr>
          <p:nvPr userDrawn="1"/>
        </p:nvPicPr>
        <p:blipFill>
          <a:blip r:embed="rId19"/>
          <a:srcRect/>
          <a:stretch>
            <a:fillRect/>
          </a:stretch>
        </p:blipFill>
        <p:spPr bwMode="auto">
          <a:xfrm>
            <a:off x="4638675" y="5922963"/>
            <a:ext cx="1781175" cy="828675"/>
          </a:xfrm>
          <a:prstGeom prst="rect">
            <a:avLst/>
          </a:prstGeom>
          <a:noFill/>
          <a:ln w="9525">
            <a:noFill/>
            <a:miter lim="800000"/>
            <a:headEnd/>
            <a:tailEnd/>
          </a:ln>
        </p:spPr>
      </p:pic>
      <p:pic>
        <p:nvPicPr>
          <p:cNvPr id="16" name="Picture 24" descr="SCA co life logoSmall.jpg"/>
          <p:cNvPicPr>
            <a:picLocks noChangeAspect="1"/>
          </p:cNvPicPr>
          <p:nvPr userDrawn="1"/>
        </p:nvPicPr>
        <p:blipFill>
          <a:blip r:embed="rId20"/>
          <a:srcRect/>
          <a:stretch>
            <a:fillRect/>
          </a:stretch>
        </p:blipFill>
        <p:spPr bwMode="auto">
          <a:xfrm>
            <a:off x="6765925" y="5218113"/>
            <a:ext cx="1066800" cy="1409700"/>
          </a:xfrm>
          <a:prstGeom prst="rect">
            <a:avLst/>
          </a:prstGeom>
          <a:noFill/>
          <a:ln w="9525">
            <a:noFill/>
            <a:miter lim="800000"/>
            <a:headEnd/>
            <a:tailEnd/>
          </a:ln>
        </p:spPr>
      </p:pic>
      <p:pic>
        <p:nvPicPr>
          <p:cNvPr id="17" name="Picture 25" descr="fonterra_logo.jpg"/>
          <p:cNvPicPr>
            <a:picLocks noChangeAspect="1"/>
          </p:cNvPicPr>
          <p:nvPr userDrawn="1"/>
        </p:nvPicPr>
        <p:blipFill>
          <a:blip r:embed="rId21"/>
          <a:srcRect/>
          <a:stretch>
            <a:fillRect/>
          </a:stretch>
        </p:blipFill>
        <p:spPr bwMode="auto">
          <a:xfrm>
            <a:off x="4811713" y="2051050"/>
            <a:ext cx="1435100" cy="828675"/>
          </a:xfrm>
          <a:prstGeom prst="rect">
            <a:avLst/>
          </a:prstGeom>
          <a:noFill/>
          <a:ln w="9525">
            <a:noFill/>
            <a:miter lim="800000"/>
            <a:headEnd/>
            <a:tailEnd/>
          </a:ln>
        </p:spPr>
      </p:pic>
      <p:pic>
        <p:nvPicPr>
          <p:cNvPr id="18" name="Picture 4"/>
          <p:cNvPicPr>
            <a:picLocks noChangeAspect="1" noChangeArrowheads="1"/>
          </p:cNvPicPr>
          <p:nvPr userDrawn="1"/>
        </p:nvPicPr>
        <p:blipFill>
          <a:blip r:embed="rId22"/>
          <a:srcRect/>
          <a:stretch>
            <a:fillRect/>
          </a:stretch>
        </p:blipFill>
        <p:spPr bwMode="auto">
          <a:xfrm>
            <a:off x="5899150" y="1020763"/>
            <a:ext cx="3081338" cy="476250"/>
          </a:xfrm>
          <a:prstGeom prst="rect">
            <a:avLst/>
          </a:prstGeom>
          <a:noFill/>
          <a:ln w="9525">
            <a:noFill/>
            <a:miter lim="800000"/>
            <a:headEnd/>
            <a:tailEnd/>
          </a:ln>
        </p:spPr>
      </p:pic>
      <p:pic>
        <p:nvPicPr>
          <p:cNvPr id="19" name="Picture 27" descr="Clorox_Logo.jpg"/>
          <p:cNvPicPr>
            <a:picLocks noChangeAspect="1"/>
          </p:cNvPicPr>
          <p:nvPr userDrawn="1"/>
        </p:nvPicPr>
        <p:blipFill>
          <a:blip r:embed="rId23"/>
          <a:srcRect/>
          <a:stretch>
            <a:fillRect/>
          </a:stretch>
        </p:blipFill>
        <p:spPr bwMode="auto">
          <a:xfrm>
            <a:off x="7566025" y="1497013"/>
            <a:ext cx="1493838" cy="889000"/>
          </a:xfrm>
          <a:prstGeom prst="rect">
            <a:avLst/>
          </a:prstGeom>
          <a:noFill/>
          <a:ln w="9525">
            <a:noFill/>
            <a:miter lim="800000"/>
            <a:headEnd/>
            <a:tailEnd/>
          </a:ln>
        </p:spPr>
      </p:pic>
      <p:pic>
        <p:nvPicPr>
          <p:cNvPr id="20" name="Picture 28" descr="FERRERO Logo 1.JPG"/>
          <p:cNvPicPr>
            <a:picLocks noChangeAspect="1"/>
          </p:cNvPicPr>
          <p:nvPr userDrawn="1"/>
        </p:nvPicPr>
        <p:blipFill>
          <a:blip r:embed="rId24"/>
          <a:srcRect/>
          <a:stretch>
            <a:fillRect/>
          </a:stretch>
        </p:blipFill>
        <p:spPr bwMode="auto">
          <a:xfrm>
            <a:off x="4379913" y="5461000"/>
            <a:ext cx="2370137" cy="271463"/>
          </a:xfrm>
          <a:prstGeom prst="rect">
            <a:avLst/>
          </a:prstGeom>
          <a:noFill/>
          <a:ln w="9525">
            <a:noFill/>
            <a:miter lim="800000"/>
            <a:headEnd/>
            <a:tailEnd/>
          </a:ln>
        </p:spPr>
      </p:pic>
      <p:pic>
        <p:nvPicPr>
          <p:cNvPr id="21" name="Picture 2"/>
          <p:cNvPicPr>
            <a:picLocks noChangeAspect="1" noChangeArrowheads="1"/>
          </p:cNvPicPr>
          <p:nvPr userDrawn="1"/>
        </p:nvPicPr>
        <p:blipFill>
          <a:blip r:embed="rId25"/>
          <a:srcRect/>
          <a:stretch>
            <a:fillRect/>
          </a:stretch>
        </p:blipFill>
        <p:spPr bwMode="auto">
          <a:xfrm>
            <a:off x="2306638" y="3387725"/>
            <a:ext cx="1362075" cy="809625"/>
          </a:xfrm>
          <a:prstGeom prst="rect">
            <a:avLst/>
          </a:prstGeom>
          <a:noFill/>
          <a:ln w="9525">
            <a:noFill/>
            <a:miter lim="800000"/>
            <a:headEnd/>
            <a:tailEnd/>
          </a:ln>
        </p:spPr>
      </p:pic>
      <p:pic>
        <p:nvPicPr>
          <p:cNvPr id="22" name="Picture 30" descr="Simplot logo_1.jpg"/>
          <p:cNvPicPr>
            <a:picLocks noChangeAspect="1"/>
          </p:cNvPicPr>
          <p:nvPr userDrawn="1"/>
        </p:nvPicPr>
        <p:blipFill>
          <a:blip r:embed="rId26"/>
          <a:srcRect/>
          <a:stretch>
            <a:fillRect/>
          </a:stretch>
        </p:blipFill>
        <p:spPr bwMode="auto">
          <a:xfrm>
            <a:off x="2978150" y="5268913"/>
            <a:ext cx="1522413" cy="665162"/>
          </a:xfrm>
          <a:prstGeom prst="rect">
            <a:avLst/>
          </a:prstGeom>
          <a:noFill/>
          <a:ln w="9525">
            <a:noFill/>
            <a:miter lim="800000"/>
            <a:headEnd/>
            <a:tailEnd/>
          </a:ln>
        </p:spPr>
      </p:pic>
      <p:pic>
        <p:nvPicPr>
          <p:cNvPr id="23" name="Picture 3"/>
          <p:cNvPicPr>
            <a:picLocks noChangeAspect="1" noChangeArrowheads="1"/>
          </p:cNvPicPr>
          <p:nvPr userDrawn="1"/>
        </p:nvPicPr>
        <p:blipFill>
          <a:blip r:embed="rId27"/>
          <a:srcRect/>
          <a:stretch>
            <a:fillRect/>
          </a:stretch>
        </p:blipFill>
        <p:spPr bwMode="auto">
          <a:xfrm>
            <a:off x="23813" y="3789363"/>
            <a:ext cx="2005012" cy="1055687"/>
          </a:xfrm>
          <a:prstGeom prst="rect">
            <a:avLst/>
          </a:prstGeom>
          <a:noFill/>
          <a:ln w="9525">
            <a:noFill/>
            <a:miter lim="800000"/>
            <a:headEnd/>
            <a:tailEnd/>
          </a:ln>
        </p:spPr>
      </p:pic>
      <p:pic>
        <p:nvPicPr>
          <p:cNvPr id="24" name="Picture 26" descr="mccain"/>
          <p:cNvPicPr>
            <a:picLocks noChangeAspect="1" noChangeArrowheads="1"/>
          </p:cNvPicPr>
          <p:nvPr userDrawn="1"/>
        </p:nvPicPr>
        <p:blipFill>
          <a:blip r:embed="rId28"/>
          <a:srcRect/>
          <a:stretch>
            <a:fillRect/>
          </a:stretch>
        </p:blipFill>
        <p:spPr bwMode="auto">
          <a:xfrm>
            <a:off x="2987675" y="4205288"/>
            <a:ext cx="1335088" cy="901700"/>
          </a:xfrm>
          <a:prstGeom prst="rect">
            <a:avLst/>
          </a:prstGeom>
          <a:noFill/>
          <a:ln w="9525">
            <a:noFill/>
            <a:miter lim="800000"/>
            <a:headEnd/>
            <a:tailEnd/>
          </a:ln>
        </p:spPr>
      </p:pic>
      <p:pic>
        <p:nvPicPr>
          <p:cNvPr id="25" name="Picture 4"/>
          <p:cNvPicPr>
            <a:picLocks noChangeAspect="1" noChangeArrowheads="1"/>
          </p:cNvPicPr>
          <p:nvPr userDrawn="1"/>
        </p:nvPicPr>
        <p:blipFill>
          <a:blip r:embed="rId29"/>
          <a:srcRect/>
          <a:stretch>
            <a:fillRect/>
          </a:stretch>
        </p:blipFill>
        <p:spPr bwMode="auto">
          <a:xfrm>
            <a:off x="8042275" y="2452688"/>
            <a:ext cx="952500" cy="1057275"/>
          </a:xfrm>
          <a:prstGeom prst="rect">
            <a:avLst/>
          </a:prstGeom>
          <a:noFill/>
          <a:ln w="9525">
            <a:noFill/>
            <a:miter lim="800000"/>
            <a:headEnd/>
            <a:tailEnd/>
          </a:ln>
        </p:spPr>
      </p:pic>
      <p:pic>
        <p:nvPicPr>
          <p:cNvPr id="26" name="Picture 5"/>
          <p:cNvPicPr>
            <a:picLocks noChangeAspect="1" noChangeArrowheads="1"/>
          </p:cNvPicPr>
          <p:nvPr userDrawn="1"/>
        </p:nvPicPr>
        <p:blipFill>
          <a:blip r:embed="rId30"/>
          <a:srcRect/>
          <a:stretch>
            <a:fillRect/>
          </a:stretch>
        </p:blipFill>
        <p:spPr bwMode="auto">
          <a:xfrm>
            <a:off x="5326063" y="3819525"/>
            <a:ext cx="952500" cy="514350"/>
          </a:xfrm>
          <a:prstGeom prst="rect">
            <a:avLst/>
          </a:prstGeom>
          <a:noFill/>
          <a:ln w="9525">
            <a:noFill/>
            <a:miter lim="800000"/>
            <a:headEnd/>
            <a:tailEnd/>
          </a:ln>
        </p:spPr>
      </p:pic>
      <p:pic>
        <p:nvPicPr>
          <p:cNvPr id="27" name="Picture 2"/>
          <p:cNvPicPr>
            <a:picLocks noChangeAspect="1" noChangeArrowheads="1"/>
          </p:cNvPicPr>
          <p:nvPr userDrawn="1"/>
        </p:nvPicPr>
        <p:blipFill>
          <a:blip r:embed="rId31"/>
          <a:srcRect/>
          <a:stretch>
            <a:fillRect/>
          </a:stretch>
        </p:blipFill>
        <p:spPr bwMode="auto">
          <a:xfrm>
            <a:off x="8047038" y="5268913"/>
            <a:ext cx="784225" cy="1025525"/>
          </a:xfrm>
          <a:prstGeom prst="rect">
            <a:avLst/>
          </a:prstGeom>
          <a:noFill/>
          <a:ln w="9525">
            <a:noFill/>
            <a:miter lim="800000"/>
            <a:headEnd/>
            <a:tailEnd/>
          </a:ln>
        </p:spPr>
      </p:pic>
      <p:pic>
        <p:nvPicPr>
          <p:cNvPr id="28" name="Picture 3"/>
          <p:cNvPicPr>
            <a:picLocks noChangeAspect="1" noChangeArrowheads="1"/>
          </p:cNvPicPr>
          <p:nvPr userDrawn="1"/>
        </p:nvPicPr>
        <p:blipFill>
          <a:blip r:embed="rId32"/>
          <a:srcRect/>
          <a:stretch>
            <a:fillRect/>
          </a:stretch>
        </p:blipFill>
        <p:spPr bwMode="auto">
          <a:xfrm>
            <a:off x="4557713" y="4365625"/>
            <a:ext cx="2038350" cy="1000125"/>
          </a:xfrm>
          <a:prstGeom prst="rect">
            <a:avLst/>
          </a:prstGeom>
          <a:noFill/>
          <a:ln w="9525">
            <a:noFill/>
            <a:miter lim="800000"/>
            <a:headEnd/>
            <a:tailEnd/>
          </a:ln>
        </p:spPr>
      </p:pic>
      <p:pic>
        <p:nvPicPr>
          <p:cNvPr id="29" name="Picture 4"/>
          <p:cNvPicPr>
            <a:picLocks noChangeAspect="1" noChangeArrowheads="1"/>
          </p:cNvPicPr>
          <p:nvPr userDrawn="1"/>
        </p:nvPicPr>
        <p:blipFill>
          <a:blip r:embed="rId33"/>
          <a:srcRect/>
          <a:stretch>
            <a:fillRect/>
          </a:stretch>
        </p:blipFill>
        <p:spPr bwMode="auto">
          <a:xfrm>
            <a:off x="2171700" y="1298575"/>
            <a:ext cx="2344738" cy="396875"/>
          </a:xfrm>
          <a:prstGeom prst="rect">
            <a:avLst/>
          </a:prstGeom>
          <a:noFill/>
          <a:ln w="9525">
            <a:noFill/>
            <a:miter lim="800000"/>
            <a:headEnd/>
            <a:tailEnd/>
          </a:ln>
        </p:spPr>
      </p:pic>
      <p:pic>
        <p:nvPicPr>
          <p:cNvPr id="30" name="Picture 3"/>
          <p:cNvPicPr>
            <a:picLocks noChangeAspect="1" noChangeArrowheads="1"/>
          </p:cNvPicPr>
          <p:nvPr userDrawn="1"/>
        </p:nvPicPr>
        <p:blipFill>
          <a:blip r:embed="rId34"/>
          <a:srcRect/>
          <a:stretch>
            <a:fillRect/>
          </a:stretch>
        </p:blipFill>
        <p:spPr bwMode="auto">
          <a:xfrm>
            <a:off x="120650" y="2195513"/>
            <a:ext cx="2409825" cy="514350"/>
          </a:xfrm>
          <a:prstGeom prst="rect">
            <a:avLst/>
          </a:prstGeom>
          <a:noFill/>
          <a:ln w="9525">
            <a:noFill/>
            <a:miter lim="800000"/>
            <a:headEnd/>
            <a:tailEnd/>
          </a:ln>
        </p:spPr>
      </p:pic>
      <p:pic>
        <p:nvPicPr>
          <p:cNvPr id="31" name="Picture 4"/>
          <p:cNvPicPr>
            <a:picLocks noChangeAspect="1" noChangeArrowheads="1"/>
          </p:cNvPicPr>
          <p:nvPr userDrawn="1"/>
        </p:nvPicPr>
        <p:blipFill>
          <a:blip r:embed="rId35"/>
          <a:srcRect/>
          <a:stretch>
            <a:fillRect/>
          </a:stretch>
        </p:blipFill>
        <p:spPr bwMode="auto">
          <a:xfrm>
            <a:off x="6246813" y="3403600"/>
            <a:ext cx="1590675" cy="771525"/>
          </a:xfrm>
          <a:prstGeom prst="rect">
            <a:avLst/>
          </a:prstGeom>
          <a:noFill/>
          <a:ln w="9525">
            <a:noFill/>
            <a:miter lim="800000"/>
            <a:headEnd/>
            <a:tailEnd/>
          </a:ln>
        </p:spPr>
      </p:pic>
      <p:pic>
        <p:nvPicPr>
          <p:cNvPr id="32" name="Picture 5"/>
          <p:cNvPicPr>
            <a:picLocks noChangeAspect="1" noChangeArrowheads="1"/>
          </p:cNvPicPr>
          <p:nvPr userDrawn="1"/>
        </p:nvPicPr>
        <p:blipFill>
          <a:blip r:embed="rId36"/>
          <a:srcRect/>
          <a:stretch>
            <a:fillRect/>
          </a:stretch>
        </p:blipFill>
        <p:spPr bwMode="auto">
          <a:xfrm>
            <a:off x="3810000" y="3290888"/>
            <a:ext cx="1524000" cy="533400"/>
          </a:xfrm>
          <a:prstGeom prst="rect">
            <a:avLst/>
          </a:prstGeom>
          <a:noFill/>
          <a:ln w="9525">
            <a:noFill/>
            <a:miter lim="800000"/>
            <a:headEnd/>
            <a:tailEnd/>
          </a:ln>
        </p:spPr>
      </p:pic>
      <p:pic>
        <p:nvPicPr>
          <p:cNvPr id="33" name="Picture 3"/>
          <p:cNvPicPr>
            <a:picLocks noChangeAspect="1" noChangeArrowheads="1"/>
          </p:cNvPicPr>
          <p:nvPr userDrawn="1"/>
        </p:nvPicPr>
        <p:blipFill>
          <a:blip r:embed="rId37"/>
          <a:srcRect/>
          <a:stretch>
            <a:fillRect/>
          </a:stretch>
        </p:blipFill>
        <p:spPr bwMode="auto">
          <a:xfrm>
            <a:off x="1749425" y="4764088"/>
            <a:ext cx="1095375" cy="8667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4" name="Slide Number Placeholder 2"/>
          <p:cNvSpPr>
            <a:spLocks noGrp="1"/>
          </p:cNvSpPr>
          <p:nvPr>
            <p:ph type="sldNum" sz="quarter" idx="10"/>
          </p:nvPr>
        </p:nvSpPr>
        <p:spPr>
          <a:xfrm>
            <a:off x="8763000" y="6477000"/>
            <a:ext cx="381000" cy="244475"/>
          </a:xfrm>
          <a:prstGeom prst="rect">
            <a:avLst/>
          </a:prstGeom>
        </p:spPr>
        <p:txBody>
          <a:bodyPr/>
          <a:lstStyle>
            <a:lvl1pPr>
              <a:defRPr/>
            </a:lvl1pPr>
          </a:lstStyle>
          <a:p>
            <a:pPr>
              <a:defRPr/>
            </a:pPr>
            <a:fld id="{63F24D49-259C-419D-BEB1-A72C4DE71D9E}" type="slidenum">
              <a:rPr lang="en-US"/>
              <a:pPr>
                <a:defRPr/>
              </a:pPr>
              <a:t>‹#›</a:t>
            </a:fld>
            <a:endParaRPr lang="en-US" dirty="0"/>
          </a:p>
        </p:txBody>
      </p:sp>
    </p:spTree>
    <p:extLst>
      <p:ext uri="{BB962C8B-B14F-4D97-AF65-F5344CB8AC3E}">
        <p14:creationId xmlns:p14="http://schemas.microsoft.com/office/powerpoint/2010/main" val="2561450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7C5C55B-7E75-41A2-9DF1-A049D91449AF}" type="datetimeFigureOut">
              <a:rPr lang="en-AU"/>
              <a:pPr>
                <a:defRPr/>
              </a:pPr>
              <a:t>10/11/2015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D974F58-A913-4374-91DF-748082DAD4F7}"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2126109" y="2492896"/>
            <a:ext cx="6910387" cy="2014537"/>
          </a:xfrm>
        </p:spPr>
        <p:txBody>
          <a:bodyPr>
            <a:noAutofit/>
          </a:bodyPr>
          <a:lstStyle/>
          <a:p>
            <a:pPr eaLnBrk="1" hangingPunct="1"/>
            <a:r>
              <a:rPr lang="en-AU" altLang="en-US" sz="2400" b="1" dirty="0" smtClean="0">
                <a:latin typeface="Century Gothic" panose="020B0502020202020204" pitchFamily="34" charset="0"/>
                <a:ea typeface="ＭＳ Ｐゴシック" panose="020B0600070205080204" pitchFamily="34" charset="-128"/>
                <a:cs typeface="Century Gothic" panose="020B0502020202020204" pitchFamily="34" charset="0"/>
              </a:rPr>
              <a:t>Industry Regulation Cooperation</a:t>
            </a:r>
            <a:br>
              <a:rPr lang="en-AU" altLang="en-US" sz="2400" b="1" dirty="0" smtClean="0">
                <a:latin typeface="Century Gothic" panose="020B0502020202020204" pitchFamily="34" charset="0"/>
                <a:ea typeface="ＭＳ Ｐゴシック" panose="020B0600070205080204" pitchFamily="34" charset="-128"/>
                <a:cs typeface="Century Gothic" panose="020B0502020202020204" pitchFamily="34" charset="0"/>
              </a:rPr>
            </a:br>
            <a:r>
              <a:rPr lang="en-AU" altLang="en-US" sz="2400" b="1" dirty="0" smtClean="0">
                <a:latin typeface="Century Gothic" panose="020B0502020202020204" pitchFamily="34" charset="0"/>
                <a:ea typeface="ＭＳ Ｐゴシック" panose="020B0600070205080204" pitchFamily="34" charset="-128"/>
                <a:cs typeface="Century Gothic" panose="020B0502020202020204" pitchFamily="34" charset="0"/>
              </a:rPr>
              <a:t>- </a:t>
            </a:r>
            <a:r>
              <a:rPr lang="en-AU" altLang="en-US" sz="2400" b="1" cap="none" dirty="0" smtClean="0">
                <a:latin typeface="Century Gothic" panose="020B0502020202020204" pitchFamily="34" charset="0"/>
                <a:ea typeface="ＭＳ Ｐゴシック" panose="020B0600070205080204" pitchFamily="34" charset="-128"/>
                <a:cs typeface="Century Gothic" panose="020B0502020202020204" pitchFamily="34" charset="0"/>
              </a:rPr>
              <a:t>Australian Perspectives No2</a:t>
            </a:r>
            <a:br>
              <a:rPr lang="en-AU" altLang="en-US" sz="2400" b="1" cap="none" dirty="0" smtClean="0">
                <a:latin typeface="Century Gothic" panose="020B0502020202020204" pitchFamily="34" charset="0"/>
                <a:ea typeface="ＭＳ Ｐゴシック" panose="020B0600070205080204" pitchFamily="34" charset="-128"/>
                <a:cs typeface="Century Gothic" panose="020B0502020202020204" pitchFamily="34" charset="0"/>
              </a:rPr>
            </a:br>
            <a:r>
              <a:rPr lang="en-AU" altLang="en-US" sz="1800" b="1" cap="none" dirty="0" smtClean="0">
                <a:latin typeface="Century Gothic" panose="020B0502020202020204" pitchFamily="34" charset="0"/>
                <a:ea typeface="ＭＳ Ｐゴシック" panose="020B0600070205080204" pitchFamily="34" charset="-128"/>
                <a:cs typeface="Century Gothic" panose="020B0502020202020204" pitchFamily="34" charset="0"/>
              </a:rPr>
              <a:t>August 2015</a:t>
            </a:r>
            <a:endParaRPr lang="en-US" altLang="en-US" sz="1800" b="1" cap="none" dirty="0" smtClean="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6147" name="Text Placeholder 11"/>
          <p:cNvSpPr txBox="1">
            <a:spLocks/>
          </p:cNvSpPr>
          <p:nvPr/>
        </p:nvSpPr>
        <p:spPr bwMode="auto">
          <a:xfrm>
            <a:off x="5796136" y="4941168"/>
            <a:ext cx="3673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88" indent="-1588">
              <a:spcBef>
                <a:spcPct val="20000"/>
              </a:spcBef>
              <a:buClr>
                <a:srgbClr val="F78E1E"/>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78E1E"/>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buClr>
                <a:srgbClr val="00467F"/>
              </a:buClr>
              <a:buFont typeface="Arial" panose="020B0604020202020204" pitchFamily="34" charset="0"/>
              <a:buNone/>
            </a:pPr>
            <a:r>
              <a:rPr lang="en-US" altLang="en-US" sz="1600" b="1" dirty="0">
                <a:solidFill>
                  <a:srgbClr val="385F5C"/>
                </a:solidFill>
                <a:latin typeface="Century Gothic" panose="020B0502020202020204" pitchFamily="34" charset="0"/>
                <a:cs typeface="Century Gothic" panose="020B0502020202020204" pitchFamily="34" charset="0"/>
              </a:rPr>
              <a:t>GEOFFREY ANNISON, PhD.</a:t>
            </a:r>
            <a:br>
              <a:rPr lang="en-US" altLang="en-US" sz="1600" b="1" dirty="0">
                <a:solidFill>
                  <a:srgbClr val="385F5C"/>
                </a:solidFill>
                <a:latin typeface="Century Gothic" panose="020B0502020202020204" pitchFamily="34" charset="0"/>
                <a:cs typeface="Century Gothic" panose="020B0502020202020204" pitchFamily="34" charset="0"/>
              </a:rPr>
            </a:br>
            <a:r>
              <a:rPr lang="en-US" altLang="en-US" sz="1600" b="1" dirty="0">
                <a:solidFill>
                  <a:srgbClr val="385F5C"/>
                </a:solidFill>
                <a:latin typeface="Century Gothic" panose="020B0502020202020204" pitchFamily="34" charset="0"/>
                <a:cs typeface="Century Gothic" panose="020B0502020202020204" pitchFamily="34" charset="0"/>
              </a:rPr>
              <a:t>DEPUTY CHIEF EXECUTIVE </a:t>
            </a:r>
          </a:p>
        </p:txBody>
      </p:sp>
    </p:spTree>
    <p:extLst>
      <p:ext uri="{BB962C8B-B14F-4D97-AF65-F5344CB8AC3E}">
        <p14:creationId xmlns:p14="http://schemas.microsoft.com/office/powerpoint/2010/main" val="4046681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Technical Competencies</a:t>
            </a:r>
            <a:endParaRPr lang="en-AU" dirty="0"/>
          </a:p>
        </p:txBody>
      </p:sp>
      <p:sp>
        <p:nvSpPr>
          <p:cNvPr id="4" name="TextBox 3"/>
          <p:cNvSpPr txBox="1"/>
          <p:nvPr/>
        </p:nvSpPr>
        <p:spPr>
          <a:xfrm>
            <a:off x="3115925" y="1779202"/>
            <a:ext cx="2880320" cy="461665"/>
          </a:xfrm>
          <a:prstGeom prst="rect">
            <a:avLst/>
          </a:prstGeom>
          <a:solidFill>
            <a:srgbClr val="73A6B7"/>
          </a:solidFill>
        </p:spPr>
        <p:txBody>
          <a:bodyPr wrap="square" rtlCol="0">
            <a:spAutoFit/>
          </a:bodyPr>
          <a:lstStyle/>
          <a:p>
            <a:pPr algn="ctr"/>
            <a:r>
              <a:rPr lang="en-AU" sz="2400" dirty="0" smtClean="0">
                <a:solidFill>
                  <a:schemeClr val="bg1"/>
                </a:solidFill>
              </a:rPr>
              <a:t>Food Regulators</a:t>
            </a:r>
            <a:endParaRPr lang="en-AU" sz="2400" dirty="0">
              <a:solidFill>
                <a:schemeClr val="bg1"/>
              </a:solidFill>
            </a:endParaRPr>
          </a:p>
        </p:txBody>
      </p:sp>
      <p:sp>
        <p:nvSpPr>
          <p:cNvPr id="5" name="TextBox 4"/>
          <p:cNvSpPr txBox="1"/>
          <p:nvPr/>
        </p:nvSpPr>
        <p:spPr>
          <a:xfrm>
            <a:off x="3131840" y="3543399"/>
            <a:ext cx="2880320" cy="461665"/>
          </a:xfrm>
          <a:prstGeom prst="rect">
            <a:avLst/>
          </a:prstGeom>
          <a:solidFill>
            <a:srgbClr val="73A6B7"/>
          </a:solidFill>
        </p:spPr>
        <p:txBody>
          <a:bodyPr wrap="square" rtlCol="0">
            <a:spAutoFit/>
          </a:bodyPr>
          <a:lstStyle/>
          <a:p>
            <a:pPr algn="ctr"/>
            <a:r>
              <a:rPr lang="en-AU" sz="2400" dirty="0" smtClean="0">
                <a:solidFill>
                  <a:schemeClr val="bg1"/>
                </a:solidFill>
              </a:rPr>
              <a:t>Industry </a:t>
            </a:r>
            <a:endParaRPr lang="en-AU" sz="2400" dirty="0">
              <a:solidFill>
                <a:schemeClr val="bg1"/>
              </a:solidFill>
            </a:endParaRPr>
          </a:p>
        </p:txBody>
      </p:sp>
      <p:sp>
        <p:nvSpPr>
          <p:cNvPr id="6" name="TextBox 5"/>
          <p:cNvSpPr txBox="1"/>
          <p:nvPr/>
        </p:nvSpPr>
        <p:spPr>
          <a:xfrm>
            <a:off x="3131840" y="5219908"/>
            <a:ext cx="2880320" cy="830997"/>
          </a:xfrm>
          <a:prstGeom prst="rect">
            <a:avLst/>
          </a:prstGeom>
          <a:solidFill>
            <a:srgbClr val="73A6B7"/>
          </a:solidFill>
        </p:spPr>
        <p:txBody>
          <a:bodyPr wrap="square" rtlCol="0">
            <a:spAutoFit/>
          </a:bodyPr>
          <a:lstStyle/>
          <a:p>
            <a:pPr algn="ctr"/>
            <a:r>
              <a:rPr lang="en-AU" sz="2400" dirty="0" smtClean="0">
                <a:solidFill>
                  <a:schemeClr val="bg1"/>
                </a:solidFill>
              </a:rPr>
              <a:t>Compliant Product</a:t>
            </a:r>
            <a:br>
              <a:rPr lang="en-AU" sz="2400" dirty="0" smtClean="0">
                <a:solidFill>
                  <a:schemeClr val="bg1"/>
                </a:solidFill>
              </a:rPr>
            </a:br>
            <a:r>
              <a:rPr lang="en-AU" sz="2400" dirty="0" smtClean="0">
                <a:solidFill>
                  <a:schemeClr val="bg1"/>
                </a:solidFill>
              </a:rPr>
              <a:t>(safe and suitable) </a:t>
            </a:r>
            <a:endParaRPr lang="en-AU" sz="2400" dirty="0">
              <a:solidFill>
                <a:schemeClr val="bg1"/>
              </a:solidFill>
            </a:endParaRPr>
          </a:p>
        </p:txBody>
      </p:sp>
      <p:sp>
        <p:nvSpPr>
          <p:cNvPr id="7" name="Curved Left Arrow 6"/>
          <p:cNvSpPr/>
          <p:nvPr/>
        </p:nvSpPr>
        <p:spPr>
          <a:xfrm>
            <a:off x="6156176" y="3774231"/>
            <a:ext cx="648072" cy="2031033"/>
          </a:xfrm>
          <a:prstGeom prst="curvedLeftArrow">
            <a:avLst/>
          </a:prstGeom>
          <a:solidFill>
            <a:srgbClr val="D0B771"/>
          </a:solidFill>
          <a:ln>
            <a:solidFill>
              <a:srgbClr val="D0B7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 name="TextBox 7"/>
          <p:cNvSpPr txBox="1"/>
          <p:nvPr/>
        </p:nvSpPr>
        <p:spPr>
          <a:xfrm>
            <a:off x="7020272" y="4509120"/>
            <a:ext cx="1584176" cy="646331"/>
          </a:xfrm>
          <a:prstGeom prst="rect">
            <a:avLst/>
          </a:prstGeom>
          <a:solidFill>
            <a:srgbClr val="D0B771"/>
          </a:solidFill>
        </p:spPr>
        <p:txBody>
          <a:bodyPr wrap="square" rtlCol="0">
            <a:spAutoFit/>
          </a:bodyPr>
          <a:lstStyle/>
          <a:p>
            <a:pPr algn="ctr"/>
            <a:r>
              <a:rPr lang="en-AU" dirty="0" smtClean="0"/>
              <a:t>Technical competencies</a:t>
            </a:r>
            <a:endParaRPr lang="en-AU" dirty="0"/>
          </a:p>
        </p:txBody>
      </p:sp>
      <p:sp>
        <p:nvSpPr>
          <p:cNvPr id="9" name="Curved Left Arrow 8"/>
          <p:cNvSpPr/>
          <p:nvPr/>
        </p:nvSpPr>
        <p:spPr>
          <a:xfrm flipH="1">
            <a:off x="2141866" y="1974031"/>
            <a:ext cx="648072" cy="3759225"/>
          </a:xfrm>
          <a:prstGeom prst="curvedLeftArrow">
            <a:avLst/>
          </a:prstGeom>
          <a:solidFill>
            <a:srgbClr val="D0B771"/>
          </a:solidFill>
          <a:ln>
            <a:solidFill>
              <a:srgbClr val="D0B7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TextBox 10"/>
          <p:cNvSpPr txBox="1"/>
          <p:nvPr/>
        </p:nvSpPr>
        <p:spPr>
          <a:xfrm>
            <a:off x="478786" y="3451065"/>
            <a:ext cx="1584176" cy="646331"/>
          </a:xfrm>
          <a:prstGeom prst="rect">
            <a:avLst/>
          </a:prstGeom>
          <a:solidFill>
            <a:srgbClr val="D0B771"/>
          </a:solidFill>
        </p:spPr>
        <p:txBody>
          <a:bodyPr wrap="square" rtlCol="0">
            <a:spAutoFit/>
          </a:bodyPr>
          <a:lstStyle/>
          <a:p>
            <a:pPr algn="ctr"/>
            <a:r>
              <a:rPr lang="en-AU" dirty="0" smtClean="0"/>
              <a:t>Technical competencies</a:t>
            </a:r>
            <a:endParaRPr lang="en-AU" dirty="0"/>
          </a:p>
        </p:txBody>
      </p:sp>
    </p:spTree>
    <p:extLst>
      <p:ext uri="{BB962C8B-B14F-4D97-AF65-F5344CB8AC3E}">
        <p14:creationId xmlns:p14="http://schemas.microsoft.com/office/powerpoint/2010/main" val="298317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APEC FSCF – Major Initiatives</a:t>
            </a:r>
            <a:endParaRPr lang="en-AU" dirty="0"/>
          </a:p>
        </p:txBody>
      </p:sp>
      <p:sp>
        <p:nvSpPr>
          <p:cNvPr id="3" name="Content Placeholder 2"/>
          <p:cNvSpPr>
            <a:spLocks noGrp="1"/>
          </p:cNvSpPr>
          <p:nvPr>
            <p:ph idx="1"/>
          </p:nvPr>
        </p:nvSpPr>
        <p:spPr>
          <a:xfrm>
            <a:off x="827584" y="1556792"/>
            <a:ext cx="7848872" cy="4176465"/>
          </a:xfrm>
        </p:spPr>
        <p:txBody>
          <a:bodyPr/>
          <a:lstStyle/>
          <a:p>
            <a:pPr marL="285750" indent="-285750">
              <a:buFont typeface="Arial" panose="020B0604020202020204" pitchFamily="34" charset="0"/>
              <a:buChar char="•"/>
            </a:pPr>
            <a:r>
              <a:rPr lang="en-AU" sz="2400" dirty="0" smtClean="0">
                <a:solidFill>
                  <a:schemeClr val="tx1"/>
                </a:solidFill>
              </a:rPr>
              <a:t>FSCF - Partnership </a:t>
            </a:r>
            <a:r>
              <a:rPr lang="en-AU" sz="2400" dirty="0">
                <a:solidFill>
                  <a:schemeClr val="tx1"/>
                </a:solidFill>
              </a:rPr>
              <a:t>Training Institute Network (PTIN) </a:t>
            </a:r>
            <a:r>
              <a:rPr lang="en-AU" sz="2400" dirty="0" smtClean="0">
                <a:solidFill>
                  <a:schemeClr val="tx1"/>
                </a:solidFill>
              </a:rPr>
              <a:t>- capacity </a:t>
            </a:r>
            <a:r>
              <a:rPr lang="en-AU" sz="2400" dirty="0">
                <a:solidFill>
                  <a:schemeClr val="tx1"/>
                </a:solidFill>
              </a:rPr>
              <a:t>building in food safety. </a:t>
            </a:r>
            <a:endParaRPr lang="en-AU" sz="2400" dirty="0" smtClean="0">
              <a:solidFill>
                <a:schemeClr val="tx1"/>
              </a:solidFill>
            </a:endParaRPr>
          </a:p>
          <a:p>
            <a:pPr marL="285750" indent="-285750">
              <a:buFont typeface="Arial" panose="020B0604020202020204" pitchFamily="34" charset="0"/>
              <a:buChar char="•"/>
            </a:pPr>
            <a:r>
              <a:rPr lang="en-AU" sz="2400" dirty="0" smtClean="0">
                <a:solidFill>
                  <a:schemeClr val="tx1"/>
                </a:solidFill>
              </a:rPr>
              <a:t>Four </a:t>
            </a:r>
            <a:r>
              <a:rPr lang="en-AU" sz="2400" dirty="0">
                <a:solidFill>
                  <a:schemeClr val="tx1"/>
                </a:solidFill>
              </a:rPr>
              <a:t>priority areas </a:t>
            </a:r>
            <a:r>
              <a:rPr lang="en-AU" sz="2400" dirty="0" smtClean="0">
                <a:solidFill>
                  <a:schemeClr val="tx1"/>
                </a:solidFill>
              </a:rPr>
              <a:t>for training</a:t>
            </a:r>
          </a:p>
          <a:p>
            <a:pPr marL="1028700" lvl="1">
              <a:buFont typeface="Arial" panose="020B0604020202020204" pitchFamily="34" charset="0"/>
              <a:buChar char="•"/>
            </a:pPr>
            <a:r>
              <a:rPr lang="en-AU" sz="2400" dirty="0" smtClean="0">
                <a:latin typeface="Arial" panose="020B0604020202020204" pitchFamily="34" charset="0"/>
                <a:cs typeface="Arial" panose="020B0604020202020204" pitchFamily="34" charset="0"/>
              </a:rPr>
              <a:t>risk analysis</a:t>
            </a:r>
          </a:p>
          <a:p>
            <a:pPr marL="1028700" lvl="1">
              <a:buFont typeface="Arial" panose="020B0604020202020204" pitchFamily="34" charset="0"/>
              <a:buChar char="•"/>
            </a:pPr>
            <a:r>
              <a:rPr lang="en-AU" sz="2400" dirty="0" smtClean="0">
                <a:latin typeface="Arial" panose="020B0604020202020204" pitchFamily="34" charset="0"/>
                <a:cs typeface="Arial" panose="020B0604020202020204" pitchFamily="34" charset="0"/>
              </a:rPr>
              <a:t>supply </a:t>
            </a:r>
            <a:r>
              <a:rPr lang="en-AU" sz="2400" dirty="0">
                <a:latin typeface="Arial" panose="020B0604020202020204" pitchFamily="34" charset="0"/>
                <a:cs typeface="Arial" panose="020B0604020202020204" pitchFamily="34" charset="0"/>
              </a:rPr>
              <a:t>chain </a:t>
            </a:r>
            <a:r>
              <a:rPr lang="en-AU" sz="2400" dirty="0" smtClean="0">
                <a:latin typeface="Arial" panose="020B0604020202020204" pitchFamily="34" charset="0"/>
                <a:cs typeface="Arial" panose="020B0604020202020204" pitchFamily="34" charset="0"/>
              </a:rPr>
              <a:t>management</a:t>
            </a:r>
          </a:p>
          <a:p>
            <a:pPr marL="1028700" lvl="1">
              <a:buFont typeface="Arial" panose="020B0604020202020204" pitchFamily="34" charset="0"/>
              <a:buChar char="•"/>
            </a:pPr>
            <a:r>
              <a:rPr lang="en-AU" sz="2400" dirty="0" smtClean="0">
                <a:latin typeface="Arial" panose="020B0604020202020204" pitchFamily="34" charset="0"/>
                <a:cs typeface="Arial" panose="020B0604020202020204" pitchFamily="34" charset="0"/>
              </a:rPr>
              <a:t>food </a:t>
            </a:r>
            <a:r>
              <a:rPr lang="en-AU" sz="2400" dirty="0">
                <a:latin typeface="Arial" panose="020B0604020202020204" pitchFamily="34" charset="0"/>
                <a:cs typeface="Arial" panose="020B0604020202020204" pitchFamily="34" charset="0"/>
              </a:rPr>
              <a:t>safety incident </a:t>
            </a:r>
            <a:r>
              <a:rPr lang="en-AU" sz="2400" dirty="0" smtClean="0">
                <a:latin typeface="Arial" panose="020B0604020202020204" pitchFamily="34" charset="0"/>
                <a:cs typeface="Arial" panose="020B0604020202020204" pitchFamily="34" charset="0"/>
              </a:rPr>
              <a:t>management</a:t>
            </a:r>
          </a:p>
          <a:p>
            <a:pPr marL="1028700" lvl="1">
              <a:buFont typeface="Arial" panose="020B0604020202020204" pitchFamily="34" charset="0"/>
              <a:buChar char="•"/>
            </a:pPr>
            <a:r>
              <a:rPr lang="en-AU" sz="2400" dirty="0" smtClean="0">
                <a:latin typeface="Arial" panose="020B0604020202020204" pitchFamily="34" charset="0"/>
                <a:cs typeface="Arial" panose="020B0604020202020204" pitchFamily="34" charset="0"/>
              </a:rPr>
              <a:t>laboratory capacity </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18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APEC FSCF – Major Initiatives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AU" dirty="0" smtClean="0">
                <a:solidFill>
                  <a:schemeClr val="tx1"/>
                </a:solidFill>
              </a:rPr>
              <a:t>Global Food Safety Program</a:t>
            </a:r>
          </a:p>
          <a:p>
            <a:pPr marL="457200" indent="-457200">
              <a:buFont typeface="Arial" panose="020B0604020202020204" pitchFamily="34" charset="0"/>
              <a:buChar char="•"/>
            </a:pPr>
            <a:r>
              <a:rPr lang="en-AU" dirty="0" smtClean="0">
                <a:solidFill>
                  <a:schemeClr val="tx1"/>
                </a:solidFill>
              </a:rPr>
              <a:t>World Bank funded</a:t>
            </a:r>
          </a:p>
          <a:p>
            <a:pPr marL="457200" indent="-457200">
              <a:buFont typeface="Arial" panose="020B0604020202020204" pitchFamily="34" charset="0"/>
              <a:buChar char="•"/>
            </a:pPr>
            <a:r>
              <a:rPr lang="en-AU" dirty="0" smtClean="0">
                <a:solidFill>
                  <a:schemeClr val="tx1"/>
                </a:solidFill>
              </a:rPr>
              <a:t>Five-year </a:t>
            </a:r>
            <a:r>
              <a:rPr lang="en-AU" dirty="0">
                <a:solidFill>
                  <a:schemeClr val="tx1"/>
                </a:solidFill>
              </a:rPr>
              <a:t>work program </a:t>
            </a:r>
            <a:endParaRPr lang="en-AU" dirty="0" smtClean="0">
              <a:solidFill>
                <a:schemeClr val="tx1"/>
              </a:solidFill>
            </a:endParaRPr>
          </a:p>
          <a:p>
            <a:pPr marL="1200150" lvl="1" indent="-457200">
              <a:buFont typeface="Arial" panose="020B0604020202020204" pitchFamily="34" charset="0"/>
              <a:buChar char="•"/>
            </a:pPr>
            <a:r>
              <a:rPr lang="en-AU" dirty="0" smtClean="0">
                <a:latin typeface="Arial" panose="020B0604020202020204" pitchFamily="34" charset="0"/>
                <a:cs typeface="Arial" panose="020B0604020202020204" pitchFamily="34" charset="0"/>
              </a:rPr>
              <a:t>food </a:t>
            </a:r>
            <a:r>
              <a:rPr lang="en-AU" dirty="0">
                <a:latin typeface="Arial" panose="020B0604020202020204" pitchFamily="34" charset="0"/>
                <a:cs typeface="Arial" panose="020B0604020202020204" pitchFamily="34" charset="0"/>
              </a:rPr>
              <a:t>safety projects and advisory </a:t>
            </a:r>
            <a:r>
              <a:rPr lang="en-AU" dirty="0" smtClean="0">
                <a:latin typeface="Arial" panose="020B0604020202020204" pitchFamily="34" charset="0"/>
                <a:cs typeface="Arial" panose="020B0604020202020204" pitchFamily="34" charset="0"/>
              </a:rPr>
              <a:t>services</a:t>
            </a:r>
          </a:p>
          <a:p>
            <a:pPr marL="1200150" lvl="1" indent="-457200">
              <a:buFont typeface="Arial" panose="020B0604020202020204" pitchFamily="34" charset="0"/>
              <a:buChar char="•"/>
            </a:pPr>
            <a:r>
              <a:rPr lang="en-AU" dirty="0" smtClean="0">
                <a:latin typeface="Arial" panose="020B0604020202020204" pitchFamily="34" charset="0"/>
                <a:cs typeface="Arial" panose="020B0604020202020204" pitchFamily="34" charset="0"/>
              </a:rPr>
              <a:t>food </a:t>
            </a:r>
            <a:r>
              <a:rPr lang="en-AU" dirty="0">
                <a:latin typeface="Arial" panose="020B0604020202020204" pitchFamily="34" charset="0"/>
                <a:cs typeface="Arial" panose="020B0604020202020204" pitchFamily="34" charset="0"/>
              </a:rPr>
              <a:t>safety prerequisites and </a:t>
            </a:r>
            <a:r>
              <a:rPr lang="en-AU" dirty="0" smtClean="0">
                <a:latin typeface="Arial" panose="020B0604020202020204" pitchFamily="34" charset="0"/>
                <a:cs typeface="Arial" panose="020B0604020202020204" pitchFamily="34" charset="0"/>
              </a:rPr>
              <a:t>HACCP, </a:t>
            </a:r>
          </a:p>
          <a:p>
            <a:pPr marL="1200150" lvl="1" indent="-457200">
              <a:buFont typeface="Arial" panose="020B0604020202020204" pitchFamily="34" charset="0"/>
              <a:buChar char="•"/>
            </a:pPr>
            <a:r>
              <a:rPr lang="en-AU" dirty="0" smtClean="0">
                <a:latin typeface="Arial" panose="020B0604020202020204" pitchFamily="34" charset="0"/>
                <a:cs typeface="Arial" panose="020B0604020202020204" pitchFamily="34" charset="0"/>
              </a:rPr>
              <a:t>risk analysis</a:t>
            </a:r>
          </a:p>
          <a:p>
            <a:pPr marL="1200150" lvl="1" indent="-457200">
              <a:buFont typeface="Arial" panose="020B0604020202020204" pitchFamily="34" charset="0"/>
              <a:buChar char="•"/>
            </a:pPr>
            <a:r>
              <a:rPr lang="en-AU" dirty="0" smtClean="0">
                <a:latin typeface="Arial" panose="020B0604020202020204" pitchFamily="34" charset="0"/>
                <a:cs typeface="Arial" panose="020B0604020202020204" pitchFamily="34" charset="0"/>
              </a:rPr>
              <a:t>metrics</a:t>
            </a:r>
          </a:p>
          <a:p>
            <a:pPr marL="1200150" lvl="1" indent="-457200">
              <a:buFont typeface="Arial" panose="020B0604020202020204" pitchFamily="34" charset="0"/>
              <a:buChar char="•"/>
            </a:pPr>
            <a:r>
              <a:rPr lang="en-AU" dirty="0" smtClean="0">
                <a:latin typeface="Arial" panose="020B0604020202020204" pitchFamily="34" charset="0"/>
                <a:cs typeface="Arial" panose="020B0604020202020204" pitchFamily="34" charset="0"/>
              </a:rPr>
              <a:t>food </a:t>
            </a:r>
            <a:r>
              <a:rPr lang="en-AU" dirty="0">
                <a:latin typeface="Arial" panose="020B0604020202020204" pitchFamily="34" charset="0"/>
                <a:cs typeface="Arial" panose="020B0604020202020204" pitchFamily="34" charset="0"/>
              </a:rPr>
              <a:t>safety regulatory </a:t>
            </a:r>
            <a:r>
              <a:rPr lang="en-AU" dirty="0" smtClean="0">
                <a:latin typeface="Arial" panose="020B0604020202020204" pitchFamily="34" charset="0"/>
                <a:cs typeface="Arial" panose="020B0604020202020204" pitchFamily="34" charset="0"/>
              </a:rPr>
              <a:t>systems</a:t>
            </a:r>
          </a:p>
          <a:p>
            <a:pPr marL="1200150" lvl="1" indent="-45720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15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Example Projects</a:t>
            </a:r>
            <a:endParaRPr lang="en-AU" sz="3200" dirty="0"/>
          </a:p>
        </p:txBody>
      </p:sp>
      <p:sp>
        <p:nvSpPr>
          <p:cNvPr id="3" name="Content Placeholder 2"/>
          <p:cNvSpPr>
            <a:spLocks noGrp="1"/>
          </p:cNvSpPr>
          <p:nvPr>
            <p:ph idx="1"/>
          </p:nvPr>
        </p:nvSpPr>
        <p:spPr>
          <a:xfrm>
            <a:off x="467544" y="1556792"/>
            <a:ext cx="8496944" cy="4176465"/>
          </a:xfrm>
        </p:spPr>
        <p:txBody>
          <a:bodyPr/>
          <a:lstStyle/>
          <a:p>
            <a:pPr marL="342900" indent="-342900">
              <a:lnSpc>
                <a:spcPct val="150000"/>
              </a:lnSpc>
              <a:buFont typeface="Arial" panose="020B0604020202020204" pitchFamily="34" charset="0"/>
              <a:buChar char="•"/>
            </a:pPr>
            <a:r>
              <a:rPr lang="en-AU" sz="2400" dirty="0" smtClean="0">
                <a:solidFill>
                  <a:schemeClr val="tx1"/>
                </a:solidFill>
              </a:rPr>
              <a:t>Food Safety Practices for Aquaculture</a:t>
            </a:r>
          </a:p>
          <a:p>
            <a:pPr marL="342900" indent="-342900">
              <a:lnSpc>
                <a:spcPct val="150000"/>
              </a:lnSpc>
              <a:buFont typeface="Arial" panose="020B0604020202020204" pitchFamily="34" charset="0"/>
              <a:buChar char="•"/>
            </a:pPr>
            <a:r>
              <a:rPr lang="en-AU" sz="2400" dirty="0" smtClean="0">
                <a:solidFill>
                  <a:schemeClr val="tx1"/>
                </a:solidFill>
              </a:rPr>
              <a:t>Food Safety Incident Network</a:t>
            </a:r>
          </a:p>
          <a:p>
            <a:pPr marL="342900" indent="-342900">
              <a:lnSpc>
                <a:spcPct val="150000"/>
              </a:lnSpc>
              <a:buFont typeface="Arial" panose="020B0604020202020204" pitchFamily="34" charset="0"/>
              <a:buChar char="•"/>
            </a:pPr>
            <a:r>
              <a:rPr lang="en-AU" sz="2400" dirty="0" smtClean="0">
                <a:solidFill>
                  <a:schemeClr val="tx1"/>
                </a:solidFill>
              </a:rPr>
              <a:t>MRL harmonisation </a:t>
            </a:r>
          </a:p>
          <a:p>
            <a:pPr marL="342900" indent="-342900">
              <a:lnSpc>
                <a:spcPct val="150000"/>
              </a:lnSpc>
              <a:buFont typeface="Arial" panose="020B0604020202020204" pitchFamily="34" charset="0"/>
              <a:buChar char="•"/>
            </a:pPr>
            <a:r>
              <a:rPr lang="en-AU" sz="2400" dirty="0" smtClean="0">
                <a:solidFill>
                  <a:schemeClr val="tx1"/>
                </a:solidFill>
              </a:rPr>
              <a:t>Industry engagement</a:t>
            </a:r>
          </a:p>
          <a:p>
            <a:pPr>
              <a:lnSpc>
                <a:spcPct val="150000"/>
              </a:lnSpc>
            </a:pPr>
            <a:r>
              <a:rPr lang="en-AU" sz="2400" dirty="0" smtClean="0">
                <a:solidFill>
                  <a:schemeClr val="tx1"/>
                </a:solidFill>
              </a:rPr>
              <a:t>Proposed</a:t>
            </a:r>
          </a:p>
          <a:p>
            <a:pPr marL="342900" indent="-342900">
              <a:lnSpc>
                <a:spcPct val="150000"/>
              </a:lnSpc>
              <a:buFont typeface="Arial" panose="020B0604020202020204" pitchFamily="34" charset="0"/>
              <a:buChar char="•"/>
            </a:pPr>
            <a:r>
              <a:rPr lang="en-AU" sz="2400" dirty="0" smtClean="0">
                <a:solidFill>
                  <a:schemeClr val="tx1"/>
                </a:solidFill>
              </a:rPr>
              <a:t>Allergen Management </a:t>
            </a:r>
          </a:p>
          <a:p>
            <a:pPr marL="342900" indent="-342900">
              <a:lnSpc>
                <a:spcPct val="150000"/>
              </a:lnSpc>
              <a:buFont typeface="Arial" panose="020B0604020202020204" pitchFamily="34" charset="0"/>
              <a:buChar char="•"/>
            </a:pPr>
            <a:r>
              <a:rPr lang="en-AU" sz="2400" dirty="0" smtClean="0">
                <a:solidFill>
                  <a:schemeClr val="tx1"/>
                </a:solidFill>
              </a:rPr>
              <a:t>Anti-microbial resistance control strategies.</a:t>
            </a:r>
            <a:endParaRPr lang="en-AU" sz="2400" dirty="0">
              <a:solidFill>
                <a:schemeClr val="tx1"/>
              </a:solidFill>
            </a:endParaRPr>
          </a:p>
        </p:txBody>
      </p:sp>
    </p:spTree>
    <p:extLst>
      <p:ext uri="{BB962C8B-B14F-4D97-AF65-F5344CB8AC3E}">
        <p14:creationId xmlns:p14="http://schemas.microsoft.com/office/powerpoint/2010/main" val="4235376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TextBox 3"/>
          <p:cNvSpPr txBox="1"/>
          <p:nvPr/>
        </p:nvSpPr>
        <p:spPr>
          <a:xfrm>
            <a:off x="1763688" y="3140968"/>
            <a:ext cx="5544616" cy="584775"/>
          </a:xfrm>
          <a:prstGeom prst="rect">
            <a:avLst/>
          </a:prstGeom>
          <a:noFill/>
        </p:spPr>
        <p:txBody>
          <a:bodyPr wrap="square" rtlCol="0">
            <a:spAutoFit/>
          </a:bodyPr>
          <a:lstStyle/>
          <a:p>
            <a:pPr algn="ctr"/>
            <a:r>
              <a:rPr lang="en-AU" sz="3200" b="1" dirty="0" smtClean="0">
                <a:solidFill>
                  <a:srgbClr val="D0B771"/>
                </a:solidFill>
              </a:rPr>
              <a:t>Industry Perspectives</a:t>
            </a:r>
            <a:endParaRPr lang="en-AU" sz="3200" b="1" dirty="0">
              <a:solidFill>
                <a:srgbClr val="D0B771"/>
              </a:solidFill>
            </a:endParaRPr>
          </a:p>
        </p:txBody>
      </p:sp>
    </p:spTree>
    <p:extLst>
      <p:ext uri="{BB962C8B-B14F-4D97-AF65-F5344CB8AC3E}">
        <p14:creationId xmlns:p14="http://schemas.microsoft.com/office/powerpoint/2010/main" val="295854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514350" indent="-514350">
              <a:buFont typeface="+mj-lt"/>
              <a:buAutoNum type="arabicPeriod"/>
            </a:pPr>
            <a:r>
              <a:rPr lang="en-AU" dirty="0" smtClean="0">
                <a:solidFill>
                  <a:schemeClr val="tx1"/>
                </a:solidFill>
              </a:rPr>
              <a:t>Regulatory harmonisation is the first step</a:t>
            </a:r>
          </a:p>
          <a:p>
            <a:pPr marL="514350" indent="-514350">
              <a:buFont typeface="+mj-lt"/>
              <a:buAutoNum type="arabicPeriod"/>
            </a:pPr>
            <a:r>
              <a:rPr lang="en-AU" dirty="0" smtClean="0">
                <a:solidFill>
                  <a:schemeClr val="tx1"/>
                </a:solidFill>
              </a:rPr>
              <a:t>Agreement on enforcement approaches is required </a:t>
            </a:r>
          </a:p>
          <a:p>
            <a:pPr marL="1257300" lvl="1" indent="-514350"/>
            <a:r>
              <a:rPr lang="en-AU" dirty="0" smtClean="0">
                <a:latin typeface="Arial" panose="020B0604020202020204" pitchFamily="34" charset="0"/>
                <a:cs typeface="Arial" panose="020B0604020202020204" pitchFamily="34" charset="0"/>
              </a:rPr>
              <a:t>E.g. laboratory methodologies</a:t>
            </a:r>
          </a:p>
          <a:p>
            <a:pPr marL="514350" indent="-514350">
              <a:buFont typeface="+mj-lt"/>
              <a:buAutoNum type="arabicPeriod"/>
            </a:pPr>
            <a:r>
              <a:rPr lang="en-AU" dirty="0" smtClean="0">
                <a:solidFill>
                  <a:schemeClr val="tx1"/>
                </a:solidFill>
              </a:rPr>
              <a:t>Capacity building to implement and enforce regulation is critical</a:t>
            </a:r>
          </a:p>
          <a:p>
            <a:pPr marL="1257300" lvl="1" indent="-514350"/>
            <a:r>
              <a:rPr lang="en-AU" dirty="0" smtClean="0">
                <a:latin typeface="Arial" panose="020B0604020202020204" pitchFamily="34" charset="0"/>
                <a:cs typeface="Arial" panose="020B0604020202020204" pitchFamily="34" charset="0"/>
              </a:rPr>
              <a:t>E.g. Laboratory competency testing</a:t>
            </a:r>
          </a:p>
          <a:p>
            <a:pPr marL="514350" indent="-514350">
              <a:buFont typeface="+mj-lt"/>
              <a:buAutoNum type="arabicPeriod"/>
            </a:pPr>
            <a:r>
              <a:rPr lang="en-AU" dirty="0">
                <a:solidFill>
                  <a:schemeClr val="tx1"/>
                </a:solidFill>
              </a:rPr>
              <a:t>Industry engagement and involvement is critical </a:t>
            </a:r>
            <a:r>
              <a:rPr lang="en-AU" dirty="0" smtClean="0">
                <a:solidFill>
                  <a:schemeClr val="tx1"/>
                </a:solidFill>
              </a:rPr>
              <a:t>across the region</a:t>
            </a:r>
            <a:endParaRPr lang="en-AU" dirty="0">
              <a:solidFill>
                <a:schemeClr val="tx1"/>
              </a:solidFill>
            </a:endParaRPr>
          </a:p>
          <a:p>
            <a:pPr marL="514350" lvl="1" indent="-514350">
              <a:buFont typeface="+mj-lt"/>
              <a:buAutoNum type="arabicPeriod"/>
            </a:pPr>
            <a:endParaRPr lang="en-AU" dirty="0">
              <a:latin typeface="Arial" panose="020B0604020202020204" pitchFamily="34" charset="0"/>
              <a:cs typeface="Arial" panose="020B0604020202020204" pitchFamily="34" charset="0"/>
            </a:endParaRPr>
          </a:p>
          <a:p>
            <a:pPr marL="1257300" lvl="1" indent="-514350">
              <a:buFont typeface="+mj-lt"/>
              <a:buAutoNum type="arabicPeriod"/>
            </a:pPr>
            <a:endParaRPr lang="en-AU" dirty="0" smtClean="0">
              <a:latin typeface="Arial" panose="020B0604020202020204" pitchFamily="34" charset="0"/>
              <a:cs typeface="Arial" panose="020B0604020202020204" pitchFamily="34" charset="0"/>
            </a:endParaRPr>
          </a:p>
          <a:p>
            <a:pPr marL="514350" indent="-514350">
              <a:buFont typeface="+mj-lt"/>
              <a:buAutoNum type="arabicPeriod"/>
            </a:pPr>
            <a:endParaRPr lang="en-AU" dirty="0">
              <a:solidFill>
                <a:schemeClr val="tx1"/>
              </a:solidFill>
            </a:endParaRPr>
          </a:p>
        </p:txBody>
      </p:sp>
    </p:spTree>
    <p:extLst>
      <p:ext uri="{BB962C8B-B14F-4D97-AF65-F5344CB8AC3E}">
        <p14:creationId xmlns:p14="http://schemas.microsoft.com/office/powerpoint/2010/main" val="386036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AU"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AU" dirty="0" smtClean="0">
                <a:solidFill>
                  <a:schemeClr val="tx1"/>
                </a:solidFill>
              </a:rPr>
              <a:t>Regulatory development and harmonisation across APEC barely keeping up with trade</a:t>
            </a:r>
          </a:p>
          <a:p>
            <a:pPr marL="457200" indent="-457200">
              <a:buFont typeface="Arial" panose="020B0604020202020204" pitchFamily="34" charset="0"/>
              <a:buChar char="•"/>
            </a:pPr>
            <a:r>
              <a:rPr lang="en-AU" dirty="0" smtClean="0">
                <a:solidFill>
                  <a:schemeClr val="tx1"/>
                </a:solidFill>
              </a:rPr>
              <a:t>Greater risk associated with food safety/quality/authentication issues </a:t>
            </a:r>
          </a:p>
          <a:p>
            <a:pPr marL="457200" indent="-457200">
              <a:buFont typeface="Arial" panose="020B0604020202020204" pitchFamily="34" charset="0"/>
              <a:buChar char="•"/>
            </a:pPr>
            <a:r>
              <a:rPr lang="en-AU" dirty="0" smtClean="0">
                <a:solidFill>
                  <a:schemeClr val="tx1"/>
                </a:solidFill>
              </a:rPr>
              <a:t>APEC FSCF is moving (slowly) to address these issues</a:t>
            </a:r>
          </a:p>
          <a:p>
            <a:pPr marL="457200" indent="-457200">
              <a:buFont typeface="Arial" panose="020B0604020202020204" pitchFamily="34" charset="0"/>
              <a:buChar char="•"/>
            </a:pPr>
            <a:r>
              <a:rPr lang="en-AU" dirty="0" smtClean="0">
                <a:solidFill>
                  <a:schemeClr val="tx1"/>
                </a:solidFill>
              </a:rPr>
              <a:t>Industry can provide leadership to:</a:t>
            </a:r>
          </a:p>
          <a:p>
            <a:pPr marL="1200150" lvl="1" indent="-457200">
              <a:buFont typeface="Arial" panose="020B0604020202020204" pitchFamily="34" charset="0"/>
              <a:buChar char="•"/>
            </a:pPr>
            <a:r>
              <a:rPr lang="en-AU" dirty="0" smtClean="0">
                <a:latin typeface="Arial" panose="020B0604020202020204" pitchFamily="34" charset="0"/>
                <a:cs typeface="Arial" panose="020B0604020202020204" pitchFamily="34" charset="0"/>
              </a:rPr>
              <a:t>guard against too much regulation</a:t>
            </a:r>
          </a:p>
          <a:p>
            <a:pPr marL="1200150" lvl="1" indent="-457200">
              <a:buFont typeface="Arial" panose="020B0604020202020204" pitchFamily="34" charset="0"/>
              <a:buChar char="•"/>
            </a:pPr>
            <a:r>
              <a:rPr lang="en-AU" dirty="0" smtClean="0">
                <a:latin typeface="Arial" panose="020B0604020202020204" pitchFamily="34" charset="0"/>
                <a:cs typeface="Arial" panose="020B0604020202020204" pitchFamily="34" charset="0"/>
              </a:rPr>
              <a:t>provide greater confidence to consumers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02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a:xfrm>
            <a:off x="611560" y="1772816"/>
            <a:ext cx="8424936" cy="3168352"/>
          </a:xfrm>
        </p:spPr>
        <p:txBody>
          <a:bodyPr/>
          <a:lstStyle/>
          <a:p>
            <a:pPr marL="457200" indent="-457200">
              <a:lnSpc>
                <a:spcPct val="150000"/>
              </a:lnSpc>
              <a:buFont typeface="Arial" panose="020B0604020202020204" pitchFamily="34" charset="0"/>
              <a:buChar char="•"/>
            </a:pPr>
            <a:r>
              <a:rPr lang="en-AU" sz="2400" dirty="0" smtClean="0">
                <a:solidFill>
                  <a:schemeClr val="tx1"/>
                </a:solidFill>
              </a:rPr>
              <a:t>Introduction to the AFGC</a:t>
            </a:r>
            <a:endParaRPr lang="en-AU" sz="2400" dirty="0" smtClean="0">
              <a:solidFill>
                <a:schemeClr val="tx1"/>
              </a:solidFill>
            </a:endParaRPr>
          </a:p>
          <a:p>
            <a:pPr marL="457200" indent="-457200">
              <a:lnSpc>
                <a:spcPct val="150000"/>
              </a:lnSpc>
              <a:buFont typeface="Arial" panose="020B0604020202020204" pitchFamily="34" charset="0"/>
              <a:buChar char="•"/>
            </a:pPr>
            <a:r>
              <a:rPr lang="en-AU" sz="2400" dirty="0" smtClean="0">
                <a:solidFill>
                  <a:schemeClr val="tx1"/>
                </a:solidFill>
              </a:rPr>
              <a:t>Consumers and </a:t>
            </a:r>
            <a:r>
              <a:rPr lang="en-AU" sz="2400" dirty="0" smtClean="0">
                <a:solidFill>
                  <a:schemeClr val="tx1"/>
                </a:solidFill>
              </a:rPr>
              <a:t>World Trade </a:t>
            </a:r>
            <a:endParaRPr lang="en-AU" sz="2400" dirty="0" smtClean="0">
              <a:solidFill>
                <a:schemeClr val="tx1"/>
              </a:solidFill>
            </a:endParaRPr>
          </a:p>
          <a:p>
            <a:pPr marL="457200" indent="-457200">
              <a:lnSpc>
                <a:spcPct val="150000"/>
              </a:lnSpc>
              <a:buFont typeface="Arial" panose="020B0604020202020204" pitchFamily="34" charset="0"/>
              <a:buChar char="•"/>
            </a:pPr>
            <a:r>
              <a:rPr lang="en-AU" sz="2400" dirty="0" smtClean="0">
                <a:solidFill>
                  <a:schemeClr val="tx1"/>
                </a:solidFill>
              </a:rPr>
              <a:t>APEC FSCF activities</a:t>
            </a:r>
          </a:p>
          <a:p>
            <a:pPr marL="457200" indent="-457200">
              <a:lnSpc>
                <a:spcPct val="150000"/>
              </a:lnSpc>
              <a:buFont typeface="Arial" panose="020B0604020202020204" pitchFamily="34" charset="0"/>
              <a:buChar char="•"/>
            </a:pPr>
            <a:r>
              <a:rPr lang="en-AU" sz="2400" dirty="0" smtClean="0">
                <a:solidFill>
                  <a:schemeClr val="tx1"/>
                </a:solidFill>
              </a:rPr>
              <a:t>Industry Perspectives </a:t>
            </a:r>
          </a:p>
          <a:p>
            <a:pPr marL="457200" indent="-457200">
              <a:lnSpc>
                <a:spcPct val="150000"/>
              </a:lnSpc>
              <a:buFont typeface="Arial" panose="020B0604020202020204" pitchFamily="34" charset="0"/>
              <a:buChar char="•"/>
            </a:pPr>
            <a:endParaRPr lang="en-AU" sz="2400" dirty="0">
              <a:solidFill>
                <a:schemeClr val="tx1"/>
              </a:solidFill>
            </a:endParaRPr>
          </a:p>
          <a:p>
            <a:pPr marL="457200" indent="-457200">
              <a:lnSpc>
                <a:spcPct val="150000"/>
              </a:lnSpc>
              <a:buFont typeface="Arial" panose="020B0604020202020204" pitchFamily="34" charset="0"/>
              <a:buChar char="•"/>
            </a:pPr>
            <a:endParaRPr lang="en-AU" sz="2400" dirty="0" smtClean="0">
              <a:solidFill>
                <a:schemeClr val="tx1"/>
              </a:solidFill>
            </a:endParaRPr>
          </a:p>
          <a:p>
            <a:pPr marL="457200" indent="-457200">
              <a:lnSpc>
                <a:spcPct val="150000"/>
              </a:lnSpc>
              <a:buFont typeface="Arial" panose="020B0604020202020204" pitchFamily="34" charset="0"/>
              <a:buChar char="•"/>
            </a:pPr>
            <a:endParaRPr lang="en-AU" sz="2400" dirty="0">
              <a:solidFill>
                <a:schemeClr val="tx1"/>
              </a:solidFill>
            </a:endParaRPr>
          </a:p>
        </p:txBody>
      </p:sp>
    </p:spTree>
    <p:extLst>
      <p:ext uri="{BB962C8B-B14F-4D97-AF65-F5344CB8AC3E}">
        <p14:creationId xmlns:p14="http://schemas.microsoft.com/office/powerpoint/2010/main" val="224984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562074"/>
          </a:xfrm>
        </p:spPr>
        <p:txBody>
          <a:bodyPr>
            <a:normAutofit fontScale="90000"/>
          </a:bodyPr>
          <a:lstStyle/>
          <a:p>
            <a:pPr eaLnBrk="1" hangingPunct="1">
              <a:defRPr/>
            </a:pPr>
            <a:r>
              <a:rPr lang="en-US" sz="3600" b="1" dirty="0" smtClean="0">
                <a:solidFill>
                  <a:srgbClr val="D0B771"/>
                </a:solidFill>
              </a:rPr>
              <a:t>The Australian Food and Grocery Council</a:t>
            </a:r>
            <a:endParaRPr lang="en-AU" sz="3600" b="1" dirty="0">
              <a:solidFill>
                <a:srgbClr val="D0B771"/>
              </a:solidFill>
            </a:endParaRPr>
          </a:p>
        </p:txBody>
      </p:sp>
      <p:sp>
        <p:nvSpPr>
          <p:cNvPr id="14339" name="Slide Number Placeholder 2"/>
          <p:cNvSpPr>
            <a:spLocks noGrp="1"/>
          </p:cNvSpPr>
          <p:nvPr>
            <p:ph type="sldNum" sz="quarter" idx="10"/>
          </p:nvPr>
        </p:nvSpPr>
        <p:spPr bwMode="auto">
          <a:noFill/>
          <a:ln>
            <a:miter lim="800000"/>
            <a:headEnd/>
            <a:tailEnd/>
          </a:ln>
        </p:spPr>
        <p:txBody>
          <a:bodyPr/>
          <a:lstStyle/>
          <a:p>
            <a:fld id="{7801AFC9-CD94-443A-BDDD-0734A721FAEC}" type="slidenum">
              <a:rPr lang="en-US" smtClean="0">
                <a:latin typeface="Century Gothic" pitchFamily="34" charset="0"/>
                <a:ea typeface="ＭＳ Ｐゴシック"/>
                <a:cs typeface="ＭＳ Ｐゴシック"/>
              </a:rPr>
              <a:pPr/>
              <a:t>3</a:t>
            </a:fld>
            <a:endParaRPr lang="en-US" smtClean="0">
              <a:latin typeface="Century Gothic" pitchFamily="34" charset="0"/>
              <a:ea typeface="ＭＳ Ｐゴシック"/>
              <a:cs typeface="ＭＳ Ｐゴシック"/>
            </a:endParaRPr>
          </a:p>
        </p:txBody>
      </p:sp>
      <p:sp>
        <p:nvSpPr>
          <p:cNvPr id="3" name="Rectangle 2"/>
          <p:cNvSpPr/>
          <p:nvPr/>
        </p:nvSpPr>
        <p:spPr>
          <a:xfrm>
            <a:off x="7884368" y="3429000"/>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1691680" y="4725144"/>
            <a:ext cx="122413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28857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TextBox 3"/>
          <p:cNvSpPr txBox="1"/>
          <p:nvPr/>
        </p:nvSpPr>
        <p:spPr>
          <a:xfrm>
            <a:off x="1763688" y="3140968"/>
            <a:ext cx="5544616" cy="584775"/>
          </a:xfrm>
          <a:prstGeom prst="rect">
            <a:avLst/>
          </a:prstGeom>
          <a:noFill/>
        </p:spPr>
        <p:txBody>
          <a:bodyPr wrap="square" rtlCol="0">
            <a:spAutoFit/>
          </a:bodyPr>
          <a:lstStyle/>
          <a:p>
            <a:pPr algn="ctr"/>
            <a:r>
              <a:rPr lang="en-AU" sz="3200" b="1">
                <a:solidFill>
                  <a:srgbClr val="D0B771"/>
                </a:solidFill>
              </a:rPr>
              <a:t>Consumers and World Trade</a:t>
            </a:r>
          </a:p>
        </p:txBody>
      </p:sp>
    </p:spTree>
    <p:extLst>
      <p:ext uri="{BB962C8B-B14F-4D97-AF65-F5344CB8AC3E}">
        <p14:creationId xmlns:p14="http://schemas.microsoft.com/office/powerpoint/2010/main" val="379184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627784" y="2348880"/>
            <a:ext cx="3672408" cy="2298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Risk evaluation</a:t>
            </a:r>
            <a:endParaRPr lang="en-AU" dirty="0"/>
          </a:p>
        </p:txBody>
      </p:sp>
      <p:sp>
        <p:nvSpPr>
          <p:cNvPr id="4" name="TextBox 3"/>
          <p:cNvSpPr txBox="1"/>
          <p:nvPr/>
        </p:nvSpPr>
        <p:spPr>
          <a:xfrm>
            <a:off x="3635896" y="2204864"/>
            <a:ext cx="1512168" cy="369332"/>
          </a:xfrm>
          <a:prstGeom prst="rect">
            <a:avLst/>
          </a:prstGeom>
          <a:solidFill>
            <a:srgbClr val="73A6B7"/>
          </a:solidFill>
        </p:spPr>
        <p:txBody>
          <a:bodyPr wrap="square" rtlCol="0">
            <a:spAutoFit/>
          </a:bodyPr>
          <a:lstStyle/>
          <a:p>
            <a:pPr algn="ctr"/>
            <a:r>
              <a:rPr lang="en-AU" dirty="0" smtClean="0">
                <a:solidFill>
                  <a:schemeClr val="bg1"/>
                </a:solidFill>
              </a:rPr>
              <a:t>Food Quality</a:t>
            </a:r>
            <a:endParaRPr lang="en-AU" dirty="0">
              <a:solidFill>
                <a:schemeClr val="bg1"/>
              </a:solidFill>
            </a:endParaRPr>
          </a:p>
        </p:txBody>
      </p:sp>
      <p:sp>
        <p:nvSpPr>
          <p:cNvPr id="5" name="TextBox 4"/>
          <p:cNvSpPr txBox="1"/>
          <p:nvPr/>
        </p:nvSpPr>
        <p:spPr>
          <a:xfrm>
            <a:off x="2267744" y="4139788"/>
            <a:ext cx="1512168" cy="369332"/>
          </a:xfrm>
          <a:prstGeom prst="rect">
            <a:avLst/>
          </a:prstGeom>
          <a:solidFill>
            <a:srgbClr val="73A6B7"/>
          </a:solidFill>
        </p:spPr>
        <p:txBody>
          <a:bodyPr wrap="square" rtlCol="0">
            <a:spAutoFit/>
          </a:bodyPr>
          <a:lstStyle>
            <a:defPPr>
              <a:defRPr lang="en-AU"/>
            </a:defPPr>
            <a:lvl1pPr>
              <a:defRPr>
                <a:solidFill>
                  <a:schemeClr val="bg1"/>
                </a:solidFill>
              </a:defRPr>
            </a:lvl1pPr>
          </a:lstStyle>
          <a:p>
            <a:pPr algn="ctr"/>
            <a:r>
              <a:rPr lang="en-AU" dirty="0"/>
              <a:t>Food Safety</a:t>
            </a:r>
          </a:p>
        </p:txBody>
      </p:sp>
      <p:sp>
        <p:nvSpPr>
          <p:cNvPr id="6" name="TextBox 5"/>
          <p:cNvSpPr txBox="1"/>
          <p:nvPr/>
        </p:nvSpPr>
        <p:spPr>
          <a:xfrm>
            <a:off x="5364088" y="4001288"/>
            <a:ext cx="1512168" cy="646331"/>
          </a:xfrm>
          <a:prstGeom prst="rect">
            <a:avLst/>
          </a:prstGeom>
          <a:solidFill>
            <a:srgbClr val="73A6B7"/>
          </a:solidFill>
        </p:spPr>
        <p:txBody>
          <a:bodyPr wrap="square" rtlCol="0">
            <a:spAutoFit/>
          </a:bodyPr>
          <a:lstStyle>
            <a:defPPr>
              <a:defRPr lang="en-AU"/>
            </a:defPPr>
            <a:lvl1pPr>
              <a:defRPr>
                <a:solidFill>
                  <a:schemeClr val="bg1"/>
                </a:solidFill>
              </a:defRPr>
            </a:lvl1pPr>
          </a:lstStyle>
          <a:p>
            <a:pPr algn="ctr"/>
            <a:r>
              <a:rPr lang="en-AU" dirty="0"/>
              <a:t>Food Authenticity</a:t>
            </a:r>
          </a:p>
        </p:txBody>
      </p:sp>
      <p:sp>
        <p:nvSpPr>
          <p:cNvPr id="10" name="Up-Down Arrow 9"/>
          <p:cNvSpPr/>
          <p:nvPr/>
        </p:nvSpPr>
        <p:spPr>
          <a:xfrm>
            <a:off x="755576" y="5116541"/>
            <a:ext cx="288032" cy="1152128"/>
          </a:xfrm>
          <a:prstGeom prst="upDownArrow">
            <a:avLst/>
          </a:prstGeom>
          <a:gradFill>
            <a:gsLst>
              <a:gs pos="0">
                <a:srgbClr val="FF0000"/>
              </a:gs>
              <a:gs pos="53000">
                <a:srgbClr val="00B050"/>
              </a:gs>
              <a:gs pos="83000">
                <a:schemeClr val="accent1">
                  <a:lumMod val="45000"/>
                  <a:lumOff val="55000"/>
                </a:schemeClr>
              </a:gs>
              <a:gs pos="100000">
                <a:schemeClr val="accent1">
                  <a:lumMod val="30000"/>
                  <a:lumOff val="7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Up-Down Arrow 10"/>
          <p:cNvSpPr/>
          <p:nvPr/>
        </p:nvSpPr>
        <p:spPr>
          <a:xfrm>
            <a:off x="6948264" y="3789040"/>
            <a:ext cx="288032" cy="1152128"/>
          </a:xfrm>
          <a:prstGeom prst="upDownArrow">
            <a:avLst/>
          </a:prstGeom>
          <a:gradFill>
            <a:gsLst>
              <a:gs pos="0">
                <a:srgbClr val="FF0000"/>
              </a:gs>
              <a:gs pos="53000">
                <a:srgbClr val="00B050"/>
              </a:gs>
              <a:gs pos="83000">
                <a:schemeClr val="accent1">
                  <a:lumMod val="45000"/>
                  <a:lumOff val="55000"/>
                </a:schemeClr>
              </a:gs>
              <a:gs pos="100000">
                <a:schemeClr val="accent1">
                  <a:lumMod val="30000"/>
                  <a:lumOff val="7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Up-Down Arrow 11"/>
          <p:cNvSpPr/>
          <p:nvPr/>
        </p:nvSpPr>
        <p:spPr>
          <a:xfrm>
            <a:off x="5112060" y="1862117"/>
            <a:ext cx="288032" cy="1152128"/>
          </a:xfrm>
          <a:prstGeom prst="upDownArrow">
            <a:avLst/>
          </a:prstGeom>
          <a:gradFill>
            <a:gsLst>
              <a:gs pos="0">
                <a:srgbClr val="FF0000"/>
              </a:gs>
              <a:gs pos="53000">
                <a:srgbClr val="00B050"/>
              </a:gs>
              <a:gs pos="83000">
                <a:schemeClr val="accent1">
                  <a:lumMod val="45000"/>
                  <a:lumOff val="55000"/>
                </a:schemeClr>
              </a:gs>
              <a:gs pos="100000">
                <a:schemeClr val="accent1">
                  <a:lumMod val="30000"/>
                  <a:lumOff val="7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611560" y="4787860"/>
            <a:ext cx="648072" cy="369332"/>
          </a:xfrm>
          <a:prstGeom prst="rect">
            <a:avLst/>
          </a:prstGeom>
          <a:noFill/>
        </p:spPr>
        <p:txBody>
          <a:bodyPr wrap="square" rtlCol="0">
            <a:spAutoFit/>
          </a:bodyPr>
          <a:lstStyle/>
          <a:p>
            <a:r>
              <a:rPr lang="en-AU" dirty="0" smtClean="0"/>
              <a:t>High</a:t>
            </a:r>
            <a:endParaRPr lang="en-AU" dirty="0"/>
          </a:p>
        </p:txBody>
      </p:sp>
      <p:sp>
        <p:nvSpPr>
          <p:cNvPr id="14" name="TextBox 13"/>
          <p:cNvSpPr txBox="1"/>
          <p:nvPr/>
        </p:nvSpPr>
        <p:spPr>
          <a:xfrm>
            <a:off x="611560" y="6228020"/>
            <a:ext cx="648072" cy="369332"/>
          </a:xfrm>
          <a:prstGeom prst="rect">
            <a:avLst/>
          </a:prstGeom>
          <a:noFill/>
        </p:spPr>
        <p:txBody>
          <a:bodyPr wrap="square" rtlCol="0">
            <a:spAutoFit/>
          </a:bodyPr>
          <a:lstStyle/>
          <a:p>
            <a:r>
              <a:rPr lang="en-AU" dirty="0" smtClean="0"/>
              <a:t>Low</a:t>
            </a:r>
            <a:endParaRPr lang="en-AU" dirty="0"/>
          </a:p>
        </p:txBody>
      </p:sp>
      <p:sp>
        <p:nvSpPr>
          <p:cNvPr id="15" name="Up-Down Arrow 14"/>
          <p:cNvSpPr/>
          <p:nvPr/>
        </p:nvSpPr>
        <p:spPr>
          <a:xfrm>
            <a:off x="1928156" y="3748389"/>
            <a:ext cx="288032" cy="1152128"/>
          </a:xfrm>
          <a:prstGeom prst="upDownArrow">
            <a:avLst/>
          </a:prstGeom>
          <a:gradFill>
            <a:gsLst>
              <a:gs pos="0">
                <a:srgbClr val="FF0000"/>
              </a:gs>
              <a:gs pos="53000">
                <a:srgbClr val="00B050"/>
              </a:gs>
              <a:gs pos="83000">
                <a:schemeClr val="accent1">
                  <a:lumMod val="45000"/>
                  <a:lumOff val="55000"/>
                </a:schemeClr>
              </a:gs>
              <a:gs pos="100000">
                <a:schemeClr val="accent1">
                  <a:lumMod val="30000"/>
                  <a:lumOff val="7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1068869" y="5537602"/>
            <a:ext cx="3240360" cy="369332"/>
          </a:xfrm>
          <a:prstGeom prst="rect">
            <a:avLst/>
          </a:prstGeom>
          <a:noFill/>
        </p:spPr>
        <p:txBody>
          <a:bodyPr wrap="square" rtlCol="0">
            <a:spAutoFit/>
          </a:bodyPr>
          <a:lstStyle/>
          <a:p>
            <a:r>
              <a:rPr lang="en-AU" dirty="0" smtClean="0"/>
              <a:t>Consumer risk , regulatory risk</a:t>
            </a:r>
            <a:endParaRPr lang="en-AU" dirty="0"/>
          </a:p>
        </p:txBody>
      </p:sp>
    </p:spTree>
    <p:extLst>
      <p:ext uri="{BB962C8B-B14F-4D97-AF65-F5344CB8AC3E}">
        <p14:creationId xmlns:p14="http://schemas.microsoft.com/office/powerpoint/2010/main" val="207022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Reported food adulteration</a:t>
            </a:r>
            <a:endParaRPr lang="en-AU" dirty="0"/>
          </a:p>
        </p:txBody>
      </p:sp>
      <p:graphicFrame>
        <p:nvGraphicFramePr>
          <p:cNvPr id="7" name="Content Placeholder 6"/>
          <p:cNvGraphicFramePr>
            <a:graphicFrameLocks noGrp="1"/>
          </p:cNvGraphicFramePr>
          <p:nvPr>
            <p:ph idx="1"/>
            <p:extLst/>
          </p:nvPr>
        </p:nvGraphicFramePr>
        <p:xfrm>
          <a:off x="395536" y="1268761"/>
          <a:ext cx="864096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134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xfrm>
            <a:off x="1259632" y="548680"/>
            <a:ext cx="7610475" cy="458787"/>
          </a:xfrm>
        </p:spPr>
        <p:txBody>
          <a:bodyPr>
            <a:noAutofit/>
          </a:bodyPr>
          <a:lstStyle/>
          <a:p>
            <a:pPr eaLnBrk="1" hangingPunct="1">
              <a:defRPr/>
            </a:pPr>
            <a:r>
              <a:rPr lang="en-AU" sz="2800" b="1" cap="none" dirty="0" smtClean="0">
                <a:latin typeface="Century Gothic" pitchFamily="-65" charset="0"/>
              </a:rPr>
              <a:t/>
            </a:r>
            <a:br>
              <a:rPr lang="en-AU" sz="2800" b="1" cap="none" dirty="0" smtClean="0">
                <a:latin typeface="Century Gothic" pitchFamily="-65" charset="0"/>
              </a:rPr>
            </a:br>
            <a:r>
              <a:rPr lang="en-AU" sz="2800" b="1" dirty="0" smtClean="0">
                <a:latin typeface="Arial" panose="020B0604020202020204" pitchFamily="34" charset="0"/>
                <a:ea typeface="ＭＳ Ｐゴシック" panose="020B0600070205080204" pitchFamily="34" charset="-128"/>
              </a:rPr>
              <a:t>Damage can be long lasting</a:t>
            </a:r>
            <a:r>
              <a:rPr lang="en-AU" altLang="en-US" sz="2800" b="1" dirty="0">
                <a:latin typeface="Arial" panose="020B0604020202020204" pitchFamily="34" charset="0"/>
                <a:ea typeface="ＭＳ Ｐゴシック" panose="020B0600070205080204" pitchFamily="34" charset="-128"/>
              </a:rPr>
              <a:t/>
            </a:r>
            <a:br>
              <a:rPr lang="en-AU" altLang="en-US" sz="2800" b="1" dirty="0">
                <a:latin typeface="Arial" panose="020B0604020202020204" pitchFamily="34" charset="0"/>
                <a:ea typeface="ＭＳ Ｐゴシック" panose="020B0600070205080204" pitchFamily="34" charset="-128"/>
              </a:rPr>
            </a:br>
            <a:endParaRPr lang="en-AU" sz="2800" b="1" cap="none" dirty="0" smtClean="0">
              <a:latin typeface="Century Gothic" pitchFamily="-65" charset="0"/>
            </a:endParaRPr>
          </a:p>
        </p:txBody>
      </p:sp>
      <p:sp>
        <p:nvSpPr>
          <p:cNvPr id="4" name="TextBox 3"/>
          <p:cNvSpPr txBox="1"/>
          <p:nvPr/>
        </p:nvSpPr>
        <p:spPr>
          <a:xfrm>
            <a:off x="5004048" y="1988840"/>
            <a:ext cx="3810965" cy="1962076"/>
          </a:xfrm>
          <a:prstGeom prst="rect">
            <a:avLst/>
          </a:prstGeom>
          <a:noFill/>
        </p:spPr>
        <p:txBody>
          <a:bodyPr wrap="square" rtlCol="0">
            <a:spAutoFit/>
          </a:bodyPr>
          <a:lstStyle/>
          <a:p>
            <a:r>
              <a:rPr lang="en-AU" sz="1350" dirty="0"/>
              <a:t>Jan 20 2014.</a:t>
            </a:r>
          </a:p>
          <a:p>
            <a:endParaRPr lang="en-AU" sz="1350" dirty="0"/>
          </a:p>
          <a:p>
            <a:r>
              <a:rPr lang="en-AU" sz="1350" dirty="0"/>
              <a:t>The circular red label with a white bar that is often found over the corks of Austrian wines used to seem more like a cruel joke than a sign of national pride. “No entry” may as well have been stamped on the bottles after the antifreeze scandal of 1985, when 36 million contaminated bottles of Austrian wine had to be destroyed. </a:t>
            </a:r>
          </a:p>
        </p:txBody>
      </p:sp>
      <p:pic>
        <p:nvPicPr>
          <p:cNvPr id="2" name="Picture 1"/>
          <p:cNvPicPr>
            <a:picLocks noChangeAspect="1"/>
          </p:cNvPicPr>
          <p:nvPr/>
        </p:nvPicPr>
        <p:blipFill>
          <a:blip r:embed="rId3"/>
          <a:stretch>
            <a:fillRect/>
          </a:stretch>
        </p:blipFill>
        <p:spPr>
          <a:xfrm>
            <a:off x="1187624" y="1484784"/>
            <a:ext cx="3505200" cy="4655820"/>
          </a:xfrm>
          <a:prstGeom prst="rect">
            <a:avLst/>
          </a:prstGeom>
        </p:spPr>
      </p:pic>
    </p:spTree>
    <p:extLst>
      <p:ext uri="{BB962C8B-B14F-4D97-AF65-F5344CB8AC3E}">
        <p14:creationId xmlns:p14="http://schemas.microsoft.com/office/powerpoint/2010/main" val="61172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TextBox 3"/>
          <p:cNvSpPr txBox="1"/>
          <p:nvPr/>
        </p:nvSpPr>
        <p:spPr>
          <a:xfrm>
            <a:off x="1763688" y="3140968"/>
            <a:ext cx="5544616" cy="584775"/>
          </a:xfrm>
          <a:prstGeom prst="rect">
            <a:avLst/>
          </a:prstGeom>
          <a:noFill/>
        </p:spPr>
        <p:txBody>
          <a:bodyPr wrap="square" rtlCol="0">
            <a:spAutoFit/>
          </a:bodyPr>
          <a:lstStyle/>
          <a:p>
            <a:pPr algn="ctr"/>
            <a:r>
              <a:rPr lang="en-AU" sz="3200" b="1" dirty="0" smtClean="0">
                <a:solidFill>
                  <a:srgbClr val="D0B771"/>
                </a:solidFill>
              </a:rPr>
              <a:t>APEC FSCF Activities</a:t>
            </a:r>
            <a:endParaRPr lang="en-AU" sz="3200" b="1" dirty="0">
              <a:solidFill>
                <a:srgbClr val="D0B771"/>
              </a:solidFill>
            </a:endParaRPr>
          </a:p>
        </p:txBody>
      </p:sp>
    </p:spTree>
    <p:extLst>
      <p:ext uri="{BB962C8B-B14F-4D97-AF65-F5344CB8AC3E}">
        <p14:creationId xmlns:p14="http://schemas.microsoft.com/office/powerpoint/2010/main" val="115207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APEC FSCF </a:t>
            </a:r>
            <a:endParaRPr lang="en-AU" dirty="0"/>
          </a:p>
        </p:txBody>
      </p:sp>
      <p:sp>
        <p:nvSpPr>
          <p:cNvPr id="3" name="Content Placeholder 2"/>
          <p:cNvSpPr>
            <a:spLocks noGrp="1"/>
          </p:cNvSpPr>
          <p:nvPr>
            <p:ph idx="1"/>
          </p:nvPr>
        </p:nvSpPr>
        <p:spPr/>
        <p:txBody>
          <a:bodyPr/>
          <a:lstStyle/>
          <a:p>
            <a:pPr marL="285750" indent="-285750">
              <a:lnSpc>
                <a:spcPct val="150000"/>
              </a:lnSpc>
              <a:buFont typeface="Arial" panose="020B0604020202020204" pitchFamily="34" charset="0"/>
              <a:buChar char="•"/>
            </a:pPr>
            <a:r>
              <a:rPr lang="en-AU" sz="1800" dirty="0" smtClean="0">
                <a:solidFill>
                  <a:schemeClr val="tx1"/>
                </a:solidFill>
              </a:rPr>
              <a:t>FSCF is a </a:t>
            </a:r>
            <a:r>
              <a:rPr lang="en-AU" sz="1800" dirty="0">
                <a:solidFill>
                  <a:schemeClr val="tx1"/>
                </a:solidFill>
              </a:rPr>
              <a:t>forum of food safety regulators. </a:t>
            </a:r>
            <a:endParaRPr lang="en-AU" sz="1800" dirty="0" smtClean="0">
              <a:solidFill>
                <a:schemeClr val="tx1"/>
              </a:solidFill>
            </a:endParaRPr>
          </a:p>
          <a:p>
            <a:pPr marL="285750" indent="-285750">
              <a:lnSpc>
                <a:spcPct val="150000"/>
              </a:lnSpc>
              <a:buFont typeface="Arial" panose="020B0604020202020204" pitchFamily="34" charset="0"/>
              <a:buChar char="•"/>
            </a:pPr>
            <a:r>
              <a:rPr lang="en-AU" sz="1800" dirty="0" smtClean="0">
                <a:solidFill>
                  <a:schemeClr val="tx1"/>
                </a:solidFill>
              </a:rPr>
              <a:t>It </a:t>
            </a:r>
            <a:r>
              <a:rPr lang="en-AU" sz="1800" dirty="0">
                <a:solidFill>
                  <a:schemeClr val="tx1"/>
                </a:solidFill>
              </a:rPr>
              <a:t>seeks to build robust food safety systems in </a:t>
            </a:r>
            <a:r>
              <a:rPr lang="en-AU" sz="1800" dirty="0" smtClean="0">
                <a:solidFill>
                  <a:schemeClr val="tx1"/>
                </a:solidFill>
              </a:rPr>
              <a:t>APEC</a:t>
            </a:r>
          </a:p>
          <a:p>
            <a:pPr marL="285750" indent="-285750">
              <a:lnSpc>
                <a:spcPct val="150000"/>
              </a:lnSpc>
              <a:buFont typeface="Arial" panose="020B0604020202020204" pitchFamily="34" charset="0"/>
              <a:buChar char="•"/>
            </a:pPr>
            <a:r>
              <a:rPr lang="en-AU" sz="1800" dirty="0" smtClean="0">
                <a:solidFill>
                  <a:schemeClr val="tx1"/>
                </a:solidFill>
              </a:rPr>
              <a:t>Consistent with WTO SPS and TBT agreements</a:t>
            </a:r>
          </a:p>
          <a:p>
            <a:pPr marL="285750" indent="-285750">
              <a:lnSpc>
                <a:spcPct val="150000"/>
              </a:lnSpc>
              <a:buFont typeface="Arial" panose="020B0604020202020204" pitchFamily="34" charset="0"/>
              <a:buChar char="•"/>
            </a:pPr>
            <a:r>
              <a:rPr lang="en-AU" sz="1800" dirty="0" smtClean="0">
                <a:solidFill>
                  <a:schemeClr val="tx1"/>
                </a:solidFill>
              </a:rPr>
              <a:t>Co-chaired by Australia (Food Standards Australia New Zealand) and China (General Administration of Quality Supervision, Inspection and Quarantine of the People’s Republic of China, AQSIQ). </a:t>
            </a:r>
          </a:p>
          <a:p>
            <a:pPr>
              <a:lnSpc>
                <a:spcPct val="150000"/>
              </a:lnSpc>
            </a:pPr>
            <a:r>
              <a:rPr lang="en-AU" sz="1800" dirty="0"/>
              <a:t> </a:t>
            </a:r>
          </a:p>
          <a:p>
            <a:pPr>
              <a:lnSpc>
                <a:spcPct val="150000"/>
              </a:lnSpc>
            </a:pPr>
            <a:endParaRPr lang="en-AU" sz="1800" dirty="0"/>
          </a:p>
        </p:txBody>
      </p:sp>
    </p:spTree>
    <p:extLst>
      <p:ext uri="{BB962C8B-B14F-4D97-AF65-F5344CB8AC3E}">
        <p14:creationId xmlns:p14="http://schemas.microsoft.com/office/powerpoint/2010/main" val="55418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FGC03159_PPT_141021 [Read-Only]" id="{752411B3-E302-47D5-B374-241BBFF44B33}" vid="{D126DE1E-B268-47DD-BF23-625636D704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revised ppt template</Template>
  <TotalTime>762</TotalTime>
  <Words>394</Words>
  <Application>Microsoft Office PowerPoint</Application>
  <PresentationFormat>On-screen Show (4:3)</PresentationFormat>
  <Paragraphs>79</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Arial Black</vt:lpstr>
      <vt:lpstr>Calibri</vt:lpstr>
      <vt:lpstr>Century Gothic</vt:lpstr>
      <vt:lpstr>Gotham Book</vt:lpstr>
      <vt:lpstr>Office Theme</vt:lpstr>
      <vt:lpstr>Industry Regulation Cooperation - Australian Perspectives No2 August 2015</vt:lpstr>
      <vt:lpstr>Overview</vt:lpstr>
      <vt:lpstr>The Australian Food and Grocery Council</vt:lpstr>
      <vt:lpstr>PowerPoint Presentation</vt:lpstr>
      <vt:lpstr>Risk evaluation</vt:lpstr>
      <vt:lpstr>Reported food adulteration</vt:lpstr>
      <vt:lpstr> Damage can be long lasting </vt:lpstr>
      <vt:lpstr>PowerPoint Presentation</vt:lpstr>
      <vt:lpstr>APEC FSCF </vt:lpstr>
      <vt:lpstr>Technical Competencies</vt:lpstr>
      <vt:lpstr>APEC FSCF – Major Initiatives</vt:lpstr>
      <vt:lpstr>APEC FSCF – Major Initiatives</vt:lpstr>
      <vt:lpstr>Example Projects</vt:lpstr>
      <vt:lpstr>PowerPoint Presentation</vt:lpstr>
      <vt:lpstr>PowerPoint Presentation</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Kim Riggans</dc:creator>
  <cp:lastModifiedBy>Geoffrey Annison</cp:lastModifiedBy>
  <cp:revision>39</cp:revision>
  <dcterms:created xsi:type="dcterms:W3CDTF">2015-02-26T04:43:11Z</dcterms:created>
  <dcterms:modified xsi:type="dcterms:W3CDTF">2015-11-10T05:43:18Z</dcterms:modified>
</cp:coreProperties>
</file>