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92" r:id="rId3"/>
    <p:sldId id="294" r:id="rId4"/>
    <p:sldId id="299" r:id="rId5"/>
    <p:sldId id="296" r:id="rId6"/>
    <p:sldId id="300" r:id="rId7"/>
    <p:sldId id="301" r:id="rId8"/>
    <p:sldId id="297" r:id="rId9"/>
    <p:sldId id="303" r:id="rId10"/>
    <p:sldId id="304" r:id="rId11"/>
    <p:sldId id="307" r:id="rId12"/>
    <p:sldId id="306" r:id="rId13"/>
    <p:sldId id="308" r:id="rId14"/>
    <p:sldId id="310" r:id="rId15"/>
    <p:sldId id="311" r:id="rId16"/>
    <p:sldId id="312" r:id="rId17"/>
    <p:sldId id="314" r:id="rId18"/>
    <p:sldId id="315" r:id="rId19"/>
    <p:sldId id="316" r:id="rId20"/>
    <p:sldId id="317" r:id="rId21"/>
    <p:sldId id="318" r:id="rId22"/>
    <p:sldId id="319" r:id="rId23"/>
    <p:sldId id="320"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2216" y="-6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9C4D255-ABD8-468E-8C25-F23C1DF0734E}" type="datetimeFigureOut">
              <a:rPr lang="en-NZ" smtClean="0"/>
              <a:pPr/>
              <a:t>3/11/2015</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A7D6FAA-7D30-4C0C-8706-297C364DB091}" type="slidenum">
              <a:rPr lang="en-NZ" smtClean="0"/>
              <a:pPr/>
              <a:t>‹#›</a:t>
            </a:fld>
            <a:endParaRPr lang="en-NZ"/>
          </a:p>
        </p:txBody>
      </p:sp>
    </p:spTree>
    <p:extLst>
      <p:ext uri="{BB962C8B-B14F-4D97-AF65-F5344CB8AC3E}">
        <p14:creationId xmlns:p14="http://schemas.microsoft.com/office/powerpoint/2010/main" val="1136363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5C0019D7-ED46-462F-9BC2-7CB335648BE4}" type="datetime1">
              <a:rPr lang="en-NZ" smtClean="0"/>
              <a:pPr/>
              <a:t>3/11/2015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0153E1E-3A5F-4B98-AE8E-6228722CF5F4}"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B23E5AF-EDCA-4F73-9E2E-8F56CAB3DDD2}" type="datetime1">
              <a:rPr lang="en-NZ" smtClean="0"/>
              <a:pPr/>
              <a:t>3/11/2015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0153E1E-3A5F-4B98-AE8E-6228722CF5F4}"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E31A4D9-CEF3-47F9-861D-81C7DDF6624B}" type="datetime1">
              <a:rPr lang="en-NZ" smtClean="0"/>
              <a:pPr/>
              <a:t>3/11/2015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0153E1E-3A5F-4B98-AE8E-6228722CF5F4}"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F58C3D2D-999C-40E9-8A45-942354CAEBA4}" type="datetime1">
              <a:rPr lang="en-NZ" smtClean="0"/>
              <a:pPr/>
              <a:t>3/11/2015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0153E1E-3A5F-4B98-AE8E-6228722CF5F4}"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77F347-30C2-492E-AB34-1726D865638C}" type="datetime1">
              <a:rPr lang="en-NZ" smtClean="0"/>
              <a:pPr/>
              <a:t>3/11/2015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50153E1E-3A5F-4B98-AE8E-6228722CF5F4}"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26D1F828-CD0B-4A7B-8046-018A026F0C40}" type="datetime1">
              <a:rPr lang="en-NZ" smtClean="0"/>
              <a:pPr/>
              <a:t>3/11/2015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0153E1E-3A5F-4B98-AE8E-6228722CF5F4}"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451D1917-93AE-4FA1-BEB3-7B55FE425519}" type="datetime1">
              <a:rPr lang="en-NZ" smtClean="0"/>
              <a:pPr/>
              <a:t>3/11/2015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50153E1E-3A5F-4B98-AE8E-6228722CF5F4}"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0275EE62-6270-4540-8DE8-4CF4DE947033}" type="datetime1">
              <a:rPr lang="en-NZ" smtClean="0"/>
              <a:pPr/>
              <a:t>3/11/2015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50153E1E-3A5F-4B98-AE8E-6228722CF5F4}"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73B11-3AFA-46D5-8310-C01E684EBEDE}" type="datetime1">
              <a:rPr lang="en-NZ" smtClean="0"/>
              <a:pPr/>
              <a:t>3/11/2015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50153E1E-3A5F-4B98-AE8E-6228722CF5F4}"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858CC-1B7A-4522-94A7-5F311422880F}" type="datetime1">
              <a:rPr lang="en-NZ" smtClean="0"/>
              <a:pPr/>
              <a:t>3/11/2015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0153E1E-3A5F-4B98-AE8E-6228722CF5F4}"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387E96-26AF-41A2-A39D-57AD86094867}" type="datetime1">
              <a:rPr lang="en-NZ" smtClean="0"/>
              <a:pPr/>
              <a:t>3/11/2015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50153E1E-3A5F-4B98-AE8E-6228722CF5F4}"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23C8EA-74B3-4CF6-A7F1-AC6462E94D31}" type="datetime1">
              <a:rPr lang="en-NZ" smtClean="0"/>
              <a:pPr/>
              <a:t>3/11/2015</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53E1E-3A5F-4B98-AE8E-6228722CF5F4}"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tony@wfa.org.a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measurement.gov.au/Services/Documents/OIMLR87CD1.pdf" TargetMode="External"/><Relationship Id="rId2" Type="http://schemas.openxmlformats.org/officeDocument/2006/relationships/hyperlink" Target="http://www.measurement.gov.au/Services/Documents/OIMLR79CD3.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mfds.go.kr/index.do?mid=688&amp;seq=27627"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47909" y="2852936"/>
            <a:ext cx="6336704" cy="1440160"/>
          </a:xfrm>
        </p:spPr>
        <p:txBody>
          <a:bodyPr>
            <a:noAutofit/>
          </a:bodyPr>
          <a:lstStyle/>
          <a:p>
            <a:endParaRPr lang="en-NZ" sz="2400" b="1" dirty="0">
              <a:solidFill>
                <a:srgbClr val="C00000"/>
              </a:solidFill>
            </a:endParaRPr>
          </a:p>
          <a:p>
            <a:r>
              <a:rPr lang="en-AU" sz="2400" b="1" dirty="0">
                <a:solidFill>
                  <a:srgbClr val="FF0000"/>
                </a:solidFill>
              </a:rPr>
              <a:t>APEC Wine Regulatory Forum </a:t>
            </a:r>
            <a:r>
              <a:rPr lang="en-AU" sz="2400" b="1" dirty="0" smtClean="0">
                <a:solidFill>
                  <a:srgbClr val="FF0000"/>
                </a:solidFill>
              </a:rPr>
              <a:t>presentation on international issues</a:t>
            </a:r>
            <a:endParaRPr lang="en-NZ" sz="2400" b="1" dirty="0">
              <a:solidFill>
                <a:srgbClr val="FF0000"/>
              </a:solidFill>
            </a:endParaRPr>
          </a:p>
          <a:p>
            <a:endParaRPr lang="en-NZ" sz="2400" b="1" dirty="0" smtClean="0">
              <a:solidFill>
                <a:schemeClr val="tx1"/>
              </a:solidFill>
            </a:endParaRPr>
          </a:p>
          <a:p>
            <a:r>
              <a:rPr lang="en-NZ" sz="2400" b="1" dirty="0" smtClean="0">
                <a:solidFill>
                  <a:schemeClr val="tx1"/>
                </a:solidFill>
              </a:rPr>
              <a:t>Report to the APEC Wine Regulatory Forum</a:t>
            </a:r>
          </a:p>
          <a:p>
            <a:r>
              <a:rPr lang="en-NZ" sz="2000" b="1" dirty="0" smtClean="0">
                <a:solidFill>
                  <a:schemeClr val="tx1"/>
                </a:solidFill>
              </a:rPr>
              <a:t>Tony Battaglene (</a:t>
            </a:r>
            <a:r>
              <a:rPr lang="en-NZ" sz="2000" b="1" dirty="0" smtClean="0">
                <a:solidFill>
                  <a:schemeClr val="tx1"/>
                </a:solidFill>
                <a:hlinkClick r:id="rId2"/>
              </a:rPr>
              <a:t>tony@wfa.org.au</a:t>
            </a:r>
            <a:r>
              <a:rPr lang="en-NZ" sz="2000" b="1" dirty="0" smtClean="0">
                <a:solidFill>
                  <a:schemeClr val="tx1"/>
                </a:solidFill>
              </a:rPr>
              <a:t>)</a:t>
            </a:r>
          </a:p>
          <a:p>
            <a:r>
              <a:rPr lang="en-NZ" sz="2000" b="1" dirty="0" smtClean="0">
                <a:solidFill>
                  <a:schemeClr val="tx1"/>
                </a:solidFill>
              </a:rPr>
              <a:t>November 2015</a:t>
            </a:r>
            <a:endParaRPr lang="en-NZ" sz="2000" b="1" dirty="0">
              <a:solidFill>
                <a:schemeClr val="tx1"/>
              </a:solidFil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508049" y="539552"/>
            <a:ext cx="3816424" cy="1728192"/>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chemeClr val="accent2">
                    <a:lumMod val="50000"/>
                  </a:schemeClr>
                </a:solidFill>
              </a:rPr>
              <a:t>The system works!!!</a:t>
            </a:r>
            <a:endParaRPr lang="en-AU" b="1" dirty="0">
              <a:solidFill>
                <a:schemeClr val="accent2">
                  <a:lumMod val="50000"/>
                </a:schemeClr>
              </a:solidFill>
            </a:endParaRPr>
          </a:p>
        </p:txBody>
      </p:sp>
      <p:sp>
        <p:nvSpPr>
          <p:cNvPr id="4" name="Slide Number Placeholder 3"/>
          <p:cNvSpPr>
            <a:spLocks noGrp="1"/>
          </p:cNvSpPr>
          <p:nvPr>
            <p:ph type="sldNum" sz="quarter" idx="12"/>
          </p:nvPr>
        </p:nvSpPr>
        <p:spPr/>
        <p:txBody>
          <a:bodyPr/>
          <a:lstStyle/>
          <a:p>
            <a:fld id="{50153E1E-3A5F-4B98-AE8E-6228722CF5F4}" type="slidenum">
              <a:rPr lang="en-NZ" smtClean="0"/>
              <a:pPr/>
              <a:t>10</a:t>
            </a:fld>
            <a:endParaRPr lang="en-NZ"/>
          </a:p>
        </p:txBody>
      </p:sp>
    </p:spTree>
    <p:extLst>
      <p:ext uri="{BB962C8B-B14F-4D97-AF65-F5344CB8AC3E}">
        <p14:creationId xmlns:p14="http://schemas.microsoft.com/office/powerpoint/2010/main" val="1231598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bwMode="auto">
          <a:xfrm>
            <a:off x="1371600" y="457200"/>
            <a:ext cx="749935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algn="l">
              <a:defRPr/>
            </a:pPr>
            <a:r>
              <a:rPr lang="en-AU" sz="3900" b="1" dirty="0" smtClean="0">
                <a:solidFill>
                  <a:schemeClr val="accent2">
                    <a:lumMod val="50000"/>
                  </a:schemeClr>
                </a:solidFill>
                <a:effectLst/>
                <a:ea typeface="ＭＳ Ｐゴシック" pitchFamily="34" charset="-128"/>
              </a:rPr>
              <a:t>INTERNATIONAL ORGANISATION OF WINE AND THE VINE (OIV)</a:t>
            </a:r>
          </a:p>
        </p:txBody>
      </p:sp>
      <p:sp>
        <p:nvSpPr>
          <p:cNvPr id="28675" name="Rectangle 3"/>
          <p:cNvSpPr>
            <a:spLocks noGrp="1"/>
          </p:cNvSpPr>
          <p:nvPr>
            <p:ph type="body" idx="4294967295"/>
          </p:nvPr>
        </p:nvSpPr>
        <p:spPr>
          <a:xfrm>
            <a:off x="1435100" y="1981200"/>
            <a:ext cx="7499350" cy="4267200"/>
          </a:xfrm>
        </p:spPr>
        <p:txBody>
          <a:bodyPr/>
          <a:lstStyle/>
          <a:p>
            <a:pPr>
              <a:lnSpc>
                <a:spcPct val="80000"/>
              </a:lnSpc>
            </a:pPr>
            <a:r>
              <a:rPr lang="en-AU" altLang="en-US" sz="2600" dirty="0" smtClean="0">
                <a:ea typeface="ＭＳ Ｐゴシック" pitchFamily="34" charset="-128"/>
              </a:rPr>
              <a:t>Established in 2001 replacing the international Office of Wine and the Vine.</a:t>
            </a:r>
          </a:p>
          <a:p>
            <a:pPr>
              <a:lnSpc>
                <a:spcPct val="80000"/>
              </a:lnSpc>
            </a:pPr>
            <a:r>
              <a:rPr lang="en-AU" altLang="en-US" sz="2600" dirty="0" smtClean="0">
                <a:ea typeface="ＭＳ Ｐゴシック" pitchFamily="34" charset="-128"/>
              </a:rPr>
              <a:t> An intergovernmental organisation of a scientific and technical nature and performs work concerning vines, wine, wine-based beverages, table grapes, raisins and other vine based products.</a:t>
            </a:r>
          </a:p>
          <a:p>
            <a:pPr>
              <a:lnSpc>
                <a:spcPct val="80000"/>
              </a:lnSpc>
            </a:pPr>
            <a:r>
              <a:rPr lang="en-AU" altLang="en-US" sz="2600" dirty="0" smtClean="0">
                <a:ea typeface="ＭＳ Ｐゴシック" pitchFamily="34" charset="-128"/>
              </a:rPr>
              <a:t>45 member countries – account for 85% of world wine production, also includes consumer countries.</a:t>
            </a:r>
          </a:p>
          <a:p>
            <a:pPr>
              <a:lnSpc>
                <a:spcPct val="80000"/>
              </a:lnSpc>
            </a:pPr>
            <a:r>
              <a:rPr lang="en-AU" altLang="en-US" sz="2600" dirty="0" smtClean="0">
                <a:ea typeface="ＭＳ Ｐゴシック" pitchFamily="34" charset="-128"/>
              </a:rPr>
              <a:t>OIV is a good reference point for members when drafting regulations regarding oenological practices. Members are not obliged to adopt standards, but some, such as EU voluntarily do.</a:t>
            </a:r>
          </a:p>
          <a:p>
            <a:pPr>
              <a:lnSpc>
                <a:spcPct val="80000"/>
              </a:lnSpc>
            </a:pPr>
            <a:endParaRPr lang="en-AU" altLang="en-US" sz="2600" dirty="0" smtClean="0">
              <a:ea typeface="ＭＳ Ｐゴシック" pitchFamily="34" charset="-128"/>
            </a:endParaRPr>
          </a:p>
        </p:txBody>
      </p:sp>
    </p:spTree>
    <p:extLst>
      <p:ext uri="{BB962C8B-B14F-4D97-AF65-F5344CB8AC3E}">
        <p14:creationId xmlns:p14="http://schemas.microsoft.com/office/powerpoint/2010/main" val="2362588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AU" altLang="en-US" sz="3600" b="1" dirty="0">
                <a:solidFill>
                  <a:schemeClr val="accent2">
                    <a:lumMod val="50000"/>
                  </a:schemeClr>
                </a:solidFill>
                <a:ea typeface="ＭＳ Ｐゴシック" pitchFamily="34" charset="-128"/>
              </a:rPr>
              <a:t>Q</a:t>
            </a:r>
            <a:r>
              <a:rPr lang="en-AU" altLang="en-US" sz="3600" b="1" dirty="0" smtClean="0">
                <a:solidFill>
                  <a:schemeClr val="accent2">
                    <a:lumMod val="50000"/>
                  </a:schemeClr>
                </a:solidFill>
                <a:effectLst/>
                <a:ea typeface="ＭＳ Ｐゴシック" pitchFamily="34" charset="-128"/>
              </a:rPr>
              <a:t>ualifications</a:t>
            </a:r>
          </a:p>
        </p:txBody>
      </p:sp>
      <p:sp>
        <p:nvSpPr>
          <p:cNvPr id="31747" name="Rectangle 3"/>
          <p:cNvSpPr>
            <a:spLocks noGrp="1"/>
          </p:cNvSpPr>
          <p:nvPr>
            <p:ph type="body" idx="4294967295"/>
          </p:nvPr>
        </p:nvSpPr>
        <p:spPr/>
        <p:txBody>
          <a:bodyPr>
            <a:normAutofit/>
          </a:bodyPr>
          <a:lstStyle/>
          <a:p>
            <a:pPr>
              <a:lnSpc>
                <a:spcPct val="90000"/>
              </a:lnSpc>
            </a:pPr>
            <a:r>
              <a:rPr lang="en-AU" altLang="en-US" sz="2600" dirty="0" smtClean="0">
                <a:ea typeface="ＭＳ Ｐゴシック" pitchFamily="34" charset="-128"/>
              </a:rPr>
              <a:t>International Code of Oenological Practices is not an exhaustive list as some internationally accepted techniques are not permitted due to conflicts between OIV members laws.</a:t>
            </a:r>
          </a:p>
          <a:p>
            <a:pPr>
              <a:lnSpc>
                <a:spcPct val="90000"/>
              </a:lnSpc>
            </a:pPr>
            <a:r>
              <a:rPr lang="en-AU" altLang="en-US" sz="2600" dirty="0" smtClean="0">
                <a:ea typeface="ＭＳ Ｐゴシック" pitchFamily="34" charset="-128"/>
              </a:rPr>
              <a:t>Many OIV recommendations/resolutions are out-of-date and no longer relevant.</a:t>
            </a:r>
          </a:p>
          <a:p>
            <a:pPr>
              <a:lnSpc>
                <a:spcPct val="90000"/>
              </a:lnSpc>
            </a:pPr>
            <a:r>
              <a:rPr lang="en-AU" altLang="en-US" sz="2600" dirty="0" smtClean="0">
                <a:ea typeface="ＭＳ Ｐゴシック" pitchFamily="34" charset="-128"/>
              </a:rPr>
              <a:t>OIV is commencing a process of review.</a:t>
            </a:r>
          </a:p>
          <a:p>
            <a:pPr>
              <a:lnSpc>
                <a:spcPct val="90000"/>
              </a:lnSpc>
            </a:pPr>
            <a:r>
              <a:rPr lang="en-AU" altLang="en-US" sz="2600" dirty="0" smtClean="0">
                <a:ea typeface="ＭＳ Ｐゴシック" pitchFamily="34" charset="-128"/>
              </a:rPr>
              <a:t>OIV provides a good focus for exchange on wine issues, but is dominated by the European union member states.</a:t>
            </a:r>
          </a:p>
        </p:txBody>
      </p:sp>
    </p:spTree>
    <p:extLst>
      <p:ext uri="{BB962C8B-B14F-4D97-AF65-F5344CB8AC3E}">
        <p14:creationId xmlns:p14="http://schemas.microsoft.com/office/powerpoint/2010/main" val="8382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b="1" dirty="0" smtClean="0">
                <a:solidFill>
                  <a:schemeClr val="accent2">
                    <a:lumMod val="50000"/>
                  </a:schemeClr>
                </a:solidFill>
              </a:rPr>
              <a:t>Current OIV activities</a:t>
            </a:r>
            <a:endParaRPr lang="en-AU" sz="3600" b="1" dirty="0">
              <a:solidFill>
                <a:schemeClr val="accent2">
                  <a:lumMod val="50000"/>
                </a:schemeClr>
              </a:solidFill>
            </a:endParaRPr>
          </a:p>
        </p:txBody>
      </p:sp>
      <p:sp>
        <p:nvSpPr>
          <p:cNvPr id="3" name="Content Placeholder 2"/>
          <p:cNvSpPr>
            <a:spLocks noGrp="1"/>
          </p:cNvSpPr>
          <p:nvPr>
            <p:ph idx="1"/>
          </p:nvPr>
        </p:nvSpPr>
        <p:spPr/>
        <p:txBody>
          <a:bodyPr/>
          <a:lstStyle/>
          <a:p>
            <a:r>
              <a:rPr lang="en-AU" sz="2800" dirty="0" smtClean="0"/>
              <a:t>OIV is reviewing its labelling standard.</a:t>
            </a:r>
          </a:p>
          <a:p>
            <a:r>
              <a:rPr lang="en-AU" sz="2800" dirty="0" smtClean="0"/>
              <a:t>OIV is reviewing all existing limits set in its resolutions.</a:t>
            </a:r>
          </a:p>
          <a:p>
            <a:r>
              <a:rPr lang="en-AU" sz="2800" dirty="0" smtClean="0"/>
              <a:t>OIV is developing resolutions to facilitate the trade, labelling and production of reduced alcohol wines and wine products.</a:t>
            </a:r>
          </a:p>
          <a:p>
            <a:endParaRPr lang="en-AU" dirty="0" smtClean="0"/>
          </a:p>
          <a:p>
            <a:endParaRPr lang="en-AU" dirty="0"/>
          </a:p>
        </p:txBody>
      </p:sp>
      <p:sp>
        <p:nvSpPr>
          <p:cNvPr id="4" name="Slide Number Placeholder 3"/>
          <p:cNvSpPr>
            <a:spLocks noGrp="1"/>
          </p:cNvSpPr>
          <p:nvPr>
            <p:ph type="sldNum" sz="quarter" idx="12"/>
          </p:nvPr>
        </p:nvSpPr>
        <p:spPr/>
        <p:txBody>
          <a:bodyPr/>
          <a:lstStyle/>
          <a:p>
            <a:fld id="{50153E1E-3A5F-4B98-AE8E-6228722CF5F4}" type="slidenum">
              <a:rPr lang="en-NZ" smtClean="0"/>
              <a:pPr/>
              <a:t>13</a:t>
            </a:fld>
            <a:endParaRPr lang="en-NZ"/>
          </a:p>
        </p:txBody>
      </p:sp>
    </p:spTree>
    <p:extLst>
      <p:ext uri="{BB962C8B-B14F-4D97-AF65-F5344CB8AC3E}">
        <p14:creationId xmlns:p14="http://schemas.microsoft.com/office/powerpoint/2010/main" val="2770360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a:defRPr/>
            </a:pPr>
            <a:r>
              <a:rPr lang="en-AU" sz="3600" b="1" dirty="0" smtClean="0">
                <a:solidFill>
                  <a:schemeClr val="accent2">
                    <a:lumMod val="50000"/>
                  </a:schemeClr>
                </a:solidFill>
                <a:effectLst/>
                <a:ea typeface="ＭＳ Ｐゴシック" pitchFamily="34" charset="-128"/>
              </a:rPr>
              <a:t>WORLD WINE TRADE GROUP (WWTG)</a:t>
            </a:r>
          </a:p>
        </p:txBody>
      </p:sp>
      <p:sp>
        <p:nvSpPr>
          <p:cNvPr id="21507" name="Rectangle 3"/>
          <p:cNvSpPr>
            <a:spLocks noGrp="1"/>
          </p:cNvSpPr>
          <p:nvPr>
            <p:ph type="body" idx="4294967295"/>
          </p:nvPr>
        </p:nvSpPr>
        <p:spPr/>
        <p:txBody>
          <a:bodyPr/>
          <a:lstStyle/>
          <a:p>
            <a:pPr>
              <a:lnSpc>
                <a:spcPct val="90000"/>
              </a:lnSpc>
            </a:pPr>
            <a:r>
              <a:rPr lang="en-AU" altLang="en-US" sz="3000" dirty="0" smtClean="0">
                <a:ea typeface="ＭＳ Ｐゴシック" pitchFamily="34" charset="-128"/>
              </a:rPr>
              <a:t>Formed in 1998 as an informal </a:t>
            </a:r>
            <a:r>
              <a:rPr lang="en-AU" altLang="en-US" sz="3000" dirty="0" err="1" smtClean="0">
                <a:ea typeface="ＭＳ Ｐゴシック" pitchFamily="34" charset="-128"/>
              </a:rPr>
              <a:t>plurilateral</a:t>
            </a:r>
            <a:r>
              <a:rPr lang="en-AU" altLang="en-US" sz="3000" dirty="0" smtClean="0">
                <a:ea typeface="ＭＳ Ｐゴシック" pitchFamily="34" charset="-128"/>
              </a:rPr>
              <a:t> group with the objective of facilitating trade in wine by eliminating obstacles to trade</a:t>
            </a:r>
          </a:p>
          <a:p>
            <a:pPr>
              <a:lnSpc>
                <a:spcPct val="90000"/>
              </a:lnSpc>
            </a:pPr>
            <a:r>
              <a:rPr lang="en-AU" altLang="en-US" sz="3000" dirty="0" smtClean="0">
                <a:ea typeface="ＭＳ Ｐゴシック" pitchFamily="34" charset="-128"/>
              </a:rPr>
              <a:t>Includes Australia, New Zealand, Canada, South Africa, Chile, Argentina, Georgia and the United States</a:t>
            </a:r>
          </a:p>
          <a:p>
            <a:pPr>
              <a:lnSpc>
                <a:spcPct val="90000"/>
              </a:lnSpc>
            </a:pPr>
            <a:r>
              <a:rPr lang="en-AU" altLang="en-US" sz="3000" dirty="0" smtClean="0">
                <a:ea typeface="ＭＳ Ｐゴシック" pitchFamily="34" charset="-128"/>
              </a:rPr>
              <a:t>Has become a successful forum for industry and regulators to jointly discuss issues concerning global wine trade (e.g. sustainability and health labelling).</a:t>
            </a:r>
          </a:p>
          <a:p>
            <a:pPr>
              <a:lnSpc>
                <a:spcPct val="90000"/>
              </a:lnSpc>
            </a:pPr>
            <a:endParaRPr lang="en-AU" altLang="en-US" sz="2800" dirty="0" smtClean="0">
              <a:ea typeface="ＭＳ Ｐゴシック" pitchFamily="34" charset="-128"/>
            </a:endParaRPr>
          </a:p>
        </p:txBody>
      </p:sp>
    </p:spTree>
    <p:extLst>
      <p:ext uri="{BB962C8B-B14F-4D97-AF65-F5344CB8AC3E}">
        <p14:creationId xmlns:p14="http://schemas.microsoft.com/office/powerpoint/2010/main" val="2217959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a:defRPr/>
            </a:pPr>
            <a:r>
              <a:rPr lang="en-AU" sz="3600" b="1" dirty="0" smtClean="0">
                <a:solidFill>
                  <a:schemeClr val="accent2">
                    <a:lumMod val="50000"/>
                  </a:schemeClr>
                </a:solidFill>
                <a:effectLst/>
                <a:ea typeface="ＭＳ Ｐゴシック" pitchFamily="34" charset="-128"/>
              </a:rPr>
              <a:t>WWTG</a:t>
            </a:r>
            <a:r>
              <a:rPr lang="en-AU" sz="3600" b="1" dirty="0">
                <a:solidFill>
                  <a:schemeClr val="accent2">
                    <a:lumMod val="50000"/>
                  </a:schemeClr>
                </a:solidFill>
                <a:ea typeface="ＭＳ Ｐゴシック" pitchFamily="34" charset="-128"/>
              </a:rPr>
              <a:t> </a:t>
            </a:r>
            <a:r>
              <a:rPr lang="en-AU" sz="3600" b="1" dirty="0" smtClean="0">
                <a:solidFill>
                  <a:schemeClr val="accent2">
                    <a:lumMod val="50000"/>
                  </a:schemeClr>
                </a:solidFill>
                <a:ea typeface="ＭＳ Ｐゴシック" pitchFamily="34" charset="-128"/>
              </a:rPr>
              <a:t>activities</a:t>
            </a:r>
            <a:endParaRPr lang="en-AU" sz="3600" b="1" dirty="0" smtClean="0">
              <a:solidFill>
                <a:schemeClr val="accent2">
                  <a:lumMod val="50000"/>
                </a:schemeClr>
              </a:solidFill>
              <a:effectLst/>
              <a:ea typeface="ＭＳ Ｐゴシック" pitchFamily="34" charset="-128"/>
            </a:endParaRPr>
          </a:p>
        </p:txBody>
      </p:sp>
      <p:sp>
        <p:nvSpPr>
          <p:cNvPr id="22531" name="Rectangle 3"/>
          <p:cNvSpPr>
            <a:spLocks noGrp="1"/>
          </p:cNvSpPr>
          <p:nvPr>
            <p:ph type="body" idx="4294967295"/>
          </p:nvPr>
        </p:nvSpPr>
        <p:spPr/>
        <p:txBody>
          <a:bodyPr>
            <a:normAutofit/>
          </a:bodyPr>
          <a:lstStyle/>
          <a:p>
            <a:pPr>
              <a:lnSpc>
                <a:spcPct val="80000"/>
              </a:lnSpc>
            </a:pPr>
            <a:r>
              <a:rPr lang="en-AU" altLang="en-US" sz="2800" dirty="0" smtClean="0">
                <a:ea typeface="ＭＳ Ｐゴシック" pitchFamily="34" charset="-128"/>
              </a:rPr>
              <a:t>WWTG has successfully negotiated formal treaties to harmonise wine labelling practices and oenological practices.</a:t>
            </a:r>
          </a:p>
          <a:p>
            <a:pPr>
              <a:lnSpc>
                <a:spcPct val="80000"/>
              </a:lnSpc>
            </a:pPr>
            <a:r>
              <a:rPr lang="en-AU" altLang="en-US" sz="2800" dirty="0" smtClean="0">
                <a:ea typeface="ＭＳ Ｐゴシック" pitchFamily="34" charset="-128"/>
              </a:rPr>
              <a:t>Developed and applied principles for good regulatory practices for wine.</a:t>
            </a:r>
          </a:p>
          <a:p>
            <a:pPr>
              <a:lnSpc>
                <a:spcPct val="80000"/>
              </a:lnSpc>
            </a:pPr>
            <a:r>
              <a:rPr lang="en-AU" altLang="en-US" sz="2800" dirty="0" smtClean="0">
                <a:ea typeface="ＭＳ Ｐゴシック" pitchFamily="34" charset="-128"/>
              </a:rPr>
              <a:t>Developed Agreements on regulatory cooperation and information exchange.</a:t>
            </a:r>
          </a:p>
          <a:p>
            <a:pPr>
              <a:lnSpc>
                <a:spcPct val="80000"/>
              </a:lnSpc>
            </a:pPr>
            <a:r>
              <a:rPr lang="en-AU" altLang="en-US" sz="2800" dirty="0" smtClean="0">
                <a:ea typeface="ＭＳ Ｐゴシック" pitchFamily="34" charset="-128"/>
              </a:rPr>
              <a:t>Is the premier world organisation with the objective of facilitating wine trade.</a:t>
            </a:r>
          </a:p>
        </p:txBody>
      </p:sp>
    </p:spTree>
    <p:extLst>
      <p:ext uri="{BB962C8B-B14F-4D97-AF65-F5344CB8AC3E}">
        <p14:creationId xmlns:p14="http://schemas.microsoft.com/office/powerpoint/2010/main" val="3032300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b="1" dirty="0" smtClean="0">
                <a:solidFill>
                  <a:schemeClr val="accent2">
                    <a:lumMod val="50000"/>
                  </a:schemeClr>
                </a:solidFill>
              </a:rPr>
              <a:t>Current WWTG initiative</a:t>
            </a:r>
            <a:r>
              <a:rPr lang="en-AU" dirty="0" smtClean="0"/>
              <a:t>s</a:t>
            </a:r>
            <a:endParaRPr lang="en-AU" dirty="0"/>
          </a:p>
        </p:txBody>
      </p:sp>
      <p:sp>
        <p:nvSpPr>
          <p:cNvPr id="3" name="Content Placeholder 2"/>
          <p:cNvSpPr>
            <a:spLocks noGrp="1"/>
          </p:cNvSpPr>
          <p:nvPr>
            <p:ph idx="1"/>
          </p:nvPr>
        </p:nvSpPr>
        <p:spPr/>
        <p:txBody>
          <a:bodyPr>
            <a:normAutofit fontScale="92500" lnSpcReduction="10000"/>
          </a:bodyPr>
          <a:lstStyle/>
          <a:p>
            <a:r>
              <a:rPr lang="en-AU" altLang="en-US" dirty="0">
                <a:ea typeface="ＭＳ Ｐゴシック" pitchFamily="34" charset="-128"/>
              </a:rPr>
              <a:t>Consideration of bilateral arrangements between WWTG as a group and non-WWTG members as a means of encouraging deeper engagement on regulatory issues. </a:t>
            </a:r>
          </a:p>
          <a:p>
            <a:r>
              <a:rPr lang="en-AU" altLang="en-US" dirty="0">
                <a:ea typeface="ＭＳ Ｐゴシック" pitchFamily="34" charset="-128"/>
              </a:rPr>
              <a:t>Review and extend the principles of good regulatory practice. </a:t>
            </a:r>
          </a:p>
          <a:p>
            <a:r>
              <a:rPr lang="en-AU" altLang="en-US" dirty="0">
                <a:ea typeface="ＭＳ Ｐゴシック" pitchFamily="34" charset="-128"/>
              </a:rPr>
              <a:t>Continue collaboration with APEC Wine Regulatory Forum.</a:t>
            </a:r>
          </a:p>
          <a:p>
            <a:r>
              <a:rPr lang="en-AU" altLang="en-US" dirty="0">
                <a:ea typeface="ＭＳ Ｐゴシック" pitchFamily="34" charset="-128"/>
              </a:rPr>
              <a:t>Preparation of technical papers to inform debate on wine policy issues.</a:t>
            </a:r>
          </a:p>
          <a:p>
            <a:pPr marL="0" indent="0">
              <a:buNone/>
            </a:pPr>
            <a:endParaRPr lang="en-AU" dirty="0"/>
          </a:p>
        </p:txBody>
      </p:sp>
      <p:sp>
        <p:nvSpPr>
          <p:cNvPr id="4" name="Slide Number Placeholder 3"/>
          <p:cNvSpPr>
            <a:spLocks noGrp="1"/>
          </p:cNvSpPr>
          <p:nvPr>
            <p:ph type="sldNum" sz="quarter" idx="12"/>
          </p:nvPr>
        </p:nvSpPr>
        <p:spPr/>
        <p:txBody>
          <a:bodyPr/>
          <a:lstStyle/>
          <a:p>
            <a:fld id="{50153E1E-3A5F-4B98-AE8E-6228722CF5F4}" type="slidenum">
              <a:rPr lang="en-NZ" smtClean="0"/>
              <a:pPr/>
              <a:t>16</a:t>
            </a:fld>
            <a:endParaRPr lang="en-NZ"/>
          </a:p>
        </p:txBody>
      </p:sp>
    </p:spTree>
    <p:extLst>
      <p:ext uri="{BB962C8B-B14F-4D97-AF65-F5344CB8AC3E}">
        <p14:creationId xmlns:p14="http://schemas.microsoft.com/office/powerpoint/2010/main" val="950395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a:defRPr/>
            </a:pPr>
            <a:r>
              <a:rPr lang="en-AU" sz="3600" b="1" dirty="0" smtClean="0">
                <a:solidFill>
                  <a:schemeClr val="accent2">
                    <a:lumMod val="50000"/>
                  </a:schemeClr>
                </a:solidFill>
                <a:effectLst/>
                <a:ea typeface="ＭＳ Ｐゴシック" pitchFamily="34" charset="-128"/>
              </a:rPr>
              <a:t>CODEX ALIMENTARIUS COMMISSION</a:t>
            </a:r>
          </a:p>
        </p:txBody>
      </p:sp>
      <p:sp>
        <p:nvSpPr>
          <p:cNvPr id="32771" name="Rectangle 3"/>
          <p:cNvSpPr>
            <a:spLocks noGrp="1"/>
          </p:cNvSpPr>
          <p:nvPr>
            <p:ph type="body" idx="4294967295"/>
          </p:nvPr>
        </p:nvSpPr>
        <p:spPr/>
        <p:txBody>
          <a:bodyPr/>
          <a:lstStyle/>
          <a:p>
            <a:pPr>
              <a:lnSpc>
                <a:spcPct val="90000"/>
              </a:lnSpc>
            </a:pPr>
            <a:r>
              <a:rPr lang="en-AU" altLang="en-US" sz="2800" dirty="0" smtClean="0">
                <a:ea typeface="ＭＳ Ｐゴシック" pitchFamily="34" charset="-128"/>
              </a:rPr>
              <a:t>Founded in 1962 to protect health, improve consumer protection and facilitate fair trade</a:t>
            </a:r>
          </a:p>
          <a:p>
            <a:pPr>
              <a:lnSpc>
                <a:spcPct val="90000"/>
              </a:lnSpc>
            </a:pPr>
            <a:r>
              <a:rPr lang="en-AU" altLang="en-US" sz="2800" dirty="0" smtClean="0">
                <a:ea typeface="ＭＳ Ｐゴシック" pitchFamily="34" charset="-128"/>
              </a:rPr>
              <a:t>Establishes int’l food standards, guidelines and recommendations</a:t>
            </a:r>
          </a:p>
          <a:p>
            <a:pPr>
              <a:lnSpc>
                <a:spcPct val="90000"/>
              </a:lnSpc>
            </a:pPr>
            <a:r>
              <a:rPr lang="en-AU" altLang="en-US" sz="2800" dirty="0" smtClean="0">
                <a:ea typeface="ＭＳ Ｐゴシック" pitchFamily="34" charset="-128"/>
              </a:rPr>
              <a:t>Codex is required to base its standards on sound scientific analysis and evidence</a:t>
            </a:r>
          </a:p>
          <a:p>
            <a:pPr>
              <a:lnSpc>
                <a:spcPct val="90000"/>
              </a:lnSpc>
            </a:pPr>
            <a:r>
              <a:rPr lang="en-AU" altLang="en-US" sz="2800" dirty="0" smtClean="0">
                <a:ea typeface="ＭＳ Ｐゴシック" pitchFamily="34" charset="-128"/>
              </a:rPr>
              <a:t>Codex’s health, food safety and commodity standards serve as references under WTO SPS and TBT Agreements and ensures Codex’s credibility and suitability for Australian conditions</a:t>
            </a:r>
          </a:p>
        </p:txBody>
      </p:sp>
    </p:spTree>
    <p:extLst>
      <p:ext uri="{BB962C8B-B14F-4D97-AF65-F5344CB8AC3E}">
        <p14:creationId xmlns:p14="http://schemas.microsoft.com/office/powerpoint/2010/main" val="1876630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a:defRPr/>
            </a:pPr>
            <a:r>
              <a:rPr lang="en-AU" sz="3600" b="1" dirty="0" smtClean="0">
                <a:solidFill>
                  <a:schemeClr val="accent2">
                    <a:lumMod val="50000"/>
                  </a:schemeClr>
                </a:solidFill>
                <a:effectLst/>
                <a:ea typeface="ＭＳ Ｐゴシック" pitchFamily="34" charset="-128"/>
              </a:rPr>
              <a:t>CODEX ALIMENTARIUS COMMISSION</a:t>
            </a:r>
          </a:p>
        </p:txBody>
      </p:sp>
      <p:sp>
        <p:nvSpPr>
          <p:cNvPr id="33795" name="Rectangle 3"/>
          <p:cNvSpPr>
            <a:spLocks noGrp="1"/>
          </p:cNvSpPr>
          <p:nvPr>
            <p:ph type="body" idx="4294967295"/>
          </p:nvPr>
        </p:nvSpPr>
        <p:spPr/>
        <p:txBody>
          <a:bodyPr/>
          <a:lstStyle/>
          <a:p>
            <a:pPr>
              <a:lnSpc>
                <a:spcPct val="80000"/>
              </a:lnSpc>
            </a:pPr>
            <a:r>
              <a:rPr lang="en-AU" altLang="en-US" sz="2800" dirty="0" smtClean="0">
                <a:ea typeface="ＭＳ Ｐゴシック" pitchFamily="34" charset="-128"/>
              </a:rPr>
              <a:t>Codex standards are developed through a number of committees: Food Additives, Food Labelling, Methods of Analysis and Sampling, General Principles, Pesticide Residues, Food Import and Export Certification and Inspection Systems</a:t>
            </a:r>
          </a:p>
          <a:p>
            <a:pPr>
              <a:lnSpc>
                <a:spcPct val="80000"/>
              </a:lnSpc>
            </a:pPr>
            <a:r>
              <a:rPr lang="en-AU" altLang="en-US" sz="2800" dirty="0" smtClean="0">
                <a:ea typeface="ＭＳ Ｐゴシック" pitchFamily="34" charset="-128"/>
              </a:rPr>
              <a:t>Critical for the APECWRF to monitor and respond to developments(especially Food Additives and Food Labelling) to ensure public health, the rights of customers and barrier-free trade are not interfered with.</a:t>
            </a:r>
          </a:p>
        </p:txBody>
      </p:sp>
    </p:spTree>
    <p:extLst>
      <p:ext uri="{BB962C8B-B14F-4D97-AF65-F5344CB8AC3E}">
        <p14:creationId xmlns:p14="http://schemas.microsoft.com/office/powerpoint/2010/main" val="1868332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a:defRPr/>
            </a:pPr>
            <a:r>
              <a:rPr lang="en-AU" sz="3900" dirty="0" smtClean="0">
                <a:effectLst/>
                <a:ea typeface="ＭＳ Ｐゴシック" pitchFamily="34" charset="-128"/>
              </a:rPr>
              <a:t>CCFA</a:t>
            </a:r>
          </a:p>
        </p:txBody>
      </p:sp>
      <p:sp>
        <p:nvSpPr>
          <p:cNvPr id="34819" name="Rectangle 3"/>
          <p:cNvSpPr>
            <a:spLocks noGrp="1"/>
          </p:cNvSpPr>
          <p:nvPr>
            <p:ph type="body" idx="4294967295"/>
          </p:nvPr>
        </p:nvSpPr>
        <p:spPr/>
        <p:txBody>
          <a:bodyPr>
            <a:normAutofit fontScale="92500" lnSpcReduction="20000"/>
          </a:bodyPr>
          <a:lstStyle/>
          <a:p>
            <a:r>
              <a:rPr lang="en-AU" altLang="en-US" sz="2800" dirty="0" smtClean="0">
                <a:ea typeface="ＭＳ Ｐゴシック" pitchFamily="34" charset="-128"/>
              </a:rPr>
              <a:t>Codex Committee on Food Additives is actively pursuing incorporation of wine additives in the General  Standard for Food Additives (GSFA).</a:t>
            </a:r>
          </a:p>
          <a:p>
            <a:r>
              <a:rPr lang="en-GB" altLang="en-US" sz="2800" dirty="0" smtClean="0">
                <a:ea typeface="ＭＳ Ｐゴシック" pitchFamily="34" charset="-128"/>
              </a:rPr>
              <a:t>It </a:t>
            </a:r>
            <a:r>
              <a:rPr lang="en-GB" altLang="en-US" sz="2800" dirty="0">
                <a:ea typeface="ＭＳ Ｐゴシック" pitchFamily="34" charset="-128"/>
              </a:rPr>
              <a:t>is appropriate to update food category 14.2.3 Grape wines with additives actually used in the manufacture of wines, where the additives fulfil the criteria for justification for the use of additives</a:t>
            </a:r>
            <a:endParaRPr lang="en-AU" altLang="en-US" sz="2800" dirty="0" smtClean="0">
              <a:ea typeface="ＭＳ Ｐゴシック" pitchFamily="34" charset="-128"/>
            </a:endParaRPr>
          </a:p>
          <a:p>
            <a:r>
              <a:rPr lang="en-AU" altLang="en-US" sz="2800" dirty="0" smtClean="0">
                <a:ea typeface="ＭＳ Ｐゴシック" pitchFamily="34" charset="-128"/>
              </a:rPr>
              <a:t>An </a:t>
            </a:r>
            <a:r>
              <a:rPr lang="en-AU" altLang="en-US" sz="2800" dirty="0" err="1" smtClean="0">
                <a:ea typeface="ＭＳ Ｐゴシック" pitchFamily="34" charset="-128"/>
              </a:rPr>
              <a:t>eWg</a:t>
            </a:r>
            <a:r>
              <a:rPr lang="en-AU" altLang="en-US" sz="2800" dirty="0" smtClean="0">
                <a:ea typeface="ＭＳ Ｐゴシック" pitchFamily="34" charset="-128"/>
              </a:rPr>
              <a:t> chaired by Australia and France is currently developing a paper on the use of good manufacturing practice (GMP) for wine additives.</a:t>
            </a:r>
          </a:p>
          <a:p>
            <a:r>
              <a:rPr lang="en-AU" altLang="en-US" sz="2800" dirty="0" smtClean="0">
                <a:ea typeface="ＭＳ Ｐゴシック" pitchFamily="34" charset="-128"/>
              </a:rPr>
              <a:t>Important for APECWRF to be aware of this issue which will be discussed in March 2016.</a:t>
            </a:r>
          </a:p>
          <a:p>
            <a:endParaRPr lang="en-AU" altLang="en-US" sz="2800" dirty="0" smtClean="0">
              <a:ea typeface="ＭＳ Ｐゴシック" pitchFamily="34" charset="-128"/>
            </a:endParaRPr>
          </a:p>
        </p:txBody>
      </p:sp>
    </p:spTree>
    <p:extLst>
      <p:ext uri="{BB962C8B-B14F-4D97-AF65-F5344CB8AC3E}">
        <p14:creationId xmlns:p14="http://schemas.microsoft.com/office/powerpoint/2010/main" val="2643834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786210"/>
          </a:xfrm>
        </p:spPr>
        <p:txBody>
          <a:bodyPr>
            <a:normAutofit/>
          </a:bodyPr>
          <a:lstStyle/>
          <a:p>
            <a:pPr algn="l"/>
            <a:r>
              <a:rPr lang="en-US" sz="3600" b="1" dirty="0">
                <a:solidFill>
                  <a:schemeClr val="accent2">
                    <a:lumMod val="50000"/>
                  </a:schemeClr>
                </a:solidFill>
              </a:rPr>
              <a:t>There is a critical need for better regulatory coherence on wine trade in the APEC region. </a:t>
            </a:r>
            <a:endParaRPr lang="en-GB" sz="3600" b="1" dirty="0">
              <a:solidFill>
                <a:schemeClr val="accent2">
                  <a:lumMod val="50000"/>
                </a:schemeClr>
              </a:solidFill>
            </a:endParaRPr>
          </a:p>
        </p:txBody>
      </p:sp>
      <p:sp>
        <p:nvSpPr>
          <p:cNvPr id="3" name="Content Placeholder 2"/>
          <p:cNvSpPr>
            <a:spLocks noGrp="1"/>
          </p:cNvSpPr>
          <p:nvPr>
            <p:ph idx="1"/>
          </p:nvPr>
        </p:nvSpPr>
        <p:spPr>
          <a:xfrm>
            <a:off x="457200" y="2132856"/>
            <a:ext cx="8075240" cy="3993307"/>
          </a:xfrm>
        </p:spPr>
        <p:txBody>
          <a:bodyPr/>
          <a:lstStyle/>
          <a:p>
            <a:r>
              <a:rPr lang="en-AU" altLang="en-US" dirty="0">
                <a:ea typeface="ＭＳ Ｐゴシック" pitchFamily="34" charset="-128"/>
              </a:rPr>
              <a:t>Non-tariff barriers cost &gt; $1 billion APEC Member Economies and businesses</a:t>
            </a:r>
          </a:p>
          <a:p>
            <a:r>
              <a:rPr lang="en-AU" altLang="en-US" dirty="0">
                <a:ea typeface="ＭＳ Ｐゴシック" pitchFamily="34" charset="-128"/>
              </a:rPr>
              <a:t>Confusing network of international trade agreements, treaties, intergovernmental organisations and industry organisations.</a:t>
            </a:r>
          </a:p>
        </p:txBody>
      </p:sp>
      <p:sp>
        <p:nvSpPr>
          <p:cNvPr id="4" name="Slide Number Placeholder 3"/>
          <p:cNvSpPr>
            <a:spLocks noGrp="1"/>
          </p:cNvSpPr>
          <p:nvPr>
            <p:ph type="sldNum" sz="quarter" idx="12"/>
          </p:nvPr>
        </p:nvSpPr>
        <p:spPr/>
        <p:txBody>
          <a:bodyPr/>
          <a:lstStyle/>
          <a:p>
            <a:fld id="{50153E1E-3A5F-4B98-AE8E-6228722CF5F4}" type="slidenum">
              <a:rPr lang="en-NZ" smtClean="0"/>
              <a:pPr/>
              <a:t>2</a:t>
            </a:fld>
            <a:endParaRPr lang="en-NZ"/>
          </a:p>
        </p:txBody>
      </p:sp>
    </p:spTree>
    <p:extLst>
      <p:ext uri="{BB962C8B-B14F-4D97-AF65-F5344CB8AC3E}">
        <p14:creationId xmlns:p14="http://schemas.microsoft.com/office/powerpoint/2010/main" val="828757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bwMode="auto">
          <a:xfrm>
            <a:off x="1447800" y="457200"/>
            <a:ext cx="749935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algn="l">
              <a:defRPr/>
            </a:pPr>
            <a:r>
              <a:rPr lang="en-AU" sz="3600" b="1" dirty="0" smtClean="0">
                <a:solidFill>
                  <a:schemeClr val="accent2">
                    <a:lumMod val="50000"/>
                  </a:schemeClr>
                </a:solidFill>
                <a:effectLst/>
                <a:ea typeface="ＭＳ Ｐゴシック" pitchFamily="34" charset="-128"/>
              </a:rPr>
              <a:t>INTERNATIONAL ORGANISATION OF LEGAL METROLOGY</a:t>
            </a:r>
          </a:p>
        </p:txBody>
      </p:sp>
      <p:sp>
        <p:nvSpPr>
          <p:cNvPr id="37891" name="Rectangle 3"/>
          <p:cNvSpPr>
            <a:spLocks noGrp="1"/>
          </p:cNvSpPr>
          <p:nvPr>
            <p:ph type="body" idx="4294967295"/>
          </p:nvPr>
        </p:nvSpPr>
        <p:spPr>
          <a:xfrm>
            <a:off x="1435100" y="1981200"/>
            <a:ext cx="7499350" cy="4267200"/>
          </a:xfrm>
        </p:spPr>
        <p:txBody>
          <a:bodyPr/>
          <a:lstStyle/>
          <a:p>
            <a:pPr>
              <a:lnSpc>
                <a:spcPct val="90000"/>
              </a:lnSpc>
            </a:pPr>
            <a:r>
              <a:rPr lang="en-AU" altLang="en-US" sz="2600" smtClean="0">
                <a:ea typeface="ＭＳ Ｐゴシック" pitchFamily="34" charset="-128"/>
              </a:rPr>
              <a:t>OIML – an intergovernmental treaty organisation est. in 1995 to promote global harmonisation of legal metrology procedures and comprising of Member States and Corresponding Members.</a:t>
            </a:r>
          </a:p>
          <a:p>
            <a:pPr>
              <a:lnSpc>
                <a:spcPct val="90000"/>
              </a:lnSpc>
            </a:pPr>
            <a:r>
              <a:rPr lang="en-AU" altLang="en-US" sz="2600" smtClean="0">
                <a:ea typeface="ＭＳ Ｐゴシック" pitchFamily="34" charset="-128"/>
              </a:rPr>
              <a:t>While OIML recommendations are not binding, decisions made in OIML will impact on APEC trade.</a:t>
            </a:r>
          </a:p>
          <a:p>
            <a:pPr>
              <a:lnSpc>
                <a:spcPct val="90000"/>
              </a:lnSpc>
            </a:pPr>
            <a:r>
              <a:rPr lang="en-AU" altLang="en-US" sz="2600" smtClean="0">
                <a:ea typeface="ＭＳ Ｐゴシック" pitchFamily="34" charset="-128"/>
              </a:rPr>
              <a:t>International consensus is achieved through technical committees and subcommittees.</a:t>
            </a:r>
          </a:p>
          <a:p>
            <a:pPr>
              <a:lnSpc>
                <a:spcPct val="90000"/>
              </a:lnSpc>
            </a:pPr>
            <a:r>
              <a:rPr lang="en-AU" altLang="en-US" sz="2600" smtClean="0">
                <a:ea typeface="ＭＳ Ｐゴシック" pitchFamily="34" charset="-128"/>
              </a:rPr>
              <a:t>TC6 – Pre Packaged Products is of most relevance to APEC wine sector and is poorly represented by APEC Member economies.</a:t>
            </a:r>
          </a:p>
        </p:txBody>
      </p:sp>
    </p:spTree>
    <p:extLst>
      <p:ext uri="{BB962C8B-B14F-4D97-AF65-F5344CB8AC3E}">
        <p14:creationId xmlns:p14="http://schemas.microsoft.com/office/powerpoint/2010/main" val="393676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chemeClr val="accent2">
                    <a:lumMod val="50000"/>
                  </a:schemeClr>
                </a:solidFill>
              </a:rPr>
              <a:t>Current activities</a:t>
            </a:r>
            <a:endParaRPr lang="en-AU" sz="3600" b="1" dirty="0">
              <a:solidFill>
                <a:schemeClr val="accent2">
                  <a:lumMod val="50000"/>
                </a:schemeClr>
              </a:solidFill>
            </a:endParaRPr>
          </a:p>
        </p:txBody>
      </p:sp>
      <p:sp>
        <p:nvSpPr>
          <p:cNvPr id="3" name="Content Placeholder 2"/>
          <p:cNvSpPr>
            <a:spLocks noGrp="1"/>
          </p:cNvSpPr>
          <p:nvPr>
            <p:ph idx="1"/>
          </p:nvPr>
        </p:nvSpPr>
        <p:spPr/>
        <p:txBody>
          <a:bodyPr/>
          <a:lstStyle/>
          <a:p>
            <a:r>
              <a:rPr lang="en-AU" dirty="0" smtClean="0"/>
              <a:t>OIML is reviewing:</a:t>
            </a:r>
          </a:p>
          <a:p>
            <a:pPr lvl="1"/>
            <a:r>
              <a:rPr lang="en-AU" dirty="0"/>
              <a:t> </a:t>
            </a:r>
            <a:r>
              <a:rPr lang="en-AU" u="sng" dirty="0" smtClean="0">
                <a:hlinkClick r:id="rId2"/>
              </a:rPr>
              <a:t>OIML </a:t>
            </a:r>
            <a:r>
              <a:rPr lang="en-AU" u="sng" dirty="0">
                <a:hlinkClick r:id="rId2"/>
              </a:rPr>
              <a:t>R 79 Labelling Requirements for </a:t>
            </a:r>
            <a:r>
              <a:rPr lang="en-AU" u="sng" dirty="0" err="1">
                <a:hlinkClick r:id="rId2"/>
              </a:rPr>
              <a:t>Prepackages</a:t>
            </a:r>
            <a:r>
              <a:rPr lang="en-AU" u="sng" dirty="0">
                <a:hlinkClick r:id="rId2"/>
              </a:rPr>
              <a:t> (PDF </a:t>
            </a:r>
            <a:r>
              <a:rPr lang="en-AU" u="sng" dirty="0" smtClean="0">
                <a:hlinkClick r:id="rId2"/>
              </a:rPr>
              <a:t>133KB)</a:t>
            </a:r>
            <a:endParaRPr lang="en-AU" dirty="0"/>
          </a:p>
          <a:p>
            <a:pPr lvl="1"/>
            <a:r>
              <a:rPr lang="en-AU" u="sng" dirty="0" smtClean="0">
                <a:hlinkClick r:id="rId3"/>
              </a:rPr>
              <a:t>OIML </a:t>
            </a:r>
            <a:r>
              <a:rPr lang="en-AU" u="sng" dirty="0">
                <a:hlinkClick r:id="rId3"/>
              </a:rPr>
              <a:t>R 87 Quantity of Product in </a:t>
            </a:r>
            <a:r>
              <a:rPr lang="en-AU" u="sng" dirty="0" err="1">
                <a:hlinkClick r:id="rId3"/>
              </a:rPr>
              <a:t>Prepackages</a:t>
            </a:r>
            <a:r>
              <a:rPr lang="en-AU" u="sng" dirty="0">
                <a:hlinkClick r:id="rId3"/>
              </a:rPr>
              <a:t> (PDF 345KB)</a:t>
            </a:r>
            <a:endParaRPr lang="en-AU" dirty="0"/>
          </a:p>
          <a:p>
            <a:endParaRPr lang="en-AU" dirty="0"/>
          </a:p>
        </p:txBody>
      </p:sp>
      <p:sp>
        <p:nvSpPr>
          <p:cNvPr id="4" name="Slide Number Placeholder 3"/>
          <p:cNvSpPr>
            <a:spLocks noGrp="1"/>
          </p:cNvSpPr>
          <p:nvPr>
            <p:ph type="sldNum" sz="quarter" idx="12"/>
          </p:nvPr>
        </p:nvSpPr>
        <p:spPr/>
        <p:txBody>
          <a:bodyPr/>
          <a:lstStyle/>
          <a:p>
            <a:fld id="{50153E1E-3A5F-4B98-AE8E-6228722CF5F4}" type="slidenum">
              <a:rPr lang="en-NZ" smtClean="0"/>
              <a:pPr/>
              <a:t>21</a:t>
            </a:fld>
            <a:endParaRPr lang="en-NZ"/>
          </a:p>
        </p:txBody>
      </p:sp>
    </p:spTree>
    <p:extLst>
      <p:ext uri="{BB962C8B-B14F-4D97-AF65-F5344CB8AC3E}">
        <p14:creationId xmlns:p14="http://schemas.microsoft.com/office/powerpoint/2010/main" val="2509912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b="1" dirty="0" smtClean="0">
                <a:solidFill>
                  <a:schemeClr val="accent2">
                    <a:lumMod val="50000"/>
                  </a:schemeClr>
                </a:solidFill>
              </a:rPr>
              <a:t>Other international developments</a:t>
            </a:r>
            <a:endParaRPr lang="en-AU" sz="3600" b="1" dirty="0">
              <a:solidFill>
                <a:schemeClr val="accent2">
                  <a:lumMod val="50000"/>
                </a:schemeClr>
              </a:solidFill>
            </a:endParaRPr>
          </a:p>
        </p:txBody>
      </p:sp>
      <p:sp>
        <p:nvSpPr>
          <p:cNvPr id="3" name="Content Placeholder 2"/>
          <p:cNvSpPr>
            <a:spLocks noGrp="1"/>
          </p:cNvSpPr>
          <p:nvPr>
            <p:ph idx="1"/>
          </p:nvPr>
        </p:nvSpPr>
        <p:spPr/>
        <p:txBody>
          <a:bodyPr/>
          <a:lstStyle/>
          <a:p>
            <a:r>
              <a:rPr lang="en-AU" dirty="0" smtClean="0"/>
              <a:t>A number of economies (APEC and non-APEC) are reviewing their wine standards.</a:t>
            </a:r>
          </a:p>
          <a:p>
            <a:r>
              <a:rPr lang="en-AU" dirty="0" smtClean="0"/>
              <a:t>APEC WRF is a perfect sounding board of regulators with expertise in wine regulation to provide input and information to these economies.</a:t>
            </a:r>
            <a:endParaRPr lang="en-AU" dirty="0"/>
          </a:p>
        </p:txBody>
      </p:sp>
      <p:sp>
        <p:nvSpPr>
          <p:cNvPr id="4" name="Slide Number Placeholder 3"/>
          <p:cNvSpPr>
            <a:spLocks noGrp="1"/>
          </p:cNvSpPr>
          <p:nvPr>
            <p:ph type="sldNum" sz="quarter" idx="12"/>
          </p:nvPr>
        </p:nvSpPr>
        <p:spPr/>
        <p:txBody>
          <a:bodyPr/>
          <a:lstStyle/>
          <a:p>
            <a:fld id="{50153E1E-3A5F-4B98-AE8E-6228722CF5F4}" type="slidenum">
              <a:rPr lang="en-NZ" smtClean="0"/>
              <a:pPr/>
              <a:t>22</a:t>
            </a:fld>
            <a:endParaRPr lang="en-NZ"/>
          </a:p>
        </p:txBody>
      </p:sp>
    </p:spTree>
    <p:extLst>
      <p:ext uri="{BB962C8B-B14F-4D97-AF65-F5344CB8AC3E}">
        <p14:creationId xmlns:p14="http://schemas.microsoft.com/office/powerpoint/2010/main" val="3390048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600" b="1" dirty="0" smtClean="0">
                <a:solidFill>
                  <a:schemeClr val="accent2">
                    <a:lumMod val="50000"/>
                  </a:schemeClr>
                </a:solidFill>
              </a:rPr>
              <a:t>Conclusion</a:t>
            </a:r>
            <a:endParaRPr lang="en-AU" sz="3600" b="1" dirty="0">
              <a:solidFill>
                <a:schemeClr val="accent2">
                  <a:lumMod val="50000"/>
                </a:schemeClr>
              </a:solidFill>
            </a:endParaRPr>
          </a:p>
        </p:txBody>
      </p:sp>
      <p:sp>
        <p:nvSpPr>
          <p:cNvPr id="3" name="Content Placeholder 2"/>
          <p:cNvSpPr>
            <a:spLocks noGrp="1"/>
          </p:cNvSpPr>
          <p:nvPr>
            <p:ph idx="1"/>
          </p:nvPr>
        </p:nvSpPr>
        <p:spPr/>
        <p:txBody>
          <a:bodyPr>
            <a:normAutofit lnSpcReduction="10000"/>
          </a:bodyPr>
          <a:lstStyle/>
          <a:p>
            <a:r>
              <a:rPr lang="en-AU" dirty="0" smtClean="0"/>
              <a:t>Many economies do not have the resources to maintain a close watch on relevant international organisations for wine trade.</a:t>
            </a:r>
          </a:p>
          <a:p>
            <a:r>
              <a:rPr lang="en-AU" dirty="0" smtClean="0"/>
              <a:t>APEC WRF contains expertise which can be utilised.</a:t>
            </a:r>
          </a:p>
          <a:p>
            <a:r>
              <a:rPr lang="en-AU" dirty="0" smtClean="0"/>
              <a:t>Current WRF activities will substantially improve efficiency in wine trade, reduce the cost to regulators and protect consumers once implemented.</a:t>
            </a:r>
            <a:endParaRPr lang="en-AU" dirty="0"/>
          </a:p>
        </p:txBody>
      </p:sp>
      <p:sp>
        <p:nvSpPr>
          <p:cNvPr id="4" name="Slide Number Placeholder 3"/>
          <p:cNvSpPr>
            <a:spLocks noGrp="1"/>
          </p:cNvSpPr>
          <p:nvPr>
            <p:ph type="sldNum" sz="quarter" idx="12"/>
          </p:nvPr>
        </p:nvSpPr>
        <p:spPr/>
        <p:txBody>
          <a:bodyPr/>
          <a:lstStyle/>
          <a:p>
            <a:fld id="{50153E1E-3A5F-4B98-AE8E-6228722CF5F4}" type="slidenum">
              <a:rPr lang="en-NZ" smtClean="0"/>
              <a:pPr/>
              <a:t>23</a:t>
            </a:fld>
            <a:endParaRPr lang="en-NZ"/>
          </a:p>
        </p:txBody>
      </p:sp>
      <p:pic>
        <p:nvPicPr>
          <p:cNvPr id="1026" name="Picture 2" descr="C:\Users\tony\Dropbox\Camera Uploads\2014-11-08 23.3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454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AU" sz="3600" b="1" dirty="0" smtClean="0">
                <a:solidFill>
                  <a:schemeClr val="accent2">
                    <a:lumMod val="50000"/>
                  </a:schemeClr>
                </a:solidFill>
              </a:rPr>
              <a:t>Improved market access</a:t>
            </a:r>
            <a:endParaRPr lang="en-AU" sz="3600" b="1" dirty="0">
              <a:solidFill>
                <a:schemeClr val="accent2">
                  <a:lumMod val="50000"/>
                </a:schemeClr>
              </a:solidFill>
            </a:endParaRPr>
          </a:p>
        </p:txBody>
      </p:sp>
      <p:sp>
        <p:nvSpPr>
          <p:cNvPr id="11267" name="Content Placeholder 2"/>
          <p:cNvSpPr>
            <a:spLocks noGrp="1"/>
          </p:cNvSpPr>
          <p:nvPr>
            <p:ph idx="1"/>
          </p:nvPr>
        </p:nvSpPr>
        <p:spPr/>
        <p:txBody>
          <a:bodyPr/>
          <a:lstStyle/>
          <a:p>
            <a:r>
              <a:rPr lang="en-AU" altLang="en-US" dirty="0" smtClean="0">
                <a:ea typeface="ＭＳ Ｐゴシック" pitchFamily="34" charset="-128"/>
              </a:rPr>
              <a:t>Reducing barriers to trade allows businesses to save costs and concentrate on selling wine.</a:t>
            </a:r>
          </a:p>
          <a:p>
            <a:r>
              <a:rPr lang="en-AU" altLang="en-US" dirty="0" smtClean="0">
                <a:ea typeface="ＭＳ Ｐゴシック" pitchFamily="34" charset="-128"/>
              </a:rPr>
              <a:t>It also protects consumers.</a:t>
            </a:r>
          </a:p>
          <a:p>
            <a:r>
              <a:rPr lang="en-AU" altLang="en-US" dirty="0" smtClean="0">
                <a:ea typeface="ＭＳ Ｐゴシック" pitchFamily="34" charset="-128"/>
              </a:rPr>
              <a:t>Key barriers to access include:</a:t>
            </a:r>
          </a:p>
          <a:p>
            <a:pPr lvl="1"/>
            <a:r>
              <a:rPr lang="en-AU" altLang="en-US" sz="2400" dirty="0" smtClean="0">
                <a:ea typeface="ＭＳ Ｐゴシック" pitchFamily="34" charset="-128"/>
              </a:rPr>
              <a:t>Certification requirements</a:t>
            </a:r>
          </a:p>
          <a:p>
            <a:pPr lvl="1"/>
            <a:r>
              <a:rPr lang="en-AU" altLang="en-US" sz="2400" dirty="0" smtClean="0">
                <a:ea typeface="ＭＳ Ｐゴシック" pitchFamily="34" charset="-128"/>
              </a:rPr>
              <a:t>Labelling</a:t>
            </a:r>
          </a:p>
          <a:p>
            <a:pPr lvl="1"/>
            <a:r>
              <a:rPr lang="en-AU" altLang="en-US" sz="2400" dirty="0" smtClean="0">
                <a:ea typeface="ＭＳ Ｐゴシック" pitchFamily="34" charset="-128"/>
              </a:rPr>
              <a:t>Oenological practices</a:t>
            </a:r>
          </a:p>
          <a:p>
            <a:pPr lvl="1"/>
            <a:r>
              <a:rPr lang="en-AU" altLang="en-US" sz="2400" dirty="0" smtClean="0">
                <a:ea typeface="ＭＳ Ｐゴシック" pitchFamily="34" charset="-128"/>
              </a:rPr>
              <a:t>Maximum residue limits</a:t>
            </a:r>
          </a:p>
        </p:txBody>
      </p:sp>
    </p:spTree>
    <p:extLst>
      <p:ext uri="{BB962C8B-B14F-4D97-AF65-F5344CB8AC3E}">
        <p14:creationId xmlns:p14="http://schemas.microsoft.com/office/powerpoint/2010/main" val="3235984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AU" sz="3600" b="1" dirty="0" smtClean="0">
                <a:solidFill>
                  <a:schemeClr val="accent2">
                    <a:lumMod val="50000"/>
                  </a:schemeClr>
                </a:solidFill>
              </a:rPr>
              <a:t>Why do regulations differ?</a:t>
            </a:r>
            <a:endParaRPr lang="en-AU" sz="3600" b="1" dirty="0">
              <a:solidFill>
                <a:schemeClr val="accent2">
                  <a:lumMod val="50000"/>
                </a:schemeClr>
              </a:solidFill>
            </a:endParaRPr>
          </a:p>
        </p:txBody>
      </p:sp>
      <p:sp>
        <p:nvSpPr>
          <p:cNvPr id="13315" name="Content Placeholder 2"/>
          <p:cNvSpPr>
            <a:spLocks noGrp="1"/>
          </p:cNvSpPr>
          <p:nvPr>
            <p:ph idx="1"/>
          </p:nvPr>
        </p:nvSpPr>
        <p:spPr>
          <a:xfrm>
            <a:off x="1447800" y="1752600"/>
            <a:ext cx="7499350" cy="4800600"/>
          </a:xfrm>
        </p:spPr>
        <p:txBody>
          <a:bodyPr>
            <a:normAutofit/>
          </a:bodyPr>
          <a:lstStyle/>
          <a:p>
            <a:r>
              <a:rPr lang="en-AU" sz="2800" dirty="0"/>
              <a:t>All regulation must comply with international trading </a:t>
            </a:r>
            <a:r>
              <a:rPr lang="en-AU" sz="2800" dirty="0" smtClean="0"/>
              <a:t>rules.</a:t>
            </a:r>
          </a:p>
          <a:p>
            <a:r>
              <a:rPr lang="en-AU" altLang="en-US" sz="2800" dirty="0" smtClean="0">
                <a:ea typeface="ＭＳ Ｐゴシック" pitchFamily="34" charset="-128"/>
              </a:rPr>
              <a:t>However, regulation may be set unilaterally to meet a countries public policy objectives; or as part of a broader regional/</a:t>
            </a:r>
            <a:r>
              <a:rPr lang="en-AU" altLang="en-US" sz="2800" dirty="0" err="1" smtClean="0">
                <a:ea typeface="ＭＳ Ｐゴシック" pitchFamily="34" charset="-128"/>
              </a:rPr>
              <a:t>pluralateral</a:t>
            </a:r>
            <a:r>
              <a:rPr lang="en-AU" altLang="en-US" sz="2800" dirty="0" smtClean="0">
                <a:ea typeface="ＭＳ Ｐゴシック" pitchFamily="34" charset="-128"/>
              </a:rPr>
              <a:t> arrangement; or according to international decisions.</a:t>
            </a:r>
          </a:p>
          <a:p>
            <a:r>
              <a:rPr lang="en-AU" altLang="en-US" sz="2800" dirty="0" smtClean="0">
                <a:ea typeface="ＭＳ Ｐゴシック" pitchFamily="34" charset="-128"/>
              </a:rPr>
              <a:t>Regulatory responses vary according to which mechanism is the prime driver.</a:t>
            </a:r>
          </a:p>
        </p:txBody>
      </p:sp>
    </p:spTree>
    <p:extLst>
      <p:ext uri="{BB962C8B-B14F-4D97-AF65-F5344CB8AC3E}">
        <p14:creationId xmlns:p14="http://schemas.microsoft.com/office/powerpoint/2010/main" val="992798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a:defRPr/>
            </a:pPr>
            <a:r>
              <a:rPr lang="en-AU" sz="3100" b="1" dirty="0" smtClean="0">
                <a:solidFill>
                  <a:schemeClr val="accent2">
                    <a:lumMod val="50000"/>
                  </a:schemeClr>
                </a:solidFill>
              </a:rPr>
              <a:t>International trade in wine is affected by a number of international institutions.</a:t>
            </a:r>
          </a:p>
        </p:txBody>
      </p:sp>
      <p:sp>
        <p:nvSpPr>
          <p:cNvPr id="12291" name="Rectangle 3"/>
          <p:cNvSpPr>
            <a:spLocks noGrp="1" noChangeArrowheads="1"/>
          </p:cNvSpPr>
          <p:nvPr>
            <p:ph type="body" idx="1"/>
          </p:nvPr>
        </p:nvSpPr>
        <p:spPr/>
        <p:txBody>
          <a:bodyPr/>
          <a:lstStyle/>
          <a:p>
            <a:pPr>
              <a:lnSpc>
                <a:spcPct val="80000"/>
              </a:lnSpc>
            </a:pPr>
            <a:r>
              <a:rPr lang="en-AU" altLang="en-US" sz="2800" dirty="0" smtClean="0">
                <a:ea typeface="ＭＳ Ｐゴシック" pitchFamily="34" charset="-128"/>
              </a:rPr>
              <a:t>Any international institution of which APEC members economies are a member or of which our trading partners are a member mean that decision made in Rome, Geneva or Paris may dramatically impact on domestic regulatory policy.</a:t>
            </a:r>
          </a:p>
          <a:p>
            <a:pPr>
              <a:lnSpc>
                <a:spcPct val="80000"/>
              </a:lnSpc>
            </a:pPr>
            <a:r>
              <a:rPr lang="en-AU" altLang="en-US" sz="2800" dirty="0" smtClean="0">
                <a:ea typeface="ＭＳ Ｐゴシック" pitchFamily="34" charset="-128"/>
              </a:rPr>
              <a:t>In this presentation I will discuss several of the key institutions that will impact on APEC economies over the next 12 months.</a:t>
            </a:r>
            <a:endParaRPr lang="en-US" altLang="en-US" sz="2800" dirty="0" smtClean="0">
              <a:ea typeface="ＭＳ Ｐゴシック" pitchFamily="34" charset="-128"/>
            </a:endParaRPr>
          </a:p>
          <a:p>
            <a:pPr>
              <a:lnSpc>
                <a:spcPct val="80000"/>
              </a:lnSpc>
            </a:pPr>
            <a:endParaRPr lang="en-AU" altLang="en-US" sz="2800" dirty="0" smtClean="0">
              <a:ea typeface="ＭＳ Ｐゴシック" pitchFamily="34" charset="-128"/>
            </a:endParaRPr>
          </a:p>
        </p:txBody>
      </p:sp>
    </p:spTree>
    <p:extLst>
      <p:ext uri="{BB962C8B-B14F-4D97-AF65-F5344CB8AC3E}">
        <p14:creationId xmlns:p14="http://schemas.microsoft.com/office/powerpoint/2010/main" val="770037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a:defRPr/>
            </a:pPr>
            <a:r>
              <a:rPr lang="en-AU" sz="3600" b="1" dirty="0" smtClean="0">
                <a:solidFill>
                  <a:schemeClr val="accent2">
                    <a:lumMod val="50000"/>
                  </a:schemeClr>
                </a:solidFill>
                <a:effectLst/>
                <a:ea typeface="ＭＳ Ｐゴシック" pitchFamily="34" charset="-128"/>
              </a:rPr>
              <a:t>WORLD TRADE ORGANISATION (WTO)</a:t>
            </a:r>
          </a:p>
        </p:txBody>
      </p:sp>
      <p:sp>
        <p:nvSpPr>
          <p:cNvPr id="15363" name="Rectangle 3"/>
          <p:cNvSpPr>
            <a:spLocks noGrp="1"/>
          </p:cNvSpPr>
          <p:nvPr>
            <p:ph type="body" idx="4294967295"/>
          </p:nvPr>
        </p:nvSpPr>
        <p:spPr/>
        <p:txBody>
          <a:bodyPr/>
          <a:lstStyle/>
          <a:p>
            <a:r>
              <a:rPr lang="en-AU" altLang="en-US" sz="2800" smtClean="0">
                <a:ea typeface="ＭＳ Ｐゴシック" pitchFamily="34" charset="-128"/>
              </a:rPr>
              <a:t>Establishes a number of agreements that govern world trading to prevent unilateral measures designed to impede trade by those countries seeking an unfair advantage</a:t>
            </a:r>
          </a:p>
          <a:p>
            <a:r>
              <a:rPr lang="en-AU" altLang="en-US" sz="2800" smtClean="0">
                <a:ea typeface="ＭＳ Ｐゴシック" pitchFamily="34" charset="-128"/>
              </a:rPr>
              <a:t>3 important agreements are:</a:t>
            </a:r>
          </a:p>
          <a:p>
            <a:pPr>
              <a:buFontTx/>
              <a:buAutoNum type="arabicParenR"/>
            </a:pPr>
            <a:r>
              <a:rPr lang="en-AU" altLang="en-US" sz="2800" smtClean="0">
                <a:ea typeface="ＭＳ Ｐゴシック" pitchFamily="34" charset="-128"/>
              </a:rPr>
              <a:t>Agreement on Technical Barriers to Trade (TBT)</a:t>
            </a:r>
          </a:p>
          <a:p>
            <a:pPr>
              <a:buFontTx/>
              <a:buAutoNum type="arabicParenR"/>
            </a:pPr>
            <a:r>
              <a:rPr lang="en-AU" altLang="en-US" sz="2800" smtClean="0">
                <a:ea typeface="ＭＳ Ｐゴシック" pitchFamily="34" charset="-128"/>
              </a:rPr>
              <a:t>Trade-Related Aspects of Intellectual Property Rights (TRIPS)</a:t>
            </a:r>
          </a:p>
          <a:p>
            <a:pPr>
              <a:buFontTx/>
              <a:buAutoNum type="arabicParenR"/>
            </a:pPr>
            <a:r>
              <a:rPr lang="en-AU" altLang="en-US" sz="2800" smtClean="0">
                <a:ea typeface="ＭＳ Ｐゴシック" pitchFamily="34" charset="-128"/>
              </a:rPr>
              <a:t>Sanitary and Phyto-Sanitary Agreement (SPS)</a:t>
            </a:r>
          </a:p>
          <a:p>
            <a:endParaRPr lang="en-AU" altLang="en-US" sz="2800" smtClean="0">
              <a:ea typeface="ＭＳ Ｐゴシック" pitchFamily="34" charset="-128"/>
            </a:endParaRPr>
          </a:p>
        </p:txBody>
      </p:sp>
    </p:spTree>
    <p:extLst>
      <p:ext uri="{BB962C8B-B14F-4D97-AF65-F5344CB8AC3E}">
        <p14:creationId xmlns:p14="http://schemas.microsoft.com/office/powerpoint/2010/main" val="126400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AU" sz="3600" b="1" dirty="0" smtClean="0">
                <a:solidFill>
                  <a:schemeClr val="accent2">
                    <a:lumMod val="50000"/>
                  </a:schemeClr>
                </a:solidFill>
              </a:rPr>
              <a:t>Signatories must ensure their regulation is compliant</a:t>
            </a:r>
            <a:endParaRPr lang="en-AU" sz="3600" b="1" dirty="0">
              <a:solidFill>
                <a:schemeClr val="accent2">
                  <a:lumMod val="50000"/>
                </a:schemeClr>
              </a:solidFill>
            </a:endParaRPr>
          </a:p>
        </p:txBody>
      </p:sp>
      <p:sp>
        <p:nvSpPr>
          <p:cNvPr id="3" name="Content Placeholder 2"/>
          <p:cNvSpPr>
            <a:spLocks noGrp="1"/>
          </p:cNvSpPr>
          <p:nvPr>
            <p:ph idx="1"/>
          </p:nvPr>
        </p:nvSpPr>
        <p:spPr/>
        <p:txBody>
          <a:bodyPr/>
          <a:lstStyle/>
          <a:p>
            <a:pPr>
              <a:lnSpc>
                <a:spcPct val="90000"/>
              </a:lnSpc>
            </a:pPr>
            <a:r>
              <a:rPr lang="en-AU" altLang="en-US" dirty="0" smtClean="0">
                <a:ea typeface="ＭＳ Ｐゴシック" pitchFamily="34" charset="-128"/>
              </a:rPr>
              <a:t>TBT agreement </a:t>
            </a:r>
            <a:r>
              <a:rPr lang="en-AU" altLang="en-US" dirty="0">
                <a:ea typeface="ＭＳ Ｐゴシック" pitchFamily="34" charset="-128"/>
              </a:rPr>
              <a:t>ensures that regulations, standards, testing and certification procedures do not create unnecessary obstacles to trade.</a:t>
            </a:r>
          </a:p>
          <a:p>
            <a:pPr>
              <a:lnSpc>
                <a:spcPct val="90000"/>
              </a:lnSpc>
            </a:pPr>
            <a:r>
              <a:rPr lang="en-AU" altLang="en-US" dirty="0" smtClean="0">
                <a:ea typeface="ＭＳ Ｐゴシック" pitchFamily="34" charset="-128"/>
              </a:rPr>
              <a:t>SPS agreement </a:t>
            </a:r>
            <a:r>
              <a:rPr lang="en-AU" altLang="en-US" dirty="0">
                <a:ea typeface="ＭＳ Ｐゴシック" pitchFamily="34" charset="-128"/>
              </a:rPr>
              <a:t>provides rules on how governments can apply food safety and animal and plant health measures</a:t>
            </a:r>
          </a:p>
          <a:p>
            <a:pPr>
              <a:lnSpc>
                <a:spcPct val="90000"/>
              </a:lnSpc>
            </a:pPr>
            <a:r>
              <a:rPr lang="en-AU" altLang="en-US" dirty="0">
                <a:ea typeface="ＭＳ Ｐゴシック" pitchFamily="34" charset="-128"/>
              </a:rPr>
              <a:t>TRIPS </a:t>
            </a:r>
            <a:r>
              <a:rPr lang="en-AU" altLang="en-US" dirty="0" smtClean="0">
                <a:ea typeface="ＭＳ Ｐゴシック" pitchFamily="34" charset="-128"/>
              </a:rPr>
              <a:t>agreement has </a:t>
            </a:r>
            <a:r>
              <a:rPr lang="en-AU" altLang="en-US" dirty="0">
                <a:ea typeface="ＭＳ Ｐゴシック" pitchFamily="34" charset="-128"/>
              </a:rPr>
              <a:t>provisions relating to geographical indications including appellations of origin for wine and spirits</a:t>
            </a:r>
          </a:p>
          <a:p>
            <a:endParaRPr lang="en-AU" dirty="0"/>
          </a:p>
        </p:txBody>
      </p:sp>
      <p:sp>
        <p:nvSpPr>
          <p:cNvPr id="4" name="Slide Number Placeholder 3"/>
          <p:cNvSpPr>
            <a:spLocks noGrp="1"/>
          </p:cNvSpPr>
          <p:nvPr>
            <p:ph type="sldNum" sz="quarter" idx="12"/>
          </p:nvPr>
        </p:nvSpPr>
        <p:spPr/>
        <p:txBody>
          <a:bodyPr/>
          <a:lstStyle/>
          <a:p>
            <a:fld id="{50153E1E-3A5F-4B98-AE8E-6228722CF5F4}" type="slidenum">
              <a:rPr lang="en-NZ" smtClean="0"/>
              <a:pPr/>
              <a:t>7</a:t>
            </a:fld>
            <a:endParaRPr lang="en-NZ"/>
          </a:p>
        </p:txBody>
      </p:sp>
    </p:spTree>
    <p:extLst>
      <p:ext uri="{BB962C8B-B14F-4D97-AF65-F5344CB8AC3E}">
        <p14:creationId xmlns:p14="http://schemas.microsoft.com/office/powerpoint/2010/main" val="1497148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992888" cy="1503040"/>
          </a:xfrm>
        </p:spPr>
        <p:txBody>
          <a:bodyPr>
            <a:noAutofit/>
          </a:bodyPr>
          <a:lstStyle/>
          <a:p>
            <a:pPr algn="l"/>
            <a:r>
              <a:rPr lang="en-AU" sz="3600" b="1" dirty="0" smtClean="0">
                <a:solidFill>
                  <a:schemeClr val="accent2">
                    <a:lumMod val="50000"/>
                  </a:schemeClr>
                </a:solidFill>
              </a:rPr>
              <a:t>Notification provisions an important tool</a:t>
            </a:r>
            <a:endParaRPr lang="en-AU" sz="3600" b="1" dirty="0">
              <a:solidFill>
                <a:schemeClr val="accent2">
                  <a:lumMod val="50000"/>
                </a:schemeClr>
              </a:solidFill>
            </a:endParaRPr>
          </a:p>
        </p:txBody>
      </p:sp>
      <p:sp>
        <p:nvSpPr>
          <p:cNvPr id="3" name="Content Placeholder 2"/>
          <p:cNvSpPr>
            <a:spLocks noGrp="1"/>
          </p:cNvSpPr>
          <p:nvPr>
            <p:ph idx="1"/>
          </p:nvPr>
        </p:nvSpPr>
        <p:spPr>
          <a:xfrm>
            <a:off x="395536" y="1844824"/>
            <a:ext cx="8291264" cy="4281339"/>
          </a:xfrm>
        </p:spPr>
        <p:txBody>
          <a:bodyPr>
            <a:normAutofit lnSpcReduction="10000"/>
          </a:bodyPr>
          <a:lstStyle/>
          <a:p>
            <a:r>
              <a:rPr lang="en-AU" altLang="en-US" dirty="0">
                <a:ea typeface="ＭＳ Ｐゴシック" pitchFamily="34" charset="-128"/>
              </a:rPr>
              <a:t>Each time a government intends to introduce a regulation impacting on trade, it must notify WTO to allow other countries to respond to the regulations</a:t>
            </a:r>
            <a:r>
              <a:rPr lang="en-AU" altLang="en-US" dirty="0" smtClean="0">
                <a:ea typeface="ＭＳ Ｐゴシック" pitchFamily="34" charset="-128"/>
              </a:rPr>
              <a:t>.</a:t>
            </a:r>
          </a:p>
          <a:p>
            <a:r>
              <a:rPr lang="en-AU" dirty="0" smtClean="0"/>
              <a:t>This provides </a:t>
            </a:r>
            <a:r>
              <a:rPr lang="en-AU" dirty="0"/>
              <a:t>an important tool to test compliance with WTO Agreements</a:t>
            </a:r>
            <a:endParaRPr lang="en-AU" altLang="en-US" dirty="0">
              <a:ea typeface="ＭＳ Ｐゴシック" pitchFamily="34" charset="-128"/>
            </a:endParaRPr>
          </a:p>
          <a:p>
            <a:r>
              <a:rPr lang="en-AU" altLang="en-US" dirty="0">
                <a:ea typeface="ＭＳ Ｐゴシック" pitchFamily="34" charset="-128"/>
              </a:rPr>
              <a:t>However, many economies currently lack sufficient resources to respond to all notices effectively.</a:t>
            </a:r>
          </a:p>
          <a:p>
            <a:endParaRPr lang="en-AU" dirty="0"/>
          </a:p>
        </p:txBody>
      </p:sp>
      <p:sp>
        <p:nvSpPr>
          <p:cNvPr id="4" name="Slide Number Placeholder 3"/>
          <p:cNvSpPr>
            <a:spLocks noGrp="1"/>
          </p:cNvSpPr>
          <p:nvPr>
            <p:ph type="sldNum" sz="quarter" idx="12"/>
          </p:nvPr>
        </p:nvSpPr>
        <p:spPr/>
        <p:txBody>
          <a:bodyPr/>
          <a:lstStyle/>
          <a:p>
            <a:fld id="{50153E1E-3A5F-4B98-AE8E-6228722CF5F4}" type="slidenum">
              <a:rPr lang="en-NZ" smtClean="0"/>
              <a:pPr/>
              <a:t>8</a:t>
            </a:fld>
            <a:endParaRPr lang="en-NZ"/>
          </a:p>
        </p:txBody>
      </p:sp>
    </p:spTree>
    <p:extLst>
      <p:ext uri="{BB962C8B-B14F-4D97-AF65-F5344CB8AC3E}">
        <p14:creationId xmlns:p14="http://schemas.microsoft.com/office/powerpoint/2010/main" val="2932850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AU" altLang="en-US" sz="3600" b="1" dirty="0" smtClean="0">
                <a:solidFill>
                  <a:schemeClr val="accent2">
                    <a:lumMod val="50000"/>
                  </a:schemeClr>
                </a:solidFill>
                <a:effectLst/>
                <a:ea typeface="ＭＳ Ｐゴシック" pitchFamily="34" charset="-128"/>
              </a:rPr>
              <a:t>Recent issues notified to WTO</a:t>
            </a:r>
          </a:p>
        </p:txBody>
      </p:sp>
      <p:sp>
        <p:nvSpPr>
          <p:cNvPr id="18435" name="Rectangle 3"/>
          <p:cNvSpPr>
            <a:spLocks noGrp="1"/>
          </p:cNvSpPr>
          <p:nvPr>
            <p:ph type="body" idx="4294967295"/>
          </p:nvPr>
        </p:nvSpPr>
        <p:spPr>
          <a:xfrm>
            <a:off x="1435100" y="1447800"/>
            <a:ext cx="7480300" cy="5029200"/>
          </a:xfrm>
        </p:spPr>
        <p:txBody>
          <a:bodyPr/>
          <a:lstStyle/>
          <a:p>
            <a:r>
              <a:rPr lang="en-GB" altLang="en-US" sz="1600" dirty="0" smtClean="0">
                <a:ea typeface="ＭＳ Ｐゴシック" pitchFamily="34" charset="-128"/>
              </a:rPr>
              <a:t>On 9 May 2014, Vietnam notified a revision of standards for specification, scope, application and limitation of food additives (</a:t>
            </a:r>
            <a:r>
              <a:rPr lang="en-US" altLang="en-US" sz="1600" dirty="0" smtClean="0">
                <a:ea typeface="ＭＳ Ｐゴシック" pitchFamily="34" charset="-128"/>
              </a:rPr>
              <a:t>SPS/VNM/54) </a:t>
            </a:r>
            <a:r>
              <a:rPr lang="en-GB" altLang="en-US" sz="1600" dirty="0" smtClean="0">
                <a:ea typeface="ＭＳ Ｐゴシック" pitchFamily="34" charset="-128"/>
              </a:rPr>
              <a:t>with the revision entering into force in July 2014. Circular 8 of MOH was then passed and will come into force from 1 July 2015 replacing the original Circular 27.This revision effectively limits wine additives to those in the General Standard for Food Additives (GSFA) of the Codex Alimentarius Commission.  </a:t>
            </a:r>
            <a:endParaRPr lang="en-AU" altLang="en-US" sz="1600" dirty="0" smtClean="0">
              <a:ea typeface="ＭＳ Ｐゴシック" pitchFamily="34" charset="-128"/>
            </a:endParaRPr>
          </a:p>
          <a:p>
            <a:r>
              <a:rPr lang="en-GB" altLang="en-US" sz="1600" dirty="0" smtClean="0">
                <a:ea typeface="ＭＳ Ｐゴシック" pitchFamily="34" charset="-128"/>
              </a:rPr>
              <a:t>On April 15, 2015, the Alcohol Control Committee of Thailand announced the approval of the draft notification of Alcoholic Beverages Control, including the requirements for the labelling of alcohol beverages, which was effective from April 22, 2015.</a:t>
            </a:r>
          </a:p>
          <a:p>
            <a:r>
              <a:rPr lang="en-GB" altLang="en-US" sz="1600" dirty="0" smtClean="0">
                <a:ea typeface="ＭＳ Ｐゴシック" pitchFamily="34" charset="-128"/>
              </a:rPr>
              <a:t>On May, 20, 2015, the South African Department of Trade and Industry (DTI) published a government notice (No. 38808) inviting the public to comment on the National Liquor Policy. </a:t>
            </a:r>
          </a:p>
          <a:p>
            <a:r>
              <a:rPr lang="en-AU" altLang="en-US" sz="1600" dirty="0" smtClean="0">
                <a:ea typeface="ＭＳ Ｐゴシック" pitchFamily="34" charset="-128"/>
              </a:rPr>
              <a:t>On</a:t>
            </a:r>
            <a:r>
              <a:rPr lang="en-AU" altLang="en-US" sz="1600" b="1" dirty="0" smtClean="0">
                <a:ea typeface="ＭＳ Ｐゴシック" pitchFamily="34" charset="-128"/>
              </a:rPr>
              <a:t> 28 July 2015 </a:t>
            </a:r>
            <a:r>
              <a:rPr lang="en-AU" altLang="en-US" sz="1600" dirty="0" smtClean="0">
                <a:ea typeface="ＭＳ Ｐゴシック" pitchFamily="34" charset="-128"/>
              </a:rPr>
              <a:t>the Republic of Korea notified the World Trade Organisation (WTO) of proposed Amendments to the Standards and Specifications of Foods (G/SPS/N/KOR/511,).</a:t>
            </a:r>
          </a:p>
          <a:p>
            <a:r>
              <a:rPr lang="en-GB" altLang="en-US" sz="1600" dirty="0" smtClean="0">
                <a:ea typeface="ＭＳ Ｐゴシック" pitchFamily="34" charset="-128"/>
              </a:rPr>
              <a:t>On 1 June 2015, the Republic of Korea notified to the SPS Committee, </a:t>
            </a:r>
            <a:r>
              <a:rPr lang="en-GB" altLang="en-US" sz="1600" i="1" dirty="0" smtClean="0">
                <a:ea typeface="ＭＳ Ｐゴシック" pitchFamily="34" charset="-128"/>
              </a:rPr>
              <a:t>The Enforcement Regulation of the Special Act on Imported Food Safety Control</a:t>
            </a:r>
            <a:r>
              <a:rPr lang="en-GB" altLang="en-US" sz="1600" dirty="0" smtClean="0">
                <a:ea typeface="ＭＳ Ｐゴシック" pitchFamily="34" charset="-128"/>
              </a:rPr>
              <a:t> </a:t>
            </a:r>
            <a:r>
              <a:rPr lang="en-GB" altLang="en-US" sz="1600" u="sng" dirty="0" smtClean="0">
                <a:ea typeface="ＭＳ Ｐゴシック" pitchFamily="34" charset="-128"/>
                <a:hlinkClick r:id="rId2"/>
              </a:rPr>
              <a:t>http://www.mfds.go.kr/index.do?mid=688&amp;seq=27627</a:t>
            </a:r>
            <a:r>
              <a:rPr lang="en-GB" altLang="en-US" sz="1600" dirty="0" smtClean="0">
                <a:ea typeface="ＭＳ Ｐゴシック" pitchFamily="34" charset="-128"/>
              </a:rPr>
              <a:t> .</a:t>
            </a:r>
            <a:endParaRPr lang="en-AU" altLang="en-US" sz="1600" dirty="0" smtClean="0">
              <a:ea typeface="ＭＳ Ｐゴシック" pitchFamily="34" charset="-128"/>
            </a:endParaRPr>
          </a:p>
          <a:p>
            <a:endParaRPr lang="en-AU" altLang="en-US" sz="1600" dirty="0" smtClean="0">
              <a:ea typeface="ＭＳ Ｐゴシック" pitchFamily="34" charset="-128"/>
            </a:endParaRPr>
          </a:p>
        </p:txBody>
      </p:sp>
    </p:spTree>
    <p:extLst>
      <p:ext uri="{BB962C8B-B14F-4D97-AF65-F5344CB8AC3E}">
        <p14:creationId xmlns:p14="http://schemas.microsoft.com/office/powerpoint/2010/main" val="3469560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703</TotalTime>
  <Words>1313</Words>
  <Application>Microsoft Office PowerPoint</Application>
  <PresentationFormat>On-screen Show (4:3)</PresentationFormat>
  <Paragraphs>111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There is a critical need for better regulatory coherence on wine trade in the APEC region. </vt:lpstr>
      <vt:lpstr>Improved market access</vt:lpstr>
      <vt:lpstr>Why do regulations differ?</vt:lpstr>
      <vt:lpstr>International trade in wine is affected by a number of international institutions.</vt:lpstr>
      <vt:lpstr>WORLD TRADE ORGANISATION (WTO)</vt:lpstr>
      <vt:lpstr>Signatories must ensure their regulation is compliant</vt:lpstr>
      <vt:lpstr>Notification provisions an important tool</vt:lpstr>
      <vt:lpstr>Recent issues notified to WTO</vt:lpstr>
      <vt:lpstr>The system works!!!</vt:lpstr>
      <vt:lpstr>INTERNATIONAL ORGANISATION OF WINE AND THE VINE (OIV)</vt:lpstr>
      <vt:lpstr>Qualifications</vt:lpstr>
      <vt:lpstr>Current OIV activities</vt:lpstr>
      <vt:lpstr>WORLD WINE TRADE GROUP (WWTG)</vt:lpstr>
      <vt:lpstr>WWTG activities</vt:lpstr>
      <vt:lpstr>Current WWTG initiatives</vt:lpstr>
      <vt:lpstr>CODEX ALIMENTARIUS COMMISSION</vt:lpstr>
      <vt:lpstr>CODEX ALIMENTARIUS COMMISSION</vt:lpstr>
      <vt:lpstr>CCFA</vt:lpstr>
      <vt:lpstr>INTERNATIONAL ORGANISATION OF LEGAL METROLOGY</vt:lpstr>
      <vt:lpstr>Current activities</vt:lpstr>
      <vt:lpstr>Other international developments</vt:lpstr>
      <vt:lpstr>Conclusion</vt:lpstr>
    </vt:vector>
  </TitlesOfParts>
  <Company>MAF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Pesticide Residue-related Trade Issues</dc:title>
  <dc:creator>Dave Lunn</dc:creator>
  <cp:lastModifiedBy>Stephen Guy</cp:lastModifiedBy>
  <cp:revision>62</cp:revision>
  <cp:lastPrinted>2015-08-14T03:13:48Z</cp:lastPrinted>
  <dcterms:created xsi:type="dcterms:W3CDTF">2014-04-03T02:07:25Z</dcterms:created>
  <dcterms:modified xsi:type="dcterms:W3CDTF">2015-11-03T03:51:52Z</dcterms:modified>
</cp:coreProperties>
</file>