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D454"/>
    <a:srgbClr val="F9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76" y="3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20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29529C-88D5-4A58-B889-C2113B372E87}" type="datetimeFigureOut">
              <a:rPr lang="en-AU" smtClean="0"/>
              <a:t>26/11/2015</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4CFFD7-13DA-4329-857E-CA9D892595DA}" type="slidenum">
              <a:rPr lang="en-AU" smtClean="0"/>
              <a:t>‹#›</a:t>
            </a:fld>
            <a:endParaRPr lang="en-AU"/>
          </a:p>
        </p:txBody>
      </p:sp>
    </p:spTree>
    <p:extLst>
      <p:ext uri="{BB962C8B-B14F-4D97-AF65-F5344CB8AC3E}">
        <p14:creationId xmlns:p14="http://schemas.microsoft.com/office/powerpoint/2010/main" val="1402722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684630-0729-4149-A510-53C4F03B2551}" type="datetimeFigureOut">
              <a:rPr lang="en-AU" smtClean="0"/>
              <a:t>26/11/2015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8FF0BF-277E-4FDB-B390-A2E8DEB168CF}" type="slidenum">
              <a:rPr lang="en-AU" smtClean="0"/>
              <a:t>‹#›</a:t>
            </a:fld>
            <a:endParaRPr lang="en-AU"/>
          </a:p>
        </p:txBody>
      </p:sp>
    </p:spTree>
    <p:extLst>
      <p:ext uri="{BB962C8B-B14F-4D97-AF65-F5344CB8AC3E}">
        <p14:creationId xmlns:p14="http://schemas.microsoft.com/office/powerpoint/2010/main" val="4444335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ill Sans MT" panose="020B0502020104020203" pitchFamily="34" charset="0"/>
              </a:defRPr>
            </a:lvl1pPr>
          </a:lstStyle>
          <a:p>
            <a:r>
              <a:rPr lang="en-US" smtClean="0"/>
              <a:t>APEC Wine Regulatory Forum</a:t>
            </a:r>
            <a:endParaRPr lang="en-AU" dirty="0"/>
          </a:p>
        </p:txBody>
      </p:sp>
      <p:sp>
        <p:nvSpPr>
          <p:cNvPr id="6" name="Slide Number Placeholder 5"/>
          <p:cNvSpPr>
            <a:spLocks noGrp="1"/>
          </p:cNvSpPr>
          <p:nvPr>
            <p:ph type="sldNum" sz="quarter" idx="12"/>
          </p:nvPr>
        </p:nvSpPr>
        <p:spPr/>
        <p:txBody>
          <a:bodyPr/>
          <a:lstStyle>
            <a:lvl1pPr>
              <a:defRPr>
                <a:latin typeface="Gill Sans MT" panose="020B0502020104020203" pitchFamily="34" charset="0"/>
              </a:defRPr>
            </a:lvl1pPr>
          </a:lstStyle>
          <a:p>
            <a:r>
              <a:rPr lang="en-AU" dirty="0" smtClean="0"/>
              <a:t>Adelaide | Australia</a:t>
            </a:r>
            <a:endParaRPr lang="en-AU" dirty="0"/>
          </a:p>
        </p:txBody>
      </p:sp>
      <p:pic>
        <p:nvPicPr>
          <p:cNvPr id="5" name="Picture 2" descr="C:\Users\jessica.pater\AppData\Local\Microsoft\Windows\Temporary Internet Files\Content.Outlook\ADH3HQZ6\tyrells_vine_02.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13883" b="31448"/>
          <a:stretch/>
        </p:blipFill>
        <p:spPr bwMode="auto">
          <a:xfrm>
            <a:off x="0" y="2924944"/>
            <a:ext cx="9144000" cy="3332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2947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21116628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45913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2974294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913909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42257407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24973640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380082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5946"/>
            <a:ext cx="8229600" cy="854968"/>
          </a:xfrm>
        </p:spPr>
        <p:txBody>
          <a:bodyPr>
            <a:normAutofit/>
          </a:bodyPr>
          <a:lstStyle>
            <a:lvl1pPr>
              <a:defRPr sz="4000">
                <a:latin typeface="Gill Sans MT" panose="020B0502020104020203"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Footer Placeholder 4"/>
          <p:cNvSpPr txBox="1">
            <a:spLocks/>
          </p:cNvSpPr>
          <p:nvPr userDrawn="1"/>
        </p:nvSpPr>
        <p:spPr>
          <a:xfrm>
            <a:off x="547936" y="6351165"/>
            <a:ext cx="2151856" cy="365125"/>
          </a:xfrm>
          <a:prstGeom prst="rect">
            <a:avLst/>
          </a:prstGeom>
        </p:spPr>
        <p:txBody>
          <a:bodyPr/>
          <a:lstStyle>
            <a:defPPr>
              <a:defRPr lang="en-US"/>
            </a:defPPr>
            <a:lvl1pPr marL="0" algn="l" defTabSz="914400" rtl="0" eaLnBrk="1" latinLnBrk="0" hangingPunct="1">
              <a:defRPr sz="1200" kern="1200">
                <a:solidFill>
                  <a:schemeClr val="tx1"/>
                </a:solidFill>
                <a:latin typeface="Gill Sans MT" panose="020B050202010402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050" dirty="0" smtClean="0"/>
              <a:t>APEC Wine Regulatory Forum</a:t>
            </a:r>
            <a:endParaRPr lang="en-AU" sz="1050" dirty="0"/>
          </a:p>
        </p:txBody>
      </p:sp>
      <p:sp>
        <p:nvSpPr>
          <p:cNvPr id="15" name="Rectangle 14"/>
          <p:cNvSpPr/>
          <p:nvPr userDrawn="1"/>
        </p:nvSpPr>
        <p:spPr>
          <a:xfrm>
            <a:off x="467544" y="692696"/>
            <a:ext cx="8208912" cy="5544616"/>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p:cNvPicPr/>
          <p:nvPr userDrawn="1"/>
        </p:nvPicPr>
        <p:blipFill>
          <a:blip r:embed="rId2" cstate="print">
            <a:extLst>
              <a:ext uri="{28A0092B-C50C-407E-A947-70E740481C1C}">
                <a14:useLocalDpi xmlns:a14="http://schemas.microsoft.com/office/drawing/2010/main" val="0"/>
              </a:ext>
            </a:extLst>
          </a:blip>
          <a:stretch>
            <a:fillRect/>
          </a:stretch>
        </p:blipFill>
        <p:spPr>
          <a:xfrm>
            <a:off x="6620961" y="38539"/>
            <a:ext cx="2055495" cy="636905"/>
          </a:xfrm>
          <a:prstGeom prst="rect">
            <a:avLst/>
          </a:prstGeom>
        </p:spPr>
      </p:pic>
      <p:sp>
        <p:nvSpPr>
          <p:cNvPr id="10" name="Footer Placeholder 4"/>
          <p:cNvSpPr txBox="1">
            <a:spLocks/>
          </p:cNvSpPr>
          <p:nvPr userDrawn="1"/>
        </p:nvSpPr>
        <p:spPr>
          <a:xfrm>
            <a:off x="6668616" y="6359040"/>
            <a:ext cx="2151856" cy="365125"/>
          </a:xfrm>
          <a:prstGeom prst="rect">
            <a:avLst/>
          </a:prstGeom>
        </p:spPr>
        <p:txBody>
          <a:bodyPr/>
          <a:lstStyle>
            <a:defPPr>
              <a:defRPr lang="en-US"/>
            </a:defPPr>
            <a:lvl1pPr marL="0" algn="l" defTabSz="914400" rtl="0" eaLnBrk="1" latinLnBrk="0" hangingPunct="1">
              <a:defRPr sz="1200" kern="1200">
                <a:solidFill>
                  <a:schemeClr val="tx1"/>
                </a:solidFill>
                <a:latin typeface="Gill Sans MT" panose="020B050202010402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AU" sz="1050" dirty="0" smtClean="0"/>
              <a:t>Adelaide | Australia</a:t>
            </a:r>
            <a:endParaRPr lang="en-AU" sz="1050" dirty="0"/>
          </a:p>
        </p:txBody>
      </p:sp>
    </p:spTree>
    <p:extLst>
      <p:ext uri="{BB962C8B-B14F-4D97-AF65-F5344CB8AC3E}">
        <p14:creationId xmlns:p14="http://schemas.microsoft.com/office/powerpoint/2010/main" val="284672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5" name="Footer Placeholder 4"/>
          <p:cNvSpPr>
            <a:spLocks noGrp="1"/>
          </p:cNvSpPr>
          <p:nvPr>
            <p:ph type="ftr" sz="quarter" idx="11"/>
          </p:nvPr>
        </p:nvSpPr>
        <p:spPr>
          <a:xfrm>
            <a:off x="323528" y="6376243"/>
            <a:ext cx="2895600" cy="365125"/>
          </a:xfrm>
          <a:prstGeom prst="rect">
            <a:avLst/>
          </a:prstGeom>
        </p:spPr>
        <p:txBody>
          <a:bodyPr/>
          <a:lstStyle>
            <a:lvl1pPr>
              <a:defRPr sz="1200">
                <a:latin typeface="Gill Sans MT" panose="020B0502020104020203" pitchFamily="34" charset="0"/>
              </a:defRPr>
            </a:lvl1pPr>
          </a:lstStyle>
          <a:p>
            <a:endParaRPr lang="en-AU" dirty="0"/>
          </a:p>
        </p:txBody>
      </p:sp>
    </p:spTree>
    <p:extLst>
      <p:ext uri="{BB962C8B-B14F-4D97-AF65-F5344CB8AC3E}">
        <p14:creationId xmlns:p14="http://schemas.microsoft.com/office/powerpoint/2010/main" val="3325259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Footer Placeholder 4"/>
          <p:cNvSpPr>
            <a:spLocks noGrp="1"/>
          </p:cNvSpPr>
          <p:nvPr>
            <p:ph type="ftr" sz="quarter" idx="11"/>
          </p:nvPr>
        </p:nvSpPr>
        <p:spPr>
          <a:xfrm>
            <a:off x="323528" y="6376243"/>
            <a:ext cx="2895600" cy="365125"/>
          </a:xfrm>
          <a:prstGeom prst="rect">
            <a:avLst/>
          </a:prstGeom>
        </p:spPr>
        <p:txBody>
          <a:bodyPr/>
          <a:lstStyle>
            <a:lvl1pPr>
              <a:defRPr sz="1200">
                <a:latin typeface="Gill Sans MT" panose="020B0502020104020203" pitchFamily="34" charset="0"/>
              </a:defRPr>
            </a:lvl1pPr>
          </a:lstStyle>
          <a:p>
            <a:endParaRPr lang="en-AU" dirty="0"/>
          </a:p>
        </p:txBody>
      </p:sp>
    </p:spTree>
    <p:extLst>
      <p:ext uri="{BB962C8B-B14F-4D97-AF65-F5344CB8AC3E}">
        <p14:creationId xmlns:p14="http://schemas.microsoft.com/office/powerpoint/2010/main" val="5920647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Footer Placeholder 4"/>
          <p:cNvSpPr>
            <a:spLocks noGrp="1"/>
          </p:cNvSpPr>
          <p:nvPr>
            <p:ph type="ftr" sz="quarter" idx="11"/>
          </p:nvPr>
        </p:nvSpPr>
        <p:spPr>
          <a:xfrm>
            <a:off x="323528" y="6376243"/>
            <a:ext cx="2895600" cy="365125"/>
          </a:xfrm>
          <a:prstGeom prst="rect">
            <a:avLst/>
          </a:prstGeom>
        </p:spPr>
        <p:txBody>
          <a:bodyPr/>
          <a:lstStyle>
            <a:lvl1pPr>
              <a:defRPr sz="1200">
                <a:latin typeface="Gill Sans MT" panose="020B0502020104020203" pitchFamily="34" charset="0"/>
              </a:defRPr>
            </a:lvl1pPr>
          </a:lstStyle>
          <a:p>
            <a:endParaRPr lang="en-AU" dirty="0"/>
          </a:p>
        </p:txBody>
      </p:sp>
    </p:spTree>
    <p:extLst>
      <p:ext uri="{BB962C8B-B14F-4D97-AF65-F5344CB8AC3E}">
        <p14:creationId xmlns:p14="http://schemas.microsoft.com/office/powerpoint/2010/main" val="86635584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4"/>
          <p:cNvSpPr>
            <a:spLocks noGrp="1"/>
          </p:cNvSpPr>
          <p:nvPr>
            <p:ph type="ftr" sz="quarter" idx="11"/>
          </p:nvPr>
        </p:nvSpPr>
        <p:spPr>
          <a:xfrm>
            <a:off x="323528" y="6376243"/>
            <a:ext cx="2895600" cy="365125"/>
          </a:xfrm>
          <a:prstGeom prst="rect">
            <a:avLst/>
          </a:prstGeom>
        </p:spPr>
        <p:txBody>
          <a:bodyPr/>
          <a:lstStyle>
            <a:lvl1pPr>
              <a:defRPr sz="1200">
                <a:latin typeface="Gill Sans MT" panose="020B0502020104020203" pitchFamily="34" charset="0"/>
              </a:defRPr>
            </a:lvl1pPr>
          </a:lstStyle>
          <a:p>
            <a:endParaRPr lang="en-AU" dirty="0"/>
          </a:p>
        </p:txBody>
      </p:sp>
    </p:spTree>
    <p:extLst>
      <p:ext uri="{BB962C8B-B14F-4D97-AF65-F5344CB8AC3E}">
        <p14:creationId xmlns:p14="http://schemas.microsoft.com/office/powerpoint/2010/main" val="4449873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40339690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57246937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9032492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latin typeface="Gill Sans MT" panose="020B0502020104020203" pitchFamily="34" charset="0"/>
              </a:defRPr>
            </a:lvl1pPr>
          </a:lstStyle>
          <a:p>
            <a:r>
              <a:rPr lang="en-US" smtClean="0"/>
              <a:t>APEC Wine Regulatory Forum</a:t>
            </a:r>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marL="0" marR="0" indent="0" algn="r"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latin typeface="Gill Sans MT" panose="020B0502020104020203" pitchFamily="34" charset="0"/>
              </a:defRPr>
            </a:lvl1pPr>
          </a:lstStyle>
          <a:p>
            <a:r>
              <a:rPr lang="en-AU" dirty="0" smtClean="0"/>
              <a:t>Adelaide | Australia</a:t>
            </a:r>
            <a:endParaRPr lang="en-AU" dirty="0"/>
          </a:p>
        </p:txBody>
      </p:sp>
    </p:spTree>
    <p:extLst>
      <p:ext uri="{BB962C8B-B14F-4D97-AF65-F5344CB8AC3E}">
        <p14:creationId xmlns:p14="http://schemas.microsoft.com/office/powerpoint/2010/main" val="1915739202"/>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0" name="Footer Placeholder 4"/>
          <p:cNvSpPr txBox="1">
            <a:spLocks/>
          </p:cNvSpPr>
          <p:nvPr userDrawn="1"/>
        </p:nvSpPr>
        <p:spPr>
          <a:xfrm>
            <a:off x="6967104" y="6384869"/>
            <a:ext cx="1781360" cy="365125"/>
          </a:xfrm>
          <a:prstGeom prst="rect">
            <a:avLst/>
          </a:prstGeom>
        </p:spPr>
        <p:txBody>
          <a:bodyPr/>
          <a:lstStyle>
            <a:defPPr>
              <a:defRPr lang="en-US"/>
            </a:defPPr>
            <a:lvl1pPr marL="0" algn="l" defTabSz="914400" rtl="0" eaLnBrk="1" latinLnBrk="0" hangingPunct="1">
              <a:defRPr sz="1200" kern="1200">
                <a:solidFill>
                  <a:schemeClr val="tx1"/>
                </a:solidFill>
                <a:latin typeface="Gill Sans MT" panose="020B050202010402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AU" dirty="0" smtClean="0"/>
              <a:t>Adelaide | Australia</a:t>
            </a:r>
            <a:endParaRPr lang="en-AU" dirty="0"/>
          </a:p>
        </p:txBody>
      </p:sp>
      <p:pic>
        <p:nvPicPr>
          <p:cNvPr id="2050" name="Picture 2" descr="C:\Users\jessica.pater\AppData\Local\Microsoft\Windows\Temporary Internet Files\Content.Outlook\ADH3HQZ6\tyrells_vine_02.jpg"/>
          <p:cNvPicPr>
            <a:picLocks noChangeAspect="1" noChangeArrowheads="1"/>
          </p:cNvPicPr>
          <p:nvPr userDrawn="1"/>
        </p:nvPicPr>
        <p:blipFill rotWithShape="1">
          <a:blip r:embed="rId16" cstate="print">
            <a:extLst>
              <a:ext uri="{28A0092B-C50C-407E-A947-70E740481C1C}">
                <a14:useLocalDpi xmlns:a14="http://schemas.microsoft.com/office/drawing/2010/main" val="0"/>
              </a:ext>
            </a:extLst>
          </a:blip>
          <a:srcRect t="13883" b="31448"/>
          <a:stretch/>
        </p:blipFill>
        <p:spPr bwMode="auto">
          <a:xfrm>
            <a:off x="0" y="2924944"/>
            <a:ext cx="9144000" cy="3332620"/>
          </a:xfrm>
          <a:prstGeom prst="rect">
            <a:avLst/>
          </a:prstGeom>
          <a:noFill/>
          <a:extLst>
            <a:ext uri="{909E8E84-426E-40DD-AFC4-6F175D3DCCD1}">
              <a14:hiddenFill xmlns:a14="http://schemas.microsoft.com/office/drawing/2010/main">
                <a:solidFill>
                  <a:srgbClr val="FFFFFF"/>
                </a:solidFill>
              </a14:hiddenFill>
            </a:ext>
          </a:extLst>
        </p:spPr>
      </p:pic>
      <p:sp>
        <p:nvSpPr>
          <p:cNvPr id="8" name="Date Placeholder 3"/>
          <p:cNvSpPr>
            <a:spLocks noGrp="1"/>
          </p:cNvSpPr>
          <p:nvPr>
            <p:ph type="dt" sz="half" idx="2"/>
          </p:nvPr>
        </p:nvSpPr>
        <p:spPr>
          <a:xfrm>
            <a:off x="457200" y="6356350"/>
            <a:ext cx="2133600" cy="365125"/>
          </a:xfrm>
          <a:prstGeom prst="rect">
            <a:avLst/>
          </a:prstGeom>
        </p:spPr>
        <p:txBody>
          <a:bodyPr/>
          <a:lstStyle>
            <a:lvl1pPr>
              <a:defRPr sz="1200">
                <a:latin typeface="Gill Sans MT" panose="020B0502020104020203" pitchFamily="34" charset="0"/>
              </a:defRPr>
            </a:lvl1pPr>
          </a:lstStyle>
          <a:p>
            <a:r>
              <a:rPr lang="en-US" smtClean="0"/>
              <a:t>APEC Wine Regulatory Forum</a:t>
            </a:r>
            <a:endParaRPr lang="en-AU" dirty="0"/>
          </a:p>
        </p:txBody>
      </p:sp>
    </p:spTree>
    <p:extLst>
      <p:ext uri="{BB962C8B-B14F-4D97-AF65-F5344CB8AC3E}">
        <p14:creationId xmlns:p14="http://schemas.microsoft.com/office/powerpoint/2010/main" val="342478448"/>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4"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3" r:id="rId14"/>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Gill Sans MT" panose="020B0502020104020203"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Patricia.Nedialkova@ttb.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6349508"/>
            <a:ext cx="2232248" cy="261610"/>
          </a:xfrm>
          <a:prstGeom prst="rect">
            <a:avLst/>
          </a:prstGeom>
          <a:noFill/>
        </p:spPr>
        <p:txBody>
          <a:bodyPr wrap="square" rtlCol="0">
            <a:spAutoFit/>
          </a:bodyPr>
          <a:lstStyle/>
          <a:p>
            <a:r>
              <a:rPr lang="en-AU" sz="1100" dirty="0" smtClean="0">
                <a:latin typeface="Gill Sans MT" panose="020B0502020104020203" pitchFamily="34" charset="0"/>
              </a:rPr>
              <a:t>APEC Wine Regulatory Forum</a:t>
            </a:r>
            <a:endParaRPr lang="en-AU" sz="1100" dirty="0">
              <a:latin typeface="Gill Sans MT" panose="020B0502020104020203" pitchFamily="34" charset="0"/>
            </a:endParaRPr>
          </a:p>
        </p:txBody>
      </p:sp>
      <p:sp>
        <p:nvSpPr>
          <p:cNvPr id="5" name="TextBox 4"/>
          <p:cNvSpPr txBox="1"/>
          <p:nvPr/>
        </p:nvSpPr>
        <p:spPr>
          <a:xfrm>
            <a:off x="6516216" y="6350492"/>
            <a:ext cx="2232248" cy="287771"/>
          </a:xfrm>
          <a:prstGeom prst="rect">
            <a:avLst/>
          </a:prstGeom>
          <a:noFill/>
        </p:spPr>
        <p:txBody>
          <a:bodyPr wrap="square" rtlCol="0">
            <a:spAutoFit/>
          </a:bodyPr>
          <a:lstStyle/>
          <a:p>
            <a:pPr algn="r"/>
            <a:r>
              <a:rPr lang="en-AU" sz="1100" dirty="0" smtClean="0">
                <a:latin typeface="Gill Sans MT" panose="020B0502020104020203" pitchFamily="34" charset="0"/>
              </a:rPr>
              <a:t>Adelaide | Australia</a:t>
            </a:r>
            <a:endParaRPr lang="en-AU" sz="1100" dirty="0">
              <a:latin typeface="Gill Sans MT" panose="020B0502020104020203" pitchFamily="34" charset="0"/>
            </a:endParaRPr>
          </a:p>
        </p:txBody>
      </p:sp>
      <p:sp>
        <p:nvSpPr>
          <p:cNvPr id="6" name="Title 1"/>
          <p:cNvSpPr txBox="1">
            <a:spLocks/>
          </p:cNvSpPr>
          <p:nvPr/>
        </p:nvSpPr>
        <p:spPr>
          <a:xfrm>
            <a:off x="684213" y="404664"/>
            <a:ext cx="7772400" cy="187218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AU" dirty="0" smtClean="0"/>
              <a:t>  </a:t>
            </a:r>
            <a:r>
              <a:rPr lang="en-AU" sz="3600" dirty="0" smtClean="0">
                <a:latin typeface="Gill Sans MT" panose="020B0502020104020203" pitchFamily="34" charset="0"/>
              </a:rPr>
              <a:t>International Wine Technical Summit</a:t>
            </a:r>
          </a:p>
          <a:p>
            <a:pPr>
              <a:defRPr/>
            </a:pPr>
            <a:endParaRPr lang="en-AU" sz="1600" dirty="0">
              <a:latin typeface="Gill Sans MT" panose="020B0502020104020203" pitchFamily="34" charset="0"/>
            </a:endParaRPr>
          </a:p>
          <a:p>
            <a:pPr>
              <a:defRPr/>
            </a:pPr>
            <a:r>
              <a:rPr lang="en-AU" sz="1800" dirty="0" smtClean="0">
                <a:latin typeface="Gill Sans MT" panose="020B0502020104020203" pitchFamily="34" charset="0"/>
              </a:rPr>
              <a:t>Patricia Nedialkova, Ph.D. – U.S. Alcohol and Tobacco Tax and Trade Bureau (TTB)</a:t>
            </a:r>
          </a:p>
          <a:p>
            <a:pPr>
              <a:defRPr/>
            </a:pPr>
            <a:r>
              <a:rPr lang="en-AU" sz="1800" dirty="0" smtClean="0">
                <a:latin typeface="Gill Sans MT" panose="020B0502020104020203" pitchFamily="34" charset="0"/>
              </a:rPr>
              <a:t>APEC WRF November 2015 | Adelaide Australia</a:t>
            </a:r>
            <a:r>
              <a:rPr lang="en-AU" sz="3200" dirty="0" smtClean="0">
                <a:latin typeface="Gill Sans MT" panose="020B0502020104020203" pitchFamily="34" charset="0"/>
              </a:rPr>
              <a:t/>
            </a:r>
            <a:br>
              <a:rPr lang="en-AU" sz="3200" dirty="0" smtClean="0">
                <a:latin typeface="Gill Sans MT" panose="020B0502020104020203" pitchFamily="34" charset="0"/>
              </a:rPr>
            </a:br>
            <a:endParaRPr lang="en-AU" sz="3200" dirty="0">
              <a:latin typeface="Gill Sans MT" panose="020B0502020104020203" pitchFamily="34" charset="0"/>
            </a:endParaRPr>
          </a:p>
        </p:txBody>
      </p:sp>
      <p:pic>
        <p:nvPicPr>
          <p:cNvPr id="10" name="Picture 9"/>
          <p:cNvPicPr/>
          <p:nvPr/>
        </p:nvPicPr>
        <p:blipFill>
          <a:blip r:embed="rId2">
            <a:extLst>
              <a:ext uri="{28A0092B-C50C-407E-A947-70E740481C1C}">
                <a14:useLocalDpi xmlns:a14="http://schemas.microsoft.com/office/drawing/2010/main" val="0"/>
              </a:ext>
            </a:extLst>
          </a:blip>
          <a:stretch>
            <a:fillRect/>
          </a:stretch>
        </p:blipFill>
        <p:spPr>
          <a:xfrm>
            <a:off x="2979102" y="1916832"/>
            <a:ext cx="3185795" cy="986155"/>
          </a:xfrm>
          <a:prstGeom prst="rect">
            <a:avLst/>
          </a:prstGeom>
        </p:spPr>
      </p:pic>
    </p:spTree>
    <p:extLst>
      <p:ext uri="{BB962C8B-B14F-4D97-AF65-F5344CB8AC3E}">
        <p14:creationId xmlns:p14="http://schemas.microsoft.com/office/powerpoint/2010/main" val="1168330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Quality</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i="1" dirty="0"/>
              <a:t>Principle #8:  </a:t>
            </a:r>
            <a:r>
              <a:rPr lang="en-US" i="1" u="sng" dirty="0"/>
              <a:t>Accreditation</a:t>
            </a:r>
            <a:r>
              <a:rPr lang="en-US" i="1" dirty="0"/>
              <a:t>.  Governments should ensure that the analyses of wine that they require to demonstrate compliance with regulatory limits are undertaken by accredited laboratories complying with international standards (or overseen by certified analysts). </a:t>
            </a:r>
          </a:p>
          <a:p>
            <a:pPr marL="0" lvl="0" indent="0">
              <a:buNone/>
            </a:pPr>
            <a:endParaRPr lang="en-US" dirty="0"/>
          </a:p>
          <a:p>
            <a:r>
              <a:rPr lang="en-US" dirty="0"/>
              <a:t>Accomplishment – created a technical brief entitled, “Laboratory Quality and Certificates of Analysis” and submitted to the APEC WRF for consideration</a:t>
            </a:r>
          </a:p>
          <a:p>
            <a:pPr marL="0" indent="0">
              <a:buNone/>
            </a:pPr>
            <a:endParaRPr lang="en-US" dirty="0"/>
          </a:p>
        </p:txBody>
      </p:sp>
    </p:spTree>
    <p:extLst>
      <p:ext uri="{BB962C8B-B14F-4D97-AF65-F5344CB8AC3E}">
        <p14:creationId xmlns:p14="http://schemas.microsoft.com/office/powerpoint/2010/main" val="3614557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Minimizing Technical Trade Barriers</a:t>
            </a:r>
            <a:endParaRPr lang="en-US" dirty="0"/>
          </a:p>
        </p:txBody>
      </p:sp>
      <p:sp>
        <p:nvSpPr>
          <p:cNvPr id="3" name="Content Placeholder 2"/>
          <p:cNvSpPr>
            <a:spLocks noGrp="1"/>
          </p:cNvSpPr>
          <p:nvPr>
            <p:ph idx="1"/>
          </p:nvPr>
        </p:nvSpPr>
        <p:spPr/>
        <p:txBody>
          <a:bodyPr>
            <a:normAutofit fontScale="85000" lnSpcReduction="20000"/>
          </a:bodyPr>
          <a:lstStyle/>
          <a:p>
            <a:pPr marL="0" indent="0">
              <a:lnSpc>
                <a:spcPct val="100000"/>
              </a:lnSpc>
              <a:buNone/>
            </a:pPr>
            <a:r>
              <a:rPr lang="en-US" sz="2100" i="1" dirty="0"/>
              <a:t>Principle #1:  </a:t>
            </a:r>
            <a:r>
              <a:rPr lang="en-US" sz="2100" i="1" u="sng" dirty="0"/>
              <a:t>Avoid unnecessary analyses</a:t>
            </a:r>
            <a:r>
              <a:rPr lang="en-US" sz="2100" i="1" dirty="0"/>
              <a:t>. </a:t>
            </a:r>
            <a:r>
              <a:rPr lang="en-US" sz="2100" i="1" dirty="0" smtClean="0"/>
              <a:t> Governments </a:t>
            </a:r>
            <a:r>
              <a:rPr lang="en-US" sz="2100" i="1" dirty="0"/>
              <a:t>should establish regulatory limits that are based on risk, thereby avoiding unnecessary analyses.</a:t>
            </a:r>
          </a:p>
          <a:p>
            <a:pPr marL="0" indent="0">
              <a:lnSpc>
                <a:spcPct val="100000"/>
              </a:lnSpc>
              <a:buNone/>
            </a:pPr>
            <a:r>
              <a:rPr lang="en-US" sz="2100" i="1" dirty="0" smtClean="0"/>
              <a:t>Principle </a:t>
            </a:r>
            <a:r>
              <a:rPr lang="en-US" sz="2100" i="1" dirty="0"/>
              <a:t>#2:  </a:t>
            </a:r>
            <a:r>
              <a:rPr lang="en-US" sz="2100" i="1" u="sng" dirty="0"/>
              <a:t>Relevant Standards</a:t>
            </a:r>
            <a:r>
              <a:rPr lang="en-US" sz="2100" i="1" dirty="0"/>
              <a:t>. </a:t>
            </a:r>
            <a:r>
              <a:rPr lang="en-US" sz="2100" i="1" dirty="0" smtClean="0"/>
              <a:t> In </a:t>
            </a:r>
            <a:r>
              <a:rPr lang="en-US" sz="2100" i="1" dirty="0"/>
              <a:t>addition to considering relevant standards from international standard setting bodies, in the context of a country’s WTO obligations, Governments should also consider work done by WWTG participants when establishing new regulatory limits. </a:t>
            </a:r>
          </a:p>
          <a:p>
            <a:pPr marL="0" indent="0">
              <a:buNone/>
            </a:pPr>
            <a:r>
              <a:rPr lang="en-US" sz="2100" i="1" dirty="0" smtClean="0"/>
              <a:t>Principle </a:t>
            </a:r>
            <a:r>
              <a:rPr lang="en-US" sz="2100" i="1" dirty="0"/>
              <a:t>#3:  </a:t>
            </a:r>
            <a:r>
              <a:rPr lang="en-US" sz="2100" i="1" u="sng" dirty="0"/>
              <a:t>Regulatory Cooperation</a:t>
            </a:r>
            <a:r>
              <a:rPr lang="en-US" sz="2100" i="1" dirty="0"/>
              <a:t>. </a:t>
            </a:r>
            <a:r>
              <a:rPr lang="en-US" sz="2100" i="1" dirty="0" smtClean="0"/>
              <a:t> Governments </a:t>
            </a:r>
            <a:r>
              <a:rPr lang="en-US" sz="2100" i="1" dirty="0"/>
              <a:t>should seek cooperation in approaches to regulatory limits where it is feasible to do so and where there is no scientific or other legitimate justification for national or regional differences.  Cooperation may be achieved by various means, including but not limited to the adoption of precisely the same provisions, mutual acceptance of provisions, or establishment of appropriate tolerances.</a:t>
            </a:r>
          </a:p>
          <a:p>
            <a:pPr marL="0" indent="0">
              <a:buNone/>
            </a:pPr>
            <a:endParaRPr lang="en-US" sz="2100" dirty="0"/>
          </a:p>
          <a:p>
            <a:r>
              <a:rPr lang="en-US" sz="2100" dirty="0"/>
              <a:t>Accomplishment – established workgroup</a:t>
            </a:r>
          </a:p>
          <a:p>
            <a:r>
              <a:rPr lang="en-US" sz="2100" dirty="0"/>
              <a:t>Action items:</a:t>
            </a:r>
          </a:p>
          <a:p>
            <a:pPr lvl="1"/>
            <a:r>
              <a:rPr lang="en-US" sz="2100" dirty="0">
                <a:ea typeface="Calibri"/>
                <a:cs typeface="Times New Roman"/>
              </a:rPr>
              <a:t>Produce guidelines for governments on setting risk-based limits</a:t>
            </a:r>
          </a:p>
          <a:p>
            <a:pPr lvl="1"/>
            <a:r>
              <a:rPr lang="en-US" sz="2100" dirty="0">
                <a:ea typeface="Calibri"/>
                <a:cs typeface="Times New Roman"/>
              </a:rPr>
              <a:t>Prepare list of standard setting bodies for governments considering new regulatory limits</a:t>
            </a:r>
          </a:p>
          <a:p>
            <a:pPr marL="0" indent="0">
              <a:buNone/>
            </a:pPr>
            <a:endParaRPr lang="en-US" dirty="0"/>
          </a:p>
        </p:txBody>
      </p:sp>
    </p:spTree>
    <p:extLst>
      <p:ext uri="{BB962C8B-B14F-4D97-AF65-F5344CB8AC3E}">
        <p14:creationId xmlns:p14="http://schemas.microsoft.com/office/powerpoint/2010/main" val="1879362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Expression of Limits</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i="1" dirty="0"/>
              <a:t>Principle #4:  </a:t>
            </a:r>
            <a:r>
              <a:rPr lang="en-US" i="1" u="sng" dirty="0"/>
              <a:t>Common systems of units</a:t>
            </a:r>
            <a:r>
              <a:rPr lang="en-US" i="1" dirty="0"/>
              <a:t>.  Governments should, where feasible and appropriate, adopt a common system of scientific units for expressing regulatory limits relating to wine.</a:t>
            </a:r>
          </a:p>
          <a:p>
            <a:pPr marL="0" lvl="0" indent="0">
              <a:lnSpc>
                <a:spcPct val="110000"/>
              </a:lnSpc>
              <a:buNone/>
            </a:pPr>
            <a:r>
              <a:rPr lang="en-US" i="1" dirty="0"/>
              <a:t>Principle #5:  </a:t>
            </a:r>
            <a:r>
              <a:rPr lang="en-US" i="1" u="sng" dirty="0"/>
              <a:t>Expression of regulatory limits</a:t>
            </a:r>
            <a:r>
              <a:rPr lang="en-US" i="1" dirty="0"/>
              <a:t>.  Governments should express regulatory limits  relating to wine on a “per unit volume of wine” basis rather than a “per unit volume of alcohol” basis. </a:t>
            </a:r>
          </a:p>
          <a:p>
            <a:pPr marL="0" lvl="0" indent="0">
              <a:lnSpc>
                <a:spcPct val="100000"/>
              </a:lnSpc>
              <a:buNone/>
            </a:pPr>
            <a:r>
              <a:rPr lang="en-US" i="1" dirty="0"/>
              <a:t>Principle #6:  </a:t>
            </a:r>
            <a:r>
              <a:rPr lang="en-US" i="1" u="sng" dirty="0"/>
              <a:t>Harmonization of results expressions</a:t>
            </a:r>
            <a:r>
              <a:rPr lang="en-US" i="1" dirty="0"/>
              <a:t>.  Governments should adopt a common way of expressing analytical results in their rules, regulations, and requirements, where this is done in relation to a single wine constituent, e.g., for total acidity.</a:t>
            </a:r>
          </a:p>
          <a:p>
            <a:pPr marL="0" lvl="0" indent="0">
              <a:lnSpc>
                <a:spcPct val="100000"/>
              </a:lnSpc>
              <a:buNone/>
            </a:pPr>
            <a:endParaRPr lang="en-US" i="1" dirty="0"/>
          </a:p>
          <a:p>
            <a:pPr>
              <a:lnSpc>
                <a:spcPct val="100000"/>
              </a:lnSpc>
            </a:pPr>
            <a:r>
              <a:rPr lang="en-US" dirty="0"/>
              <a:t>Accomplishments - created 2 technical briefs on SI units and titratable acidity and submitted them to the APEC WRF</a:t>
            </a:r>
          </a:p>
          <a:p>
            <a:pPr marL="0" indent="0">
              <a:buNone/>
            </a:pPr>
            <a:endParaRPr lang="en-US" dirty="0"/>
          </a:p>
        </p:txBody>
      </p:sp>
    </p:spTree>
    <p:extLst>
      <p:ext uri="{BB962C8B-B14F-4D97-AF65-F5344CB8AC3E}">
        <p14:creationId xmlns:p14="http://schemas.microsoft.com/office/powerpoint/2010/main" val="1602491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baseline="30000" dirty="0" smtClean="0"/>
              <a:t>th</a:t>
            </a:r>
            <a:r>
              <a:rPr lang="en-US" dirty="0" smtClean="0"/>
              <a:t> Annual Summit</a:t>
            </a:r>
            <a:endParaRPr lang="en-US" dirty="0"/>
          </a:p>
        </p:txBody>
      </p:sp>
      <p:sp>
        <p:nvSpPr>
          <p:cNvPr id="3" name="Content Placeholder 2"/>
          <p:cNvSpPr>
            <a:spLocks noGrp="1"/>
          </p:cNvSpPr>
          <p:nvPr>
            <p:ph idx="1"/>
          </p:nvPr>
        </p:nvSpPr>
        <p:spPr/>
        <p:txBody>
          <a:bodyPr/>
          <a:lstStyle/>
          <a:p>
            <a:r>
              <a:rPr lang="en-US" dirty="0" smtClean="0"/>
              <a:t>Date:  </a:t>
            </a:r>
            <a:r>
              <a:rPr lang="en-US" dirty="0"/>
              <a:t>the week of May 23, 2016</a:t>
            </a:r>
          </a:p>
          <a:p>
            <a:r>
              <a:rPr lang="en-US" dirty="0" smtClean="0"/>
              <a:t>Location:  USA (city to be determined)</a:t>
            </a:r>
          </a:p>
          <a:p>
            <a:r>
              <a:rPr lang="en-US" dirty="0" smtClean="0"/>
              <a:t>We </a:t>
            </a:r>
            <a:r>
              <a:rPr lang="en-US" dirty="0"/>
              <a:t>look forward to your participation!</a:t>
            </a:r>
          </a:p>
          <a:p>
            <a:r>
              <a:rPr lang="en-US" dirty="0"/>
              <a:t>For more information, contact </a:t>
            </a:r>
            <a:r>
              <a:rPr lang="en-US" dirty="0">
                <a:hlinkClick r:id="rId2"/>
              </a:rPr>
              <a:t>Patricia.Nedialkova@ttb.gov</a:t>
            </a:r>
            <a:endParaRPr lang="en-US" dirty="0"/>
          </a:p>
          <a:p>
            <a:pPr marL="0" indent="0">
              <a:buNone/>
            </a:pPr>
            <a:endParaRPr lang="en-US" dirty="0"/>
          </a:p>
          <a:p>
            <a:pPr marL="0" indent="0">
              <a:buNone/>
            </a:pPr>
            <a:r>
              <a:rPr lang="en-US" dirty="0"/>
              <a:t>Thank you for your attention.</a:t>
            </a:r>
          </a:p>
          <a:p>
            <a:endParaRPr lang="en-US" dirty="0"/>
          </a:p>
        </p:txBody>
      </p:sp>
    </p:spTree>
    <p:extLst>
      <p:ext uri="{BB962C8B-B14F-4D97-AF65-F5344CB8AC3E}">
        <p14:creationId xmlns:p14="http://schemas.microsoft.com/office/powerpoint/2010/main" val="2775819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International </a:t>
            </a:r>
            <a:r>
              <a:rPr lang="en-US" sz="3200" dirty="0"/>
              <a:t>Wine Technical </a:t>
            </a:r>
            <a:r>
              <a:rPr lang="en-US" sz="3200" dirty="0" smtClean="0"/>
              <a:t>Summit</a:t>
            </a:r>
            <a:endParaRPr lang="en-AU" sz="3200" dirty="0"/>
          </a:p>
        </p:txBody>
      </p:sp>
      <p:sp>
        <p:nvSpPr>
          <p:cNvPr id="3" name="Content Placeholder 2"/>
          <p:cNvSpPr>
            <a:spLocks noGrp="1"/>
          </p:cNvSpPr>
          <p:nvPr>
            <p:ph idx="4294967295"/>
          </p:nvPr>
        </p:nvSpPr>
        <p:spPr>
          <a:xfrm>
            <a:off x="323528" y="1423317"/>
            <a:ext cx="8568952" cy="4525963"/>
          </a:xfrm>
        </p:spPr>
        <p:txBody>
          <a:bodyPr>
            <a:normAutofit/>
          </a:bodyPr>
          <a:lstStyle/>
          <a:p>
            <a:pPr marL="0" indent="0">
              <a:buNone/>
            </a:pPr>
            <a:r>
              <a:rPr lang="en-US" sz="2400" dirty="0"/>
              <a:t>The International Wine Technical Summit is a collaborative group of government and industry representatives with an understanding of technical issues surrounding wine production and trade. </a:t>
            </a:r>
          </a:p>
        </p:txBody>
      </p:sp>
    </p:spTree>
    <p:extLst>
      <p:ext uri="{BB962C8B-B14F-4D97-AF65-F5344CB8AC3E}">
        <p14:creationId xmlns:p14="http://schemas.microsoft.com/office/powerpoint/2010/main" val="31392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pPr lvl="0"/>
            <a:r>
              <a:rPr lang="en-US" dirty="0" smtClean="0"/>
              <a:t>Promote </a:t>
            </a:r>
            <a:r>
              <a:rPr lang="en-US" dirty="0"/>
              <a:t>sound science in wine regulation and enforcement</a:t>
            </a:r>
          </a:p>
          <a:p>
            <a:pPr lvl="0"/>
            <a:r>
              <a:rPr lang="en-US" dirty="0" smtClean="0"/>
              <a:t>Discuss </a:t>
            </a:r>
            <a:r>
              <a:rPr lang="en-US" dirty="0"/>
              <a:t>trade issues of a technical or scientific nature</a:t>
            </a:r>
          </a:p>
          <a:p>
            <a:pPr lvl="0"/>
            <a:r>
              <a:rPr lang="en-US" dirty="0" smtClean="0"/>
              <a:t>Provide </a:t>
            </a:r>
            <a:r>
              <a:rPr lang="en-US" dirty="0"/>
              <a:t>for education, allowing for exchange of ideas, and fostering collaboration among participants</a:t>
            </a:r>
          </a:p>
          <a:p>
            <a:endParaRPr lang="en-US" dirty="0"/>
          </a:p>
        </p:txBody>
      </p:sp>
    </p:spTree>
    <p:extLst>
      <p:ext uri="{BB962C8B-B14F-4D97-AF65-F5344CB8AC3E}">
        <p14:creationId xmlns:p14="http://schemas.microsoft.com/office/powerpoint/2010/main" val="206547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t>
            </a:r>
            <a:endParaRPr lang="en-US" dirty="0"/>
          </a:p>
        </p:txBody>
      </p:sp>
      <p:sp>
        <p:nvSpPr>
          <p:cNvPr id="3" name="Content Placeholder 2"/>
          <p:cNvSpPr>
            <a:spLocks noGrp="1"/>
          </p:cNvSpPr>
          <p:nvPr>
            <p:ph idx="1"/>
          </p:nvPr>
        </p:nvSpPr>
        <p:spPr/>
        <p:txBody>
          <a:bodyPr>
            <a:normAutofit fontScale="85000" lnSpcReduction="20000"/>
          </a:bodyPr>
          <a:lstStyle/>
          <a:p>
            <a:r>
              <a:rPr lang="en-US" sz="3600" dirty="0"/>
              <a:t>Informal and open gathering of government and industry wine technical experts and other stakeholders from around the world</a:t>
            </a:r>
          </a:p>
          <a:p>
            <a:r>
              <a:rPr lang="en-US" sz="3600" dirty="0"/>
              <a:t>To date, it has been organized jointly by:</a:t>
            </a:r>
          </a:p>
          <a:p>
            <a:pPr lvl="1"/>
            <a:r>
              <a:rPr lang="en-US" sz="2600" dirty="0"/>
              <a:t>Wine Institute Technical Advisory Committee</a:t>
            </a:r>
          </a:p>
          <a:p>
            <a:pPr lvl="1"/>
            <a:r>
              <a:rPr lang="en-US" sz="2600" dirty="0"/>
              <a:t>Scientific Services Division of the </a:t>
            </a:r>
          </a:p>
          <a:p>
            <a:pPr marL="342900" lvl="1" indent="0">
              <a:buNone/>
            </a:pPr>
            <a:r>
              <a:rPr lang="en-US" sz="2600" dirty="0"/>
              <a:t>  </a:t>
            </a:r>
            <a:r>
              <a:rPr lang="en-US" sz="2600" dirty="0" smtClean="0"/>
              <a:t>    Alcohol </a:t>
            </a:r>
            <a:r>
              <a:rPr lang="en-US" sz="2600" dirty="0"/>
              <a:t>and Tobacco Tax and Trade Bureau (TTB)</a:t>
            </a:r>
          </a:p>
          <a:p>
            <a:r>
              <a:rPr lang="en-US" sz="3600" dirty="0"/>
              <a:t>Participants so far have included:</a:t>
            </a:r>
          </a:p>
          <a:p>
            <a:pPr marL="342900" lvl="1" indent="0">
              <a:buNone/>
            </a:pPr>
            <a:r>
              <a:rPr lang="en-US" sz="3600" dirty="0" smtClean="0"/>
              <a:t>-Argentina	-Australia</a:t>
            </a:r>
            <a:r>
              <a:rPr lang="en-US" sz="3600" dirty="0"/>
              <a:t>	</a:t>
            </a:r>
            <a:r>
              <a:rPr lang="en-US" sz="3600" dirty="0" smtClean="0"/>
              <a:t>-Canada</a:t>
            </a:r>
            <a:r>
              <a:rPr lang="en-US" sz="3600" dirty="0"/>
              <a:t>	</a:t>
            </a:r>
            <a:r>
              <a:rPr lang="en-US" sz="3600" dirty="0" smtClean="0"/>
              <a:t>-China</a:t>
            </a:r>
            <a:endParaRPr lang="en-US" sz="3600" dirty="0"/>
          </a:p>
          <a:p>
            <a:pPr marL="342900" lvl="1" indent="0">
              <a:buNone/>
            </a:pPr>
            <a:r>
              <a:rPr lang="en-US" sz="3600" dirty="0" smtClean="0"/>
              <a:t>-Italy</a:t>
            </a:r>
            <a:r>
              <a:rPr lang="en-US" sz="3600" dirty="0"/>
              <a:t>		</a:t>
            </a:r>
            <a:r>
              <a:rPr lang="en-US" sz="3600" dirty="0" smtClean="0"/>
              <a:t>-Mexico</a:t>
            </a:r>
            <a:r>
              <a:rPr lang="en-US" sz="3600" dirty="0"/>
              <a:t>	</a:t>
            </a:r>
            <a:r>
              <a:rPr lang="en-US" sz="3600" dirty="0" smtClean="0"/>
              <a:t>-United </a:t>
            </a:r>
            <a:r>
              <a:rPr lang="en-US" sz="3600" dirty="0"/>
              <a:t>States</a:t>
            </a:r>
          </a:p>
          <a:p>
            <a:endParaRPr lang="en-US" dirty="0"/>
          </a:p>
        </p:txBody>
      </p:sp>
    </p:spTree>
    <p:extLst>
      <p:ext uri="{BB962C8B-B14F-4D97-AF65-F5344CB8AC3E}">
        <p14:creationId xmlns:p14="http://schemas.microsoft.com/office/powerpoint/2010/main" val="3813564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Summit Format</a:t>
            </a:r>
            <a:endParaRPr lang="en-US" dirty="0"/>
          </a:p>
        </p:txBody>
      </p:sp>
      <p:sp>
        <p:nvSpPr>
          <p:cNvPr id="3" name="Content Placeholder 2"/>
          <p:cNvSpPr>
            <a:spLocks noGrp="1"/>
          </p:cNvSpPr>
          <p:nvPr>
            <p:ph idx="1"/>
          </p:nvPr>
        </p:nvSpPr>
        <p:spPr/>
        <p:txBody>
          <a:bodyPr/>
          <a:lstStyle/>
          <a:p>
            <a:r>
              <a:rPr lang="en-US" dirty="0"/>
              <a:t>Two days of meetings, focused on discussion</a:t>
            </a:r>
          </a:p>
          <a:p>
            <a:r>
              <a:rPr lang="en-US" dirty="0"/>
              <a:t>Currently has 6 workgroups </a:t>
            </a:r>
          </a:p>
          <a:p>
            <a:r>
              <a:rPr lang="en-US" dirty="0"/>
              <a:t>The agenda is developed around workgroup topics</a:t>
            </a:r>
          </a:p>
          <a:p>
            <a:r>
              <a:rPr lang="en-US" dirty="0"/>
              <a:t>Action items and future plans are developed</a:t>
            </a:r>
          </a:p>
          <a:p>
            <a:r>
              <a:rPr lang="en-US" dirty="0"/>
              <a:t>The workgroups meet throughout the year to advance the </a:t>
            </a:r>
            <a:r>
              <a:rPr lang="en-US" dirty="0" smtClean="0"/>
              <a:t>work</a:t>
            </a:r>
            <a:endParaRPr lang="en-US" dirty="0"/>
          </a:p>
        </p:txBody>
      </p:sp>
    </p:spTree>
    <p:extLst>
      <p:ext uri="{BB962C8B-B14F-4D97-AF65-F5344CB8AC3E}">
        <p14:creationId xmlns:p14="http://schemas.microsoft.com/office/powerpoint/2010/main" val="4147509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aseline="30000" dirty="0" smtClean="0"/>
              <a:t>rd</a:t>
            </a:r>
            <a:r>
              <a:rPr lang="en-US" dirty="0" smtClean="0"/>
              <a:t> Annual Summit</a:t>
            </a:r>
            <a:endParaRPr lang="en-US" dirty="0"/>
          </a:p>
        </p:txBody>
      </p:sp>
      <p:sp>
        <p:nvSpPr>
          <p:cNvPr id="3" name="Content Placeholder 2"/>
          <p:cNvSpPr>
            <a:spLocks noGrp="1"/>
          </p:cNvSpPr>
          <p:nvPr>
            <p:ph idx="1"/>
          </p:nvPr>
        </p:nvSpPr>
        <p:spPr/>
        <p:txBody>
          <a:bodyPr>
            <a:normAutofit fontScale="92500"/>
          </a:bodyPr>
          <a:lstStyle/>
          <a:p>
            <a:r>
              <a:rPr lang="en-US" dirty="0"/>
              <a:t>Held May 5-7, 2015 in Napa, California</a:t>
            </a:r>
          </a:p>
          <a:p>
            <a:r>
              <a:rPr lang="en-US" dirty="0"/>
              <a:t>Included vineyard, winery, laboratory, and bottling tours at large and small establishments </a:t>
            </a:r>
          </a:p>
          <a:p>
            <a:r>
              <a:rPr lang="en-US" dirty="0"/>
              <a:t>Focused on taking the Tbilisi Statement from principles to practice</a:t>
            </a:r>
          </a:p>
          <a:p>
            <a:r>
              <a:rPr lang="en-US" dirty="0"/>
              <a:t>Workgroups developed 3 technical briefs and an               alcohol method compendium template</a:t>
            </a:r>
          </a:p>
          <a:p>
            <a:r>
              <a:rPr lang="en-US" dirty="0"/>
              <a:t>Submitted to the APEC WRF for </a:t>
            </a:r>
            <a:r>
              <a:rPr lang="en-US" dirty="0" smtClean="0"/>
              <a:t>consideration</a:t>
            </a:r>
            <a:endParaRPr lang="en-US" dirty="0"/>
          </a:p>
        </p:txBody>
      </p:sp>
    </p:spTree>
    <p:extLst>
      <p:ext uri="{BB962C8B-B14F-4D97-AF65-F5344CB8AC3E}">
        <p14:creationId xmlns:p14="http://schemas.microsoft.com/office/powerpoint/2010/main" val="1547466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Workgroups Promoting Principles</a:t>
            </a:r>
          </a:p>
        </p:txBody>
      </p:sp>
      <p:graphicFrame>
        <p:nvGraphicFramePr>
          <p:cNvPr id="4" name="Table 3"/>
          <p:cNvGraphicFramePr>
            <a:graphicFrameLocks noGrp="1"/>
          </p:cNvGraphicFramePr>
          <p:nvPr>
            <p:extLst>
              <p:ext uri="{D42A27DB-BD31-4B8C-83A1-F6EECF244321}">
                <p14:modId xmlns:p14="http://schemas.microsoft.com/office/powerpoint/2010/main" val="846635272"/>
              </p:ext>
            </p:extLst>
          </p:nvPr>
        </p:nvGraphicFramePr>
        <p:xfrm>
          <a:off x="152400" y="1623237"/>
          <a:ext cx="8763000" cy="5006163"/>
        </p:xfrm>
        <a:graphic>
          <a:graphicData uri="http://schemas.openxmlformats.org/drawingml/2006/table">
            <a:tbl>
              <a:tblPr firstRow="1" bandRow="1">
                <a:tableStyleId>{5C22544A-7EE6-4342-B048-85BDC9FD1C3A}</a:tableStyleId>
              </a:tblPr>
              <a:tblGrid>
                <a:gridCol w="3657600"/>
                <a:gridCol w="1115184"/>
                <a:gridCol w="942216"/>
                <a:gridCol w="990600"/>
                <a:gridCol w="1066800"/>
                <a:gridCol w="990600"/>
              </a:tblGrid>
              <a:tr h="728814">
                <a:tc>
                  <a:txBody>
                    <a:bodyPr/>
                    <a:lstStyle/>
                    <a:p>
                      <a:pPr marL="0" marR="0" indent="0" algn="l" defTabSz="457200" rtl="0" eaLnBrk="1" fontAlgn="t" latinLnBrk="0" hangingPunct="1">
                        <a:lnSpc>
                          <a:spcPct val="100000"/>
                        </a:lnSpc>
                        <a:spcBef>
                          <a:spcPts val="0"/>
                        </a:spcBef>
                        <a:spcAft>
                          <a:spcPts val="0"/>
                        </a:spcAft>
                        <a:buClrTx/>
                        <a:buSzTx/>
                        <a:buFontTx/>
                        <a:buNone/>
                        <a:tabLst/>
                        <a:defRPr/>
                      </a:pPr>
                      <a:r>
                        <a:rPr lang="en-US" sz="1600" b="1" i="0" u="none" strike="noStrike" kern="1200" dirty="0" smtClean="0">
                          <a:solidFill>
                            <a:schemeClr val="tx1"/>
                          </a:solidFill>
                          <a:effectLst/>
                          <a:latin typeface="Calibri"/>
                          <a:ea typeface="+mn-ea"/>
                          <a:cs typeface="+mn-cs"/>
                        </a:rPr>
                        <a:t>Tbilisi Statement Principle</a:t>
                      </a:r>
                    </a:p>
                    <a:p>
                      <a:pPr algn="ctr" fontAlgn="t"/>
                      <a:endParaRPr lang="en-US" sz="1600" b="1" i="0" u="none" strike="noStrike" kern="1200" dirty="0">
                        <a:solidFill>
                          <a:schemeClr val="tx1"/>
                        </a:solidFill>
                        <a:effectLst/>
                        <a:latin typeface="Calibri"/>
                        <a:ea typeface="+mn-ea"/>
                        <a:cs typeface="+mn-cs"/>
                      </a:endParaRPr>
                    </a:p>
                  </a:txBody>
                  <a:tcPr marL="9525" marR="9525" marT="9525" marB="0" anchor="b">
                    <a:solidFill>
                      <a:schemeClr val="accent1"/>
                    </a:solidFill>
                  </a:tcPr>
                </a:tc>
                <a:tc>
                  <a:txBody>
                    <a:bodyPr/>
                    <a:lstStyle/>
                    <a:p>
                      <a:pPr algn="ctr" fontAlgn="t"/>
                      <a:r>
                        <a:rPr lang="en-US" sz="1600" b="1" i="0" u="none" strike="noStrike" dirty="0">
                          <a:solidFill>
                            <a:schemeClr val="tx1"/>
                          </a:solidFill>
                          <a:effectLst/>
                          <a:latin typeface="Calibri"/>
                        </a:rPr>
                        <a:t>Authenticity &amp; Counterfeit</a:t>
                      </a:r>
                    </a:p>
                  </a:txBody>
                  <a:tcPr marL="9525" marR="9525" marT="9525" marB="0"/>
                </a:tc>
                <a:tc>
                  <a:txBody>
                    <a:bodyPr/>
                    <a:lstStyle/>
                    <a:p>
                      <a:pPr algn="ctr" fontAlgn="t"/>
                      <a:r>
                        <a:rPr lang="en-US" sz="1600" b="1" i="0" u="none" strike="noStrike" dirty="0">
                          <a:solidFill>
                            <a:schemeClr val="tx1"/>
                          </a:solidFill>
                          <a:effectLst/>
                          <a:latin typeface="Calibri"/>
                        </a:rPr>
                        <a:t>Analytical </a:t>
                      </a:r>
                      <a:r>
                        <a:rPr lang="en-US" sz="1600" b="1" i="0" u="none" strike="noStrike" dirty="0" smtClean="0">
                          <a:solidFill>
                            <a:schemeClr val="tx1"/>
                          </a:solidFill>
                          <a:effectLst/>
                          <a:latin typeface="Calibri"/>
                        </a:rPr>
                        <a:t>Method Quality</a:t>
                      </a:r>
                      <a:endParaRPr lang="en-US" sz="1600" b="1" i="0" u="none" strike="noStrike" dirty="0">
                        <a:solidFill>
                          <a:schemeClr val="tx1"/>
                        </a:solidFill>
                        <a:effectLst/>
                        <a:latin typeface="Calibri"/>
                      </a:endParaRPr>
                    </a:p>
                  </a:txBody>
                  <a:tcPr marL="9525" marR="9525" marT="9525" marB="0"/>
                </a:tc>
                <a:tc>
                  <a:txBody>
                    <a:bodyPr/>
                    <a:lstStyle/>
                    <a:p>
                      <a:pPr algn="ctr" fontAlgn="t"/>
                      <a:r>
                        <a:rPr lang="en-US" sz="1600" b="1" i="0" u="none" strike="noStrike" dirty="0" smtClean="0">
                          <a:solidFill>
                            <a:schemeClr val="tx1"/>
                          </a:solidFill>
                          <a:effectLst/>
                          <a:latin typeface="Calibri"/>
                        </a:rPr>
                        <a:t>Laboratory </a:t>
                      </a:r>
                      <a:r>
                        <a:rPr lang="en-US" sz="1600" b="1" i="0" u="none" strike="noStrike" dirty="0">
                          <a:solidFill>
                            <a:schemeClr val="tx1"/>
                          </a:solidFill>
                          <a:effectLst/>
                          <a:latin typeface="Calibri"/>
                        </a:rPr>
                        <a:t>Quality</a:t>
                      </a:r>
                    </a:p>
                  </a:txBody>
                  <a:tcPr marL="9525" marR="9525" marT="9525" marB="0"/>
                </a:tc>
                <a:tc>
                  <a:txBody>
                    <a:bodyPr/>
                    <a:lstStyle/>
                    <a:p>
                      <a:pPr algn="ctr" fontAlgn="t"/>
                      <a:r>
                        <a:rPr lang="en-US" sz="1600" b="1" i="0" u="none" strike="noStrike" dirty="0">
                          <a:solidFill>
                            <a:schemeClr val="tx1"/>
                          </a:solidFill>
                          <a:effectLst/>
                          <a:latin typeface="Calibri"/>
                        </a:rPr>
                        <a:t>Minimizing Technical Trade Barriers</a:t>
                      </a:r>
                    </a:p>
                  </a:txBody>
                  <a:tcPr marL="9525" marR="9525" marT="9525" marB="0"/>
                </a:tc>
                <a:tc>
                  <a:txBody>
                    <a:bodyPr/>
                    <a:lstStyle/>
                    <a:p>
                      <a:pPr marL="0" marR="0" indent="0" algn="ctr" defTabSz="457200" rtl="0" eaLnBrk="1" fontAlgn="t" latinLnBrk="0" hangingPunct="1">
                        <a:lnSpc>
                          <a:spcPct val="100000"/>
                        </a:lnSpc>
                        <a:spcBef>
                          <a:spcPts val="0"/>
                        </a:spcBef>
                        <a:spcAft>
                          <a:spcPts val="0"/>
                        </a:spcAft>
                        <a:buClrTx/>
                        <a:buSzTx/>
                        <a:buFontTx/>
                        <a:buNone/>
                        <a:tabLst/>
                        <a:defRPr/>
                      </a:pPr>
                      <a:r>
                        <a:rPr lang="en-US" sz="1600" b="1" i="0" u="none" strike="noStrike" dirty="0" smtClean="0">
                          <a:solidFill>
                            <a:schemeClr val="tx1"/>
                          </a:solidFill>
                          <a:effectLst/>
                          <a:latin typeface="+mn-lt"/>
                        </a:rPr>
                        <a:t>Expression of Limits</a:t>
                      </a:r>
                    </a:p>
                    <a:p>
                      <a:pPr algn="ctr" fontAlgn="t"/>
                      <a:endParaRPr lang="en-US" sz="1600" b="1" i="0" u="none" strike="noStrike" dirty="0">
                        <a:solidFill>
                          <a:schemeClr val="tx1"/>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#01 - Avoid unnecessary analysis</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a:solidFill>
                            <a:srgbClr val="000000"/>
                          </a:solidFill>
                          <a:effectLst/>
                          <a:latin typeface="Calibri"/>
                        </a:rPr>
                        <a:t>X</a:t>
                      </a:r>
                    </a:p>
                  </a:txBody>
                  <a:tcPr marL="9525" marR="9525" marT="9525" marB="0"/>
                </a:tc>
                <a:tc>
                  <a:txBody>
                    <a:bodyPr/>
                    <a:lstStyle/>
                    <a:p>
                      <a:pPr algn="ctr" fontAlgn="t"/>
                      <a:endParaRPr lang="en-US" sz="1600" b="0" i="0" u="none" strike="noStrike">
                        <a:solidFill>
                          <a:srgbClr val="000000"/>
                        </a:solidFill>
                        <a:effectLst/>
                        <a:latin typeface="Calibri"/>
                      </a:endParaRPr>
                    </a:p>
                  </a:txBody>
                  <a:tcPr marL="9525" marR="9525" marT="9525" marB="0"/>
                </a:tc>
              </a:tr>
              <a:tr h="364719">
                <a:tc>
                  <a:txBody>
                    <a:bodyPr/>
                    <a:lstStyle/>
                    <a:p>
                      <a:pPr algn="l" fontAlgn="t"/>
                      <a:r>
                        <a:rPr lang="en-US" sz="1600" b="1" i="0" u="none" strike="noStrike" dirty="0">
                          <a:solidFill>
                            <a:srgbClr val="1F497D"/>
                          </a:solidFill>
                          <a:effectLst/>
                          <a:latin typeface="Calibri"/>
                        </a:rPr>
                        <a:t>#02 - Relevant standards</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a:solidFill>
                            <a:srgbClr val="000000"/>
                          </a:solidFill>
                          <a:effectLst/>
                          <a:latin typeface="Calibri"/>
                        </a:rPr>
                        <a:t>X</a:t>
                      </a:r>
                    </a:p>
                  </a:txBody>
                  <a:tcPr marL="9525" marR="9525" marT="9525" marB="0"/>
                </a:tc>
                <a:tc>
                  <a:txBody>
                    <a:bodyPr/>
                    <a:lstStyle/>
                    <a:p>
                      <a:pPr algn="ctr" fontAlgn="t"/>
                      <a:endParaRPr lang="en-US" sz="1600" b="0" i="0" u="none" strike="noStrike">
                        <a:solidFill>
                          <a:srgbClr val="000000"/>
                        </a:solidFill>
                        <a:effectLst/>
                        <a:latin typeface="Calibri"/>
                      </a:endParaRPr>
                    </a:p>
                  </a:txBody>
                  <a:tcPr marL="9525" marR="9525" marT="9525" marB="0"/>
                </a:tc>
              </a:tr>
              <a:tr h="364719">
                <a:tc>
                  <a:txBody>
                    <a:bodyPr/>
                    <a:lstStyle/>
                    <a:p>
                      <a:pPr algn="l" fontAlgn="t"/>
                      <a:r>
                        <a:rPr lang="en-US" sz="1600" b="1" i="0" u="none" strike="noStrike" dirty="0">
                          <a:solidFill>
                            <a:srgbClr val="1F497D"/>
                          </a:solidFill>
                          <a:effectLst/>
                          <a:latin typeface="Calibri"/>
                        </a:rPr>
                        <a:t>#03 - Regulatory cooperation</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X</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#04 - Common systems of units</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smtClean="0">
                          <a:solidFill>
                            <a:srgbClr val="000000"/>
                          </a:solidFill>
                          <a:effectLst/>
                          <a:latin typeface="Calibri"/>
                        </a:rPr>
                        <a:t>X</a:t>
                      </a:r>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#05 - Expression of regulatory limits</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smtClean="0">
                          <a:solidFill>
                            <a:srgbClr val="000000"/>
                          </a:solidFill>
                          <a:effectLst/>
                          <a:latin typeface="Calibri"/>
                        </a:rPr>
                        <a:t>X</a:t>
                      </a:r>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#06 - Harmonization of results expressions</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smtClean="0">
                          <a:solidFill>
                            <a:srgbClr val="000000"/>
                          </a:solidFill>
                          <a:effectLst/>
                          <a:latin typeface="Calibri"/>
                        </a:rPr>
                        <a:t>X</a:t>
                      </a:r>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#07 - Analytical levels</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smtClean="0">
                          <a:solidFill>
                            <a:srgbClr val="000000"/>
                          </a:solidFill>
                          <a:effectLst/>
                          <a:latin typeface="Calibri"/>
                        </a:rPr>
                        <a:t>X</a:t>
                      </a:r>
                      <a:endParaRPr lang="en-US" sz="1600" b="0" i="0" u="none" strike="noStrike" dirty="0">
                        <a:solidFill>
                          <a:srgbClr val="000000"/>
                        </a:solidFill>
                        <a:effectLst/>
                        <a:latin typeface="Calibri"/>
                      </a:endParaRP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#08 - Accreditation</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X</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#09 - Validation of analytical methods</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r>
                        <a:rPr lang="en-US" sz="1600" b="0" i="0" u="none" strike="noStrike" dirty="0" smtClean="0">
                          <a:solidFill>
                            <a:srgbClr val="000000"/>
                          </a:solidFill>
                          <a:effectLst/>
                          <a:latin typeface="Calibri"/>
                        </a:rPr>
                        <a:t>X</a:t>
                      </a:r>
                      <a:endParaRPr lang="en-US" sz="1600" b="0" i="0" u="none" strike="noStrike" dirty="0">
                        <a:solidFill>
                          <a:srgbClr val="000000"/>
                        </a:solidFill>
                        <a:effectLst/>
                        <a:latin typeface="Calibri"/>
                      </a:endParaRP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#10 - Authentic samples</a:t>
                      </a:r>
                    </a:p>
                  </a:txBody>
                  <a:tcPr marL="9525" marR="9525" marT="9525" marB="0"/>
                </a:tc>
                <a:tc>
                  <a:txBody>
                    <a:bodyPr/>
                    <a:lstStyle/>
                    <a:p>
                      <a:pPr algn="ctr" fontAlgn="t"/>
                      <a:r>
                        <a:rPr lang="en-US" sz="1600" b="0" i="0" u="none" strike="noStrike">
                          <a:solidFill>
                            <a:srgbClr val="000000"/>
                          </a:solidFill>
                          <a:effectLst/>
                          <a:latin typeface="Calibri"/>
                        </a:rPr>
                        <a:t>X</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r>
              <a:tr h="365760">
                <a:tc>
                  <a:txBody>
                    <a:bodyPr/>
                    <a:lstStyle/>
                    <a:p>
                      <a:pPr algn="l" fontAlgn="t"/>
                      <a:r>
                        <a:rPr lang="en-US" sz="1600" b="1" i="0" u="none" strike="noStrike" dirty="0">
                          <a:solidFill>
                            <a:srgbClr val="1F497D"/>
                          </a:solidFill>
                          <a:effectLst/>
                          <a:latin typeface="Calibri"/>
                        </a:rPr>
                        <a:t>#11 - Measurement uncertainty</a:t>
                      </a:r>
                    </a:p>
                  </a:txBody>
                  <a:tcPr marL="9525" marR="9525" marT="9525" marB="0"/>
                </a:tc>
                <a:tc>
                  <a:txBody>
                    <a:bodyPr/>
                    <a:lstStyle/>
                    <a:p>
                      <a:pPr algn="ctr" fontAlgn="t"/>
                      <a:r>
                        <a:rPr lang="en-US" sz="1600" b="0" i="0" u="none" strike="noStrike">
                          <a:solidFill>
                            <a:srgbClr val="000000"/>
                          </a:solidFill>
                          <a:effectLst/>
                          <a:latin typeface="Calibri"/>
                        </a:rPr>
                        <a:t> </a:t>
                      </a:r>
                    </a:p>
                  </a:txBody>
                  <a:tcPr marL="9525" marR="9525" marT="9525" marB="0"/>
                </a:tc>
                <a:tc>
                  <a:txBody>
                    <a:bodyPr/>
                    <a:lstStyle/>
                    <a:p>
                      <a:pPr algn="ctr" fontAlgn="t"/>
                      <a:r>
                        <a:rPr lang="en-US" sz="1600" b="0" i="0" u="none" strike="noStrike" dirty="0">
                          <a:solidFill>
                            <a:srgbClr val="000000"/>
                          </a:solidFill>
                          <a:effectLst/>
                          <a:latin typeface="Calibri"/>
                        </a:rPr>
                        <a:t> </a:t>
                      </a:r>
                      <a:r>
                        <a:rPr lang="en-US" sz="1600" b="0" i="0" u="none" strike="noStrike" dirty="0" smtClean="0">
                          <a:solidFill>
                            <a:srgbClr val="000000"/>
                          </a:solidFill>
                          <a:effectLst/>
                          <a:latin typeface="Calibri"/>
                        </a:rPr>
                        <a:t>X</a:t>
                      </a:r>
                      <a:endParaRPr lang="en-US" sz="1600" b="0" i="0" u="none" strike="noStrike" dirty="0">
                        <a:solidFill>
                          <a:srgbClr val="000000"/>
                        </a:solidFill>
                        <a:effectLst/>
                        <a:latin typeface="Calibri"/>
                      </a:endParaRP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c>
                  <a:txBody>
                    <a:bodyPr/>
                    <a:lstStyle/>
                    <a:p>
                      <a:pPr algn="ctr" fontAlgn="t"/>
                      <a:r>
                        <a:rPr lang="en-US" sz="1600" b="0" i="0" u="none" strike="noStrike" dirty="0">
                          <a:solidFill>
                            <a:srgbClr val="000000"/>
                          </a:solidFill>
                          <a:effectLst/>
                          <a:latin typeface="Calibri"/>
                        </a:rPr>
                        <a:t> </a:t>
                      </a:r>
                    </a:p>
                  </a:txBody>
                  <a:tcPr marL="9525" marR="9525" marT="9525" marB="0"/>
                </a:tc>
                <a:tc>
                  <a:txBody>
                    <a:bodyPr/>
                    <a:lstStyle/>
                    <a:p>
                      <a:pPr algn="ctr" fontAlgn="t"/>
                      <a:endParaRPr lang="en-US" sz="1600" b="0" i="0" u="none" strike="noStrike" dirty="0">
                        <a:solidFill>
                          <a:srgbClr val="000000"/>
                        </a:solidFill>
                        <a:effectLst/>
                        <a:latin typeface="Calibri"/>
                      </a:endParaRPr>
                    </a:p>
                  </a:txBody>
                  <a:tcPr marL="9525" marR="9525" marT="9525" marB="0"/>
                </a:tc>
              </a:tr>
            </a:tbl>
          </a:graphicData>
        </a:graphic>
      </p:graphicFrame>
    </p:spTree>
    <p:extLst>
      <p:ext uri="{BB962C8B-B14F-4D97-AF65-F5344CB8AC3E}">
        <p14:creationId xmlns:p14="http://schemas.microsoft.com/office/powerpoint/2010/main" val="292725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Authenticity and Counterfeit</a:t>
            </a:r>
            <a:endParaRPr lang="en-US" dirty="0"/>
          </a:p>
        </p:txBody>
      </p:sp>
      <p:sp>
        <p:nvSpPr>
          <p:cNvPr id="3" name="Content Placeholder 2"/>
          <p:cNvSpPr>
            <a:spLocks noGrp="1"/>
          </p:cNvSpPr>
          <p:nvPr>
            <p:ph idx="1"/>
          </p:nvPr>
        </p:nvSpPr>
        <p:spPr/>
        <p:txBody>
          <a:bodyPr/>
          <a:lstStyle/>
          <a:p>
            <a:pPr marL="0" lvl="0" indent="0">
              <a:buNone/>
            </a:pPr>
            <a:r>
              <a:rPr lang="en-US" sz="2400" i="1" dirty="0"/>
              <a:t>Principle #10:  </a:t>
            </a:r>
            <a:r>
              <a:rPr lang="en-US" sz="2400" i="1" u="sng" dirty="0"/>
              <a:t>Authentic samples</a:t>
            </a:r>
            <a:r>
              <a:rPr lang="en-US" sz="2400" i="1" dirty="0"/>
              <a:t>.  Where wine authentication is deemed essential to prevent counterfeit or misleading practices, </a:t>
            </a:r>
            <a:r>
              <a:rPr lang="en-US" sz="2400" i="1" dirty="0" smtClean="0"/>
              <a:t>Governments </a:t>
            </a:r>
            <a:r>
              <a:rPr lang="en-US" sz="2400" i="1" dirty="0"/>
              <a:t>should compare test samples against a sufficiently comprehensive database of authentic samples to avoid </a:t>
            </a:r>
            <a:r>
              <a:rPr lang="en-US" sz="2400" i="1" dirty="0" err="1"/>
              <a:t>miscategorizing</a:t>
            </a:r>
            <a:r>
              <a:rPr lang="en-US" sz="2400" i="1" dirty="0"/>
              <a:t> legitimate samples as fraudulent.</a:t>
            </a:r>
          </a:p>
          <a:p>
            <a:pPr marL="0" lvl="0" indent="0">
              <a:buNone/>
            </a:pPr>
            <a:endParaRPr lang="en-US" sz="2400" dirty="0"/>
          </a:p>
          <a:p>
            <a:r>
              <a:rPr lang="en-US" sz="2400" dirty="0"/>
              <a:t>Accomplishment – Established Workgroup</a:t>
            </a:r>
          </a:p>
          <a:p>
            <a:r>
              <a:rPr lang="en-US" sz="2400" dirty="0"/>
              <a:t>Action Items</a:t>
            </a:r>
          </a:p>
          <a:p>
            <a:pPr lvl="1"/>
            <a:r>
              <a:rPr lang="en-US" sz="2400" dirty="0">
                <a:solidFill>
                  <a:schemeClr val="dk1"/>
                </a:solidFill>
              </a:rPr>
              <a:t>Create a white paper to explain the concepts and the need for robust databases</a:t>
            </a:r>
            <a:endParaRPr lang="en-US" sz="2400" dirty="0"/>
          </a:p>
          <a:p>
            <a:pPr lvl="1"/>
            <a:r>
              <a:rPr lang="en-US" sz="2400" dirty="0"/>
              <a:t>Establish specifications for robust authenticity databases</a:t>
            </a:r>
            <a:r>
              <a:rPr lang="en-US" sz="2400" dirty="0">
                <a:solidFill>
                  <a:schemeClr val="dk1"/>
                </a:solidFill>
              </a:rPr>
              <a:t> </a:t>
            </a:r>
            <a:endParaRPr lang="en-US" sz="2400" dirty="0"/>
          </a:p>
          <a:p>
            <a:pPr marL="0" indent="0">
              <a:buNone/>
            </a:pPr>
            <a:endParaRPr lang="en-US" dirty="0"/>
          </a:p>
        </p:txBody>
      </p:sp>
    </p:spTree>
    <p:extLst>
      <p:ext uri="{BB962C8B-B14F-4D97-AF65-F5344CB8AC3E}">
        <p14:creationId xmlns:p14="http://schemas.microsoft.com/office/powerpoint/2010/main" val="4151502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Method Quality</a:t>
            </a:r>
            <a:endParaRPr lang="en-US" dirty="0"/>
          </a:p>
        </p:txBody>
      </p:sp>
      <p:sp>
        <p:nvSpPr>
          <p:cNvPr id="3" name="Content Placeholder 2"/>
          <p:cNvSpPr>
            <a:spLocks noGrp="1"/>
          </p:cNvSpPr>
          <p:nvPr>
            <p:ph idx="1"/>
          </p:nvPr>
        </p:nvSpPr>
        <p:spPr/>
        <p:txBody>
          <a:bodyPr>
            <a:normAutofit fontScale="62500" lnSpcReduction="20000"/>
          </a:bodyPr>
          <a:lstStyle/>
          <a:p>
            <a:pPr marL="0" lvl="0" indent="0">
              <a:buNone/>
            </a:pPr>
            <a:r>
              <a:rPr lang="en-US" i="1" dirty="0"/>
              <a:t>Principle #7:  </a:t>
            </a:r>
            <a:r>
              <a:rPr lang="en-US" i="1" u="sng" dirty="0"/>
              <a:t>Analytical Levels</a:t>
            </a:r>
            <a:r>
              <a:rPr lang="en-US" dirty="0"/>
              <a:t>.</a:t>
            </a:r>
            <a:r>
              <a:rPr lang="en-US" i="1" dirty="0"/>
              <a:t>  When </a:t>
            </a:r>
            <a:r>
              <a:rPr lang="en-US" i="1" dirty="0" smtClean="0"/>
              <a:t>Governments </a:t>
            </a:r>
            <a:r>
              <a:rPr lang="en-US" i="1" dirty="0"/>
              <a:t>implement limits for analytical levels in relation to wine, they should specify the method by which compliance with those limits is confirmed, and should make those limits and methods publicly available.</a:t>
            </a:r>
          </a:p>
          <a:p>
            <a:pPr marL="0" lvl="0" indent="0">
              <a:buNone/>
            </a:pPr>
            <a:r>
              <a:rPr lang="en-US" i="1" dirty="0"/>
              <a:t>Principle # 9:  </a:t>
            </a:r>
            <a:r>
              <a:rPr lang="en-US" i="1" u="sng" dirty="0"/>
              <a:t>Validation of Analytical Methods</a:t>
            </a:r>
            <a:r>
              <a:rPr lang="en-US" dirty="0"/>
              <a:t>.</a:t>
            </a:r>
            <a:r>
              <a:rPr lang="en-US" i="1" dirty="0"/>
              <a:t>  Governments should ensure that, for wine compliance purposes, laboratories use analytical methods that are validated for wine analyses, and that the laboratories are proficient in the use of those methods.</a:t>
            </a:r>
          </a:p>
          <a:p>
            <a:pPr marL="0" lvl="0" indent="0">
              <a:buNone/>
            </a:pPr>
            <a:r>
              <a:rPr lang="en-US" i="1" dirty="0"/>
              <a:t>Principle #11:  </a:t>
            </a:r>
            <a:r>
              <a:rPr lang="en-US" i="1" u="sng" dirty="0"/>
              <a:t>Measurement Uncertainty</a:t>
            </a:r>
            <a:r>
              <a:rPr lang="en-US" dirty="0"/>
              <a:t>.  </a:t>
            </a:r>
            <a:r>
              <a:rPr lang="en-US" i="1" dirty="0"/>
              <a:t>Governments should ensure that laboratories provide information on measurement uncertainty regarding their analytical results.  Governments should take into account such measurement uncertainty information when interpreting analytical results.</a:t>
            </a:r>
          </a:p>
          <a:p>
            <a:pPr marL="0" indent="0">
              <a:buNone/>
            </a:pPr>
            <a:endParaRPr lang="en-US" dirty="0"/>
          </a:p>
          <a:p>
            <a:r>
              <a:rPr lang="en-US" dirty="0"/>
              <a:t>Accomplishment – created an alcohol method compendium template to share the above information, which will be presented in the Enhanced Risk Control session of the APEC WRF</a:t>
            </a:r>
          </a:p>
          <a:p>
            <a:pPr marL="0" indent="0">
              <a:buNone/>
            </a:pPr>
            <a:endParaRPr lang="en-US" dirty="0"/>
          </a:p>
        </p:txBody>
      </p:sp>
    </p:spTree>
    <p:extLst>
      <p:ext uri="{BB962C8B-B14F-4D97-AF65-F5344CB8AC3E}">
        <p14:creationId xmlns:p14="http://schemas.microsoft.com/office/powerpoint/2010/main" val="3265501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980</Words>
  <Application>Microsoft Office PowerPoint</Application>
  <PresentationFormat>On-screen Show (4:3)</PresentationFormat>
  <Paragraphs>131</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PowerPoint Presentation</vt:lpstr>
      <vt:lpstr>International Wine Technical Summit</vt:lpstr>
      <vt:lpstr>Purpose</vt:lpstr>
      <vt:lpstr>Organization</vt:lpstr>
      <vt:lpstr>Summit Format</vt:lpstr>
      <vt:lpstr>3rd Annual Summit</vt:lpstr>
      <vt:lpstr>Workgroups Promoting Principles</vt:lpstr>
      <vt:lpstr>Authenticity and Counterfeit</vt:lpstr>
      <vt:lpstr>Analytical Method Quality</vt:lpstr>
      <vt:lpstr>Laboratory Quality</vt:lpstr>
      <vt:lpstr>Minimizing Technical Trade Barriers</vt:lpstr>
      <vt:lpstr>Expression of Limits</vt:lpstr>
      <vt:lpstr>4th Annual Summit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Pesenti, Sara</cp:lastModifiedBy>
  <cp:revision>18</cp:revision>
  <dcterms:created xsi:type="dcterms:W3CDTF">2015-10-09T04:37:08Z</dcterms:created>
  <dcterms:modified xsi:type="dcterms:W3CDTF">2015-11-26T03:21:04Z</dcterms:modified>
</cp:coreProperties>
</file>