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3"/>
  </p:notesMasterIdLst>
  <p:sldIdLst>
    <p:sldId id="256" r:id="rId3"/>
    <p:sldId id="388" r:id="rId4"/>
    <p:sldId id="389" r:id="rId5"/>
    <p:sldId id="348" r:id="rId6"/>
    <p:sldId id="384" r:id="rId7"/>
    <p:sldId id="308" r:id="rId8"/>
    <p:sldId id="356" r:id="rId9"/>
    <p:sldId id="357" r:id="rId10"/>
    <p:sldId id="386" r:id="rId11"/>
    <p:sldId id="38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menter" initials="R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4660"/>
  </p:normalViewPr>
  <p:slideViewPr>
    <p:cSldViewPr>
      <p:cViewPr varScale="1">
        <p:scale>
          <a:sx n="103" d="100"/>
          <a:sy n="103" d="100"/>
        </p:scale>
        <p:origin x="18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WTO</a:t>
            </a:r>
            <a:r>
              <a:rPr lang="en-US" baseline="0" dirty="0"/>
              <a:t> TBT Notifications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Regular</c:v>
                </c:pt>
              </c:strCache>
            </c:strRef>
          </c:tx>
          <c:spPr>
            <a:solidFill>
              <a:schemeClr val="accent1"/>
            </a:solidFill>
            <a:ln>
              <a:noFill/>
            </a:ln>
            <a:effectLst/>
          </c:spPr>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Sheet1!$B$2:$B$24</c:f>
              <c:numCache>
                <c:formatCode>General</c:formatCode>
                <c:ptCount val="23"/>
                <c:pt idx="0">
                  <c:v>366</c:v>
                </c:pt>
                <c:pt idx="1">
                  <c:v>461</c:v>
                </c:pt>
                <c:pt idx="2">
                  <c:v>799</c:v>
                </c:pt>
                <c:pt idx="3">
                  <c:v>650</c:v>
                </c:pt>
                <c:pt idx="4">
                  <c:v>675</c:v>
                </c:pt>
                <c:pt idx="5">
                  <c:v>607</c:v>
                </c:pt>
                <c:pt idx="6">
                  <c:v>547</c:v>
                </c:pt>
                <c:pt idx="7">
                  <c:v>587</c:v>
                </c:pt>
                <c:pt idx="8">
                  <c:v>797</c:v>
                </c:pt>
                <c:pt idx="9">
                  <c:v>641</c:v>
                </c:pt>
                <c:pt idx="10">
                  <c:v>772</c:v>
                </c:pt>
                <c:pt idx="11">
                  <c:v>878</c:v>
                </c:pt>
                <c:pt idx="12">
                  <c:v>1042</c:v>
                </c:pt>
                <c:pt idx="13">
                  <c:v>1276</c:v>
                </c:pt>
                <c:pt idx="14">
                  <c:v>1495</c:v>
                </c:pt>
                <c:pt idx="15">
                  <c:v>1435</c:v>
                </c:pt>
                <c:pt idx="16">
                  <c:v>1232</c:v>
                </c:pt>
                <c:pt idx="17">
                  <c:v>1571</c:v>
                </c:pt>
                <c:pt idx="18">
                  <c:v>1629</c:v>
                </c:pt>
                <c:pt idx="19">
                  <c:v>1564</c:v>
                </c:pt>
                <c:pt idx="20">
                  <c:v>1437</c:v>
                </c:pt>
                <c:pt idx="21">
                  <c:v>1653</c:v>
                </c:pt>
                <c:pt idx="22">
                  <c:v>1793</c:v>
                </c:pt>
              </c:numCache>
            </c:numRef>
          </c:val>
          <c:extLst>
            <c:ext xmlns:c16="http://schemas.microsoft.com/office/drawing/2014/chart" uri="{C3380CC4-5D6E-409C-BE32-E72D297353CC}">
              <c16:uniqueId val="{00000000-A9F7-4BED-8A85-964FF894087F}"/>
            </c:ext>
          </c:extLst>
        </c:ser>
        <c:ser>
          <c:idx val="1"/>
          <c:order val="1"/>
          <c:tx>
            <c:strRef>
              <c:f>Sheet1!$C$1</c:f>
              <c:strCache>
                <c:ptCount val="1"/>
                <c:pt idx="0">
                  <c:v>Addenda</c:v>
                </c:pt>
              </c:strCache>
            </c:strRef>
          </c:tx>
          <c:spPr>
            <a:solidFill>
              <a:schemeClr val="accent2"/>
            </a:solidFill>
            <a:ln>
              <a:noFill/>
            </a:ln>
            <a:effectLst/>
          </c:spPr>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Sheet1!$C$2:$C$24</c:f>
              <c:numCache>
                <c:formatCode>General</c:formatCode>
                <c:ptCount val="23"/>
                <c:pt idx="0">
                  <c:v>23</c:v>
                </c:pt>
                <c:pt idx="1">
                  <c:v>40</c:v>
                </c:pt>
                <c:pt idx="2">
                  <c:v>48</c:v>
                </c:pt>
                <c:pt idx="3">
                  <c:v>31</c:v>
                </c:pt>
                <c:pt idx="4">
                  <c:v>24</c:v>
                </c:pt>
                <c:pt idx="5">
                  <c:v>25</c:v>
                </c:pt>
                <c:pt idx="6">
                  <c:v>27</c:v>
                </c:pt>
                <c:pt idx="7">
                  <c:v>38</c:v>
                </c:pt>
                <c:pt idx="8">
                  <c:v>100</c:v>
                </c:pt>
                <c:pt idx="9">
                  <c:v>82</c:v>
                </c:pt>
                <c:pt idx="10">
                  <c:v>130</c:v>
                </c:pt>
                <c:pt idx="11">
                  <c:v>155</c:v>
                </c:pt>
                <c:pt idx="12">
                  <c:v>191</c:v>
                </c:pt>
                <c:pt idx="13">
                  <c:v>264</c:v>
                </c:pt>
                <c:pt idx="14">
                  <c:v>405</c:v>
                </c:pt>
                <c:pt idx="15">
                  <c:v>439</c:v>
                </c:pt>
                <c:pt idx="16">
                  <c:v>542</c:v>
                </c:pt>
                <c:pt idx="17">
                  <c:v>626</c:v>
                </c:pt>
                <c:pt idx="18">
                  <c:v>513</c:v>
                </c:pt>
                <c:pt idx="19">
                  <c:v>675</c:v>
                </c:pt>
                <c:pt idx="20">
                  <c:v>524</c:v>
                </c:pt>
                <c:pt idx="21">
                  <c:v>651</c:v>
                </c:pt>
                <c:pt idx="22">
                  <c:v>709</c:v>
                </c:pt>
              </c:numCache>
            </c:numRef>
          </c:val>
          <c:extLst>
            <c:ext xmlns:c16="http://schemas.microsoft.com/office/drawing/2014/chart" uri="{C3380CC4-5D6E-409C-BE32-E72D297353CC}">
              <c16:uniqueId val="{00000001-A9F7-4BED-8A85-964FF894087F}"/>
            </c:ext>
          </c:extLst>
        </c:ser>
        <c:dLbls>
          <c:showLegendKey val="0"/>
          <c:showVal val="0"/>
          <c:showCatName val="0"/>
          <c:showSerName val="0"/>
          <c:showPercent val="0"/>
          <c:showBubbleSize val="0"/>
        </c:dLbls>
        <c:gapWidth val="150"/>
        <c:overlap val="100"/>
        <c:axId val="46220416"/>
        <c:axId val="46221952"/>
      </c:barChart>
      <c:catAx>
        <c:axId val="4622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21952"/>
        <c:crosses val="autoZero"/>
        <c:auto val="1"/>
        <c:lblAlgn val="ctr"/>
        <c:lblOffset val="100"/>
        <c:tickLblSkip val="3"/>
        <c:noMultiLvlLbl val="0"/>
      </c:catAx>
      <c:valAx>
        <c:axId val="4622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2041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B79EE8-E401-4A84-BFC6-3183D348C828}" type="datetimeFigureOut">
              <a:rPr lang="en-US" smtClean="0"/>
              <a:t>10/2/2018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E4DD49-C250-4E77-A299-02FFFB508BDB}" type="slidenum">
              <a:rPr lang="en-US" smtClean="0"/>
              <a:t>‹#›</a:t>
            </a:fld>
            <a:endParaRPr lang="en-US" dirty="0"/>
          </a:p>
        </p:txBody>
      </p:sp>
    </p:spTree>
    <p:extLst>
      <p:ext uri="{BB962C8B-B14F-4D97-AF65-F5344CB8AC3E}">
        <p14:creationId xmlns:p14="http://schemas.microsoft.com/office/powerpoint/2010/main" val="152242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4DD49-C250-4E77-A299-02FFFB508BDB}" type="slidenum">
              <a:rPr lang="en-US" smtClean="0"/>
              <a:t>4</a:t>
            </a:fld>
            <a:endParaRPr lang="en-US" dirty="0"/>
          </a:p>
        </p:txBody>
      </p:sp>
    </p:spTree>
    <p:extLst>
      <p:ext uri="{BB962C8B-B14F-4D97-AF65-F5344CB8AC3E}">
        <p14:creationId xmlns:p14="http://schemas.microsoft.com/office/powerpoint/2010/main" val="80668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377884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365804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413716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9B8575F-EF92-46CE-985D-39A36169A53D}" type="datetimeFigureOut">
              <a:rPr lang="en-US" smtClean="0"/>
              <a:pPr>
                <a:defRPr/>
              </a:pPr>
              <a:t>10/2/2018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CE640D-77DC-45AE-B2DA-D7755A998D09}" type="slidenum">
              <a:rPr lang="en-US" altLang="en-US" smtClean="0"/>
              <a:pPr/>
              <a:t>‹#›</a:t>
            </a:fld>
            <a:endParaRPr lang="en-US" altLang="en-US"/>
          </a:p>
        </p:txBody>
      </p:sp>
    </p:spTree>
    <p:extLst>
      <p:ext uri="{BB962C8B-B14F-4D97-AF65-F5344CB8AC3E}">
        <p14:creationId xmlns:p14="http://schemas.microsoft.com/office/powerpoint/2010/main" val="269232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1A713-3CE2-4F35-B03C-3A40AAB56AE1}" type="slidenum">
              <a:rPr lang="en-US" smtClean="0"/>
              <a:pPr>
                <a:defRPr/>
              </a:pPr>
              <a:t>‹#›</a:t>
            </a:fld>
            <a:endParaRPr lang="en-US"/>
          </a:p>
        </p:txBody>
      </p:sp>
    </p:spTree>
    <p:extLst>
      <p:ext uri="{BB962C8B-B14F-4D97-AF65-F5344CB8AC3E}">
        <p14:creationId xmlns:p14="http://schemas.microsoft.com/office/powerpoint/2010/main" val="10484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F1A719-2AFD-4F12-9C88-FDCF2B852F4C}" type="slidenum">
              <a:rPr lang="en-US" smtClean="0"/>
              <a:pPr>
                <a:defRPr/>
              </a:pPr>
              <a:t>‹#›</a:t>
            </a:fld>
            <a:endParaRPr lang="en-US"/>
          </a:p>
        </p:txBody>
      </p:sp>
    </p:spTree>
    <p:extLst>
      <p:ext uri="{BB962C8B-B14F-4D97-AF65-F5344CB8AC3E}">
        <p14:creationId xmlns:p14="http://schemas.microsoft.com/office/powerpoint/2010/main" val="189644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4A48C0-EAAE-4577-BF2A-8179AF6EE6D3}" type="slidenum">
              <a:rPr lang="en-US" smtClean="0"/>
              <a:pPr>
                <a:defRPr/>
              </a:pPr>
              <a:t>‹#›</a:t>
            </a:fld>
            <a:endParaRPr lang="en-US"/>
          </a:p>
        </p:txBody>
      </p:sp>
    </p:spTree>
    <p:extLst>
      <p:ext uri="{BB962C8B-B14F-4D97-AF65-F5344CB8AC3E}">
        <p14:creationId xmlns:p14="http://schemas.microsoft.com/office/powerpoint/2010/main" val="295745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4E42762-BEFC-47C5-93D3-75793887B1CE}" type="slidenum">
              <a:rPr lang="en-US" smtClean="0"/>
              <a:pPr>
                <a:defRPr/>
              </a:pPr>
              <a:t>‹#›</a:t>
            </a:fld>
            <a:endParaRPr lang="en-US"/>
          </a:p>
        </p:txBody>
      </p:sp>
    </p:spTree>
    <p:extLst>
      <p:ext uri="{BB962C8B-B14F-4D97-AF65-F5344CB8AC3E}">
        <p14:creationId xmlns:p14="http://schemas.microsoft.com/office/powerpoint/2010/main" val="382128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599ED9-9FA7-46F0-8BCC-F6EBBDA95328}" type="slidenum">
              <a:rPr lang="en-US" smtClean="0"/>
              <a:pPr>
                <a:defRPr/>
              </a:pPr>
              <a:t>‹#›</a:t>
            </a:fld>
            <a:endParaRPr lang="en-US"/>
          </a:p>
        </p:txBody>
      </p:sp>
    </p:spTree>
    <p:extLst>
      <p:ext uri="{BB962C8B-B14F-4D97-AF65-F5344CB8AC3E}">
        <p14:creationId xmlns:p14="http://schemas.microsoft.com/office/powerpoint/2010/main" val="32044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0AE7432-C3D5-44EB-B028-A98F484616C3}" type="slidenum">
              <a:rPr lang="en-US" smtClean="0"/>
              <a:pPr>
                <a:defRPr/>
              </a:pPr>
              <a:t>‹#›</a:t>
            </a:fld>
            <a:endParaRPr lang="en-US"/>
          </a:p>
        </p:txBody>
      </p:sp>
    </p:spTree>
    <p:extLst>
      <p:ext uri="{BB962C8B-B14F-4D97-AF65-F5344CB8AC3E}">
        <p14:creationId xmlns:p14="http://schemas.microsoft.com/office/powerpoint/2010/main" val="58682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C9DDEA-E115-42E5-8042-CE7897D6298F}" type="slidenum">
              <a:rPr lang="en-US" smtClean="0"/>
              <a:pPr>
                <a:defRPr/>
              </a:pPr>
              <a:t>‹#›</a:t>
            </a:fld>
            <a:endParaRPr lang="en-US"/>
          </a:p>
        </p:txBody>
      </p:sp>
    </p:spTree>
    <p:extLst>
      <p:ext uri="{BB962C8B-B14F-4D97-AF65-F5344CB8AC3E}">
        <p14:creationId xmlns:p14="http://schemas.microsoft.com/office/powerpoint/2010/main" val="248013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125958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0532AA-D1C3-474C-92F3-8170F31668F8}" type="slidenum">
              <a:rPr lang="en-US" smtClean="0"/>
              <a:pPr>
                <a:defRPr/>
              </a:pPr>
              <a:t>‹#›</a:t>
            </a:fld>
            <a:endParaRPr lang="en-US"/>
          </a:p>
        </p:txBody>
      </p:sp>
    </p:spTree>
    <p:extLst>
      <p:ext uri="{BB962C8B-B14F-4D97-AF65-F5344CB8AC3E}">
        <p14:creationId xmlns:p14="http://schemas.microsoft.com/office/powerpoint/2010/main" val="339786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663866-953E-4A45-BBFD-E63671AD7475}" type="slidenum">
              <a:rPr lang="en-US" smtClean="0"/>
              <a:pPr>
                <a:defRPr/>
              </a:pPr>
              <a:t>‹#›</a:t>
            </a:fld>
            <a:endParaRPr lang="en-US"/>
          </a:p>
        </p:txBody>
      </p:sp>
    </p:spTree>
    <p:extLst>
      <p:ext uri="{BB962C8B-B14F-4D97-AF65-F5344CB8AC3E}">
        <p14:creationId xmlns:p14="http://schemas.microsoft.com/office/powerpoint/2010/main" val="335532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FA927F-BD83-4E82-9EC8-1FEFAF5D66C9}" type="slidenum">
              <a:rPr lang="en-US" smtClean="0"/>
              <a:pPr>
                <a:defRPr/>
              </a:pPr>
              <a:t>‹#›</a:t>
            </a:fld>
            <a:endParaRPr lang="en-US"/>
          </a:p>
        </p:txBody>
      </p:sp>
    </p:spTree>
    <p:extLst>
      <p:ext uri="{BB962C8B-B14F-4D97-AF65-F5344CB8AC3E}">
        <p14:creationId xmlns:p14="http://schemas.microsoft.com/office/powerpoint/2010/main" val="1153172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1860550"/>
            <a:ext cx="9144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2916238" y="6373813"/>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900" dirty="0">
                <a:solidFill>
                  <a:srgbClr val="002A6C"/>
                </a:solidFill>
                <a:latin typeface="Gill Sans MT" pitchFamily="34" charset="0"/>
              </a:rPr>
              <a:t>A joint project of the U.S. Agency for International Development,</a:t>
            </a:r>
          </a:p>
          <a:p>
            <a:pPr algn="ctr" eaLnBrk="1" hangingPunct="1">
              <a:defRPr/>
            </a:pPr>
            <a:r>
              <a:rPr lang="en-US" sz="900" dirty="0">
                <a:solidFill>
                  <a:srgbClr val="002A6C"/>
                </a:solidFill>
                <a:latin typeface="Gill Sans MT" pitchFamily="34" charset="0"/>
              </a:rPr>
              <a:t>the U.S. Department of State, and </a:t>
            </a:r>
            <a:r>
              <a:rPr lang="en-US" sz="900">
                <a:solidFill>
                  <a:srgbClr val="002A6C"/>
                </a:solidFill>
                <a:latin typeface="Gill Sans MT" pitchFamily="34" charset="0"/>
              </a:rPr>
              <a:t>Asia-Pacific Economic </a:t>
            </a:r>
            <a:r>
              <a:rPr lang="en-US" sz="900" dirty="0">
                <a:solidFill>
                  <a:srgbClr val="002A6C"/>
                </a:solidFill>
                <a:latin typeface="Gill Sans MT" pitchFamily="34" charset="0"/>
              </a:rPr>
              <a:t>Cooperation.</a:t>
            </a:r>
          </a:p>
        </p:txBody>
      </p:sp>
      <p:sp>
        <p:nvSpPr>
          <p:cNvPr id="4" name="TextBox 3"/>
          <p:cNvSpPr txBox="1">
            <a:spLocks noChangeArrowheads="1"/>
          </p:cNvSpPr>
          <p:nvPr userDrawn="1"/>
        </p:nvSpPr>
        <p:spPr bwMode="auto">
          <a:xfrm>
            <a:off x="2847975" y="6142038"/>
            <a:ext cx="3651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900" b="1" dirty="0">
                <a:solidFill>
                  <a:srgbClr val="002A6C"/>
                </a:solidFill>
                <a:latin typeface="Gill Sans MT" pitchFamily="34" charset="0"/>
              </a:rPr>
              <a:t>US-APEC Technical Assistance to Advance Regional Integration</a:t>
            </a:r>
          </a:p>
        </p:txBody>
      </p:sp>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l="5817" t="11160" r="5159" b="11905"/>
          <a:stretch>
            <a:fillRect/>
          </a:stretch>
        </p:blipFill>
        <p:spPr bwMode="auto">
          <a:xfrm>
            <a:off x="6424613" y="152400"/>
            <a:ext cx="24812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1085850"/>
            <a:ext cx="152400" cy="5778500"/>
          </a:xfrm>
          <a:prstGeom prst="rect">
            <a:avLst/>
          </a:prstGeom>
          <a:solidFill>
            <a:srgbClr val="C211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userDrawn="1"/>
        </p:nvSpPr>
        <p:spPr>
          <a:xfrm>
            <a:off x="0" y="1085850"/>
            <a:ext cx="9144000" cy="133350"/>
          </a:xfrm>
          <a:prstGeom prst="rect">
            <a:avLst/>
          </a:prstGeom>
          <a:solidFill>
            <a:srgbClr val="00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7838"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220663"/>
            <a:ext cx="13874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2400" y="1600200"/>
            <a:ext cx="2316163"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descr="New Imag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68563" y="1624013"/>
            <a:ext cx="20669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arda\Data\Freq Used Info\Comms and Public Affairs\Photos\2010\2010-06_SOM 2 4 Jun_MRT 5-6 June\010_MRT_Retreat_hires.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35488" y="1624013"/>
            <a:ext cx="224631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map_2.png"/>
          <p:cNvPicPr>
            <a:picLocks noChangeAspect="1"/>
          </p:cNvPicPr>
          <p:nvPr userDrawn="1"/>
        </p:nvPicPr>
        <p:blipFill>
          <a:blip r:embed="rId9">
            <a:extLst>
              <a:ext uri="{28A0092B-C50C-407E-A947-70E740481C1C}">
                <a14:useLocalDpi xmlns:a14="http://schemas.microsoft.com/office/drawing/2010/main" val="0"/>
              </a:ext>
            </a:extLst>
          </a:blip>
          <a:srcRect l="5972" r="3403"/>
          <a:stretch>
            <a:fillRect/>
          </a:stretch>
        </p:blipFill>
        <p:spPr bwMode="auto">
          <a:xfrm>
            <a:off x="6781800" y="1600200"/>
            <a:ext cx="2362200" cy="169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32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233611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135063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400032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179305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21235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355525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9FA72-BEE6-4387-AA58-F84FB19B3499}"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B3C84-AF74-40EC-B2B6-B894760623E0}" type="slidenum">
              <a:rPr lang="en-US" smtClean="0"/>
              <a:t>‹#›</a:t>
            </a:fld>
            <a:endParaRPr lang="en-US" dirty="0"/>
          </a:p>
        </p:txBody>
      </p:sp>
    </p:spTree>
    <p:extLst>
      <p:ext uri="{BB962C8B-B14F-4D97-AF65-F5344CB8AC3E}">
        <p14:creationId xmlns:p14="http://schemas.microsoft.com/office/powerpoint/2010/main" val="377609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9FA72-BEE6-4387-AA58-F84FB19B3499}" type="datetimeFigureOut">
              <a:rPr lang="en-US" smtClean="0"/>
              <a:t>10/2/2018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B3C84-AF74-40EC-B2B6-B894760623E0}" type="slidenum">
              <a:rPr lang="en-US" smtClean="0"/>
              <a:t>‹#›</a:t>
            </a:fld>
            <a:endParaRPr lang="en-US" dirty="0"/>
          </a:p>
        </p:txBody>
      </p:sp>
    </p:spTree>
    <p:extLst>
      <p:ext uri="{BB962C8B-B14F-4D97-AF65-F5344CB8AC3E}">
        <p14:creationId xmlns:p14="http://schemas.microsoft.com/office/powerpoint/2010/main" val="586090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944310E-998F-4645-94E0-20158262200B}" type="slidenum">
              <a:rPr lang="en-US" smtClean="0"/>
              <a:pPr>
                <a:defRPr/>
              </a:pPr>
              <a:t>‹#›</a:t>
            </a:fld>
            <a:endParaRPr lang="en-US"/>
          </a:p>
        </p:txBody>
      </p:sp>
      <p:sp>
        <p:nvSpPr>
          <p:cNvPr id="7" name="Rectangle 2"/>
          <p:cNvSpPr>
            <a:spLocks noChangeArrowheads="1"/>
          </p:cNvSpPr>
          <p:nvPr userDrawn="1"/>
        </p:nvSpPr>
        <p:spPr bwMode="auto">
          <a:xfrm>
            <a:off x="0" y="0"/>
            <a:ext cx="9144000" cy="1371600"/>
          </a:xfrm>
          <a:prstGeom prst="rect">
            <a:avLst/>
          </a:prstGeom>
          <a:solidFill>
            <a:srgbClr val="0066CC"/>
          </a:soli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2044500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Update:  APEC SCSC</a:t>
            </a:r>
            <a:endParaRPr lang="en-US" b="1" dirty="0"/>
          </a:p>
        </p:txBody>
      </p:sp>
      <p:sp>
        <p:nvSpPr>
          <p:cNvPr id="3" name="Subtitle 2"/>
          <p:cNvSpPr>
            <a:spLocks noGrp="1"/>
          </p:cNvSpPr>
          <p:nvPr>
            <p:ph type="subTitle" idx="1"/>
          </p:nvPr>
        </p:nvSpPr>
        <p:spPr/>
        <p:txBody>
          <a:bodyPr>
            <a:normAutofit/>
          </a:bodyPr>
          <a:lstStyle/>
          <a:p>
            <a:r>
              <a:rPr lang="en-US" sz="2400" b="1" dirty="0" smtClean="0">
                <a:solidFill>
                  <a:schemeClr val="tx1"/>
                </a:solidFill>
              </a:rPr>
              <a:t>Meeting of the Wine Regulatory Forum</a:t>
            </a:r>
            <a:endParaRPr lang="en-US" sz="2400" b="1" dirty="0">
              <a:solidFill>
                <a:schemeClr val="tx1"/>
              </a:solidFill>
            </a:endParaRPr>
          </a:p>
          <a:p>
            <a:r>
              <a:rPr lang="en-US" sz="2400" b="1" dirty="0" smtClean="0">
                <a:solidFill>
                  <a:schemeClr val="tx1"/>
                </a:solidFill>
              </a:rPr>
              <a:t>10 August 2018</a:t>
            </a:r>
            <a:endParaRPr lang="en-US" sz="2400" b="1" dirty="0">
              <a:solidFill>
                <a:schemeClr val="tx1"/>
              </a:solidFill>
            </a:endParaRPr>
          </a:p>
        </p:txBody>
      </p:sp>
      <p:sp>
        <p:nvSpPr>
          <p:cNvPr id="4" name="AutoShape 4" descr="data:image/jpeg;base64,/9j/4AAQSkZJRgABAQAAAQABAAD/2wCEAAkGBxQTERUTExQWFhQXFyAbGRgYGR0fHxsdHR8iHR0iHx0kISohICYmIB0dITIhJSkrMi4vHR8zODMtNygtLiwBCgoKDg0OGxAQGy4mICYyLzgwNDgwLC00NzQsMCwtLTIwLDQsNCwsOC0sLCw0LSw0NCw0LC0sLCwsLDQsLCwsLP/AABEIAHgAeAMBEQACEQEDEQH/xAAcAAACAgMBAQAAAAAAAAAAAAAFBgQHAAIDAQj/xAA4EAACAQIFAgQEBAUEAwEAAAABAgMEEQAFEiExE0EGIlFhFDJxkQdCgaEVI7HR8FJigsFDcvFT/8QAGgEAAgMBAQAAAAAAAAAAAAAAAwQAAgUBBv/EADgRAAEDAgQCBwcEAgMBAQAAAAEAAgMEERIhMUFRYQUTInGBkbEUMkKhwdHwFTNS4SNyQ2LxNAb/2gAMAwEAAhEDEQA/ALxxFFmIosxFF4zAC5Nh6nHCQBcqIa+bariFDJbluFH/ACOM81/WHDTtx89B5/ZG6m2bzZAKnxTDpmdq2MiBNciU9nYLwTfe/wCmO+zVkmcj8I4AfU/ZTHGNBfvUVc7hb4lWiqerBT/EBZpABIhBIKsjMBxbcd+MW/SYiBjc53e4/wBBTr3bADwUeizuF6Oeq6ELmKFZenT1JlfzAmz/AMtdBFv93Dem8PQ9Je2H881PaJOKk02cRinjmdHj6s6RRmnn6iv1LBWVjp2BJBBUEaTtiHoqIZRuc3uJU6924B8EUo83DTPDDUrJIjFSkikXKgFgG4a1xe3F8VNNWRZskxDg4fUfZTHG7UW7kUXNdJtMhjP+rlT+v98cFf1ZtUNwc9R5/dTqb5sN0SVgRcG49RjQBBFwg6L3HVFmIosxFFmIosxFFFrq5YgL3LH5VHLH2wtU1TIBnmToNyrsjLkPqIvKZatwqKCemPlFhc37sbD9jhVtHJUHHUnLZo0HfxKIZAzJnmspa2Kq69OY/wCWv8tgRswYew02KkEWJNjewxqBoYBZAvdJ3g/w31oJI6kuZqWOWiW6gIUa1nXa7al08sbW7Yu51jdcWuSeHXp0fVLApqaMRVK31ESohRHRgN1IO6n6jCsvSNMzJzx5ogiedAiuWTzw06QrUUheNY1U9KQAhNm1+YnccWtYknfjC56WoiffV/Z5OCgUvh6zwsrwWFY1XJEhKqrdIoixgju3mJNtydsHZ0hTSZNkHmqGJ41CHU6zU1LTyVELRilllrKqR9IDysHtHHYnVqMnzdgAN7mzmR0KGiPhpZ6SnaorQ5ZwZSFl1pM8x8sQiYeRgzBQF2O1z2xx4a/sroNs0W8NZqJoYJYLJJND1jTElhpvYkNby7mw9f0xkvopKcl9Kct2nQ93BHEgfk/zTPQ1yyg2uGHzKeVOGaaqZOMsiNRuEN8ZapWGVRZiKLMRRRcwrBEt7XYmyqOWOFqqpEDL6k6DiVeNmIoTXVS0cTVM51ykXO/yi4Bt6Kt7s3Yb4HR0bmu62U3edTw5D8zVpJL9luii5nkJqW6gdzFUR6WVyQ0NvNG8Y20kE2ZTufLuNNjoB1kFB80zuhywAqFeYLpDckD0QdlF7AXsBYX2xnmskncY6VuI7n4R47ojmtjGKQ25bquM+/EqqqCQp6a/c/2/bDDehhJnVPL+WjfLdKvryMoxb5lRfDeRVuaO1pG6a/PI5bQL9gOCbb6Rh0Q0tKOywDwHqgtM05zJTOv4XUZfo/xC84Hy6F5/9NWr9L4p+oZXsbI3se180q+JclrMrkVTK2h7mN0Y6Wtz5TwRcbH1xfqKaqbdzAfAeqC4ywGwJUzI/wASKmHyvaRDsQdrjvt8p+2EndDCPOleWctW+WyMyvJykF/kVYXhXNqCq0dILC0Rd1iGyCRxp1FPykC4FtvMfXC/tkkLurq24SdHfCfHbuKaaGSDFGb8t0OocjampI8qTTLX1EamaQ3K08SHytfY+QkhACLtc7b40r77IafYMnlRFJmMkybLIygF17CS2zH3AH0xm1lKZHCWHJ4058jy9EaOS3ZdoiWX1glW9rMDZlPIOCUtSJ2XtYjUcCqyMwFSsMqi8ZgASeBjhIAuVEtHNVE8bvbVJq6algNESC8khv8Ap9x+mdRsNQ81T9NGjlx7z8keQ4BgHitcwydK7o1UUnT1Ip88QJKA61IDWaNhqbfizkENtbVBw5FLpU/EDxulLGKWlAFlsAOAO36eg7/TGYxj+kXlrTaIan+XIcuJV5ZRTj/t6KmKmoaRi7sWY8k49FFEyJgYwWAWQ97nm7jmpWbUAh6Y16i8Yc7Wtq7D1+uF6OpdUYyW2DXEa309EWaER2F73F1bVdIKLI6bpllVgjSNGQrt1D5tJI57X9MLP/yVIa7TNODsQXCQBAoXR1POrluoJ0v1QAzsH06tLJsN/nvh7wy7kppunrqityCdpLt09bRlyC66G8uprDzW2J74RjHV1JY3TJNP7cGI81VeWUAljnYlgYo9QsNib8E9tsMVVUYZImC3aNuemyVhhD2uJ2CiU87IwdGKsOCMMyxMlYWPFwUFj3MN2nNXV+Gvj4TWhnsJALA+3t7e3bHnXsf0c8NcbxHQ/wAeR5cCteKUVA/7eqNZvltUlZ14VErFiVZtQCKbIFY6r6RcnQi7/MTsAdQEWsqI9VkoRUAWIAEyA32+o7r++MisaYJBUs00cOI494TEZxjAfBF1YEAjcHjGkCCLhAOSG5yS2iEcyHf2Ubt/bGf0gTJhp2/Hr3DX7I0OV3nZLf8ADKfNoZfiUheON3jjVAerFoJXd9WxNr6dItcc402jqwA1BOaBZnmPwVIap6lqqSaJVgd1CssLDUqkDlmJuzC1wo2FsI1hdM9tJHkXe8eA389ldrhG0yu2071TNTO0js7m7Mbk43oomRMDGCwGix3vL3FztSimRwxygxuo1DcMNjbv9sIVz5YSJGHLcJ+jZHM0xvGfFN+XZh0o+nUBZEQWQkDjsDfb9ceWrKQyydbTXa462O/Eb+C1GXjbhkzA0/tNXhp1qaRKKSXRNE38mRNr2uy6b3sVH5TyOL9tqGqbOQ+P3hqD5Hv70mY8AwP02IQpPw5rdQh61ogbdYE3MQIZU6drAhrnVq74f9syvgN+G3ml/Zje2LL82UrxTOkVMaCnfqM7a55mIYc62B4DMx5GwA5tthKapbBd0mbjoBrwHd3+V0YMxjAzQalK2c1jVKrHCRHCR59I2Y+i+o98ZvR9M2kJlnGKTa50HPmmZQ6cBrDZu/PuS3ncMcKiNFGo7ljzbtb643qKSWdxkechoEhWMjhaGMGZ3QqnnZHV0NmU3BGNCWJkrCx4uDqkGPLHBzdV9E+APEXxtJYNokC2vsdJ+h5t79iMefpcUEjqWTMt0PFu3loVsFwkaJG76964eGK61VMjJJoeytJK+rXItx2AjU2upRCx2XYW30XtDm2KoDmmXJiV1wnmM+X3U7j+2MugJjxU5+DTuOnlojTZ2eN0OzOUtJKFkaJ2KwROqhirsCxIB22AvjtP/kq5JDo2wHqfoo/KMDjmlWj8LSTzpNNFSVcbsVeoUPTy6V8p1KCVkFxa198amKwQEh/ihmvWqxElgkYsqjYC9gBbgWUD6XOFuhxja+qd8Zy/1Gnnqg1zu02IbepStU0gVbnUDt5WWxPuDwRzvjSjmL3WFjzB9RseSUfGGi6jRSlSGU2IwZ7A9pa5UY8sdcJ5b2PIv/n3x5TvXqF7QUasJ4VZTspCn/xobksD+bSdwNrbb74FVTGOSKocCNcx8R2B4XGpzvwySnVjtxA8MuA/rgnPwl4aFXTG9RVhdOk6pn1jUoNrBgoAuDpIN727Y1aOqnkLzIG2BsLaZa/+pZ8MYAwk6bpAp1LQQQyp0bFgYxt1AgudQ5FmPHe5wocLamWeJ2O4Bv8AxxZC3G4HhYIsQxtbG8W1y424/malofXbbAin0jzylmLMbk49XGwMaGgLzD3l7i4qTRUqsCxJsOVUEn7f94DPM5pDQNdybD85K8cYIuU1fhbm7U1boa4D8g7bj291J/bGZ0uA1rKpnwHP/U5HyTdCTiMR39Vceb0NDFN8TVSRpITqVpHUEBQBZSd7XAaw74YBJFgjLpR5vBPLHPTyrLGxaJmQ3GoeYDGZUAxVcb/5XafUfVGZ2oyOGaBZ7JTukaVGsamnqEdJjEytCANmBBJIksN8X6KGKFzx8Tj8z/Sk/vAcAFJyLKPh6bqxVVQ0JhusEjI4QuARZgoa4ueSecH6QlLKeR1s7FUibd4CoarqBJUySMdi7Hi9xfYcjtbD8EToaVkbRmAP72KzXvD5XOK45jp1eU+W3Ym3ptcXHHvg1Piw9rVUmtfJaJROUMgHlBIJ9LAH/vFzMwPDCcyhWTZRTaoka9/LY/X7483OzBK5vNelhfjja5cf4R1alWaRliYWk0fOFA3AF99Xvtv3xq9GnrW9SG3IzF9PwLJ6Uc2AiZ5yOSt6l8YUsQ0xxSAXubBdz6ne5wzD0PJEwMYAAOaSd05SuNyT5Ks88XXWdVTaFV/loQLrq5Xbmx7+gGM+rp20jXR27Tzc/n0Wj0fOKs9aw9luSiVcuiN2vay2H1++EYWY5Gt5rSmfgjLuSUaajeT5FLWIG3qxsB+uPTlwGq84Gl2i2pbLJ5reW/bVuPa4B++BzXLLN9bfPOytHZrs13pqnRURygvs4Yltid9/uL9zgE0PW0z4jbMEWG2WSIx+GVr81deazxwTx1Upom60CRqKuXpmPpFrtGdD6g3UFwLcDCHR7zLSsPJaUws8hEaDPBURsRNSyGJ42ApmJCgm3mJ5vY2IA74X6VbhiD7e65p+avBm63EFQs1pFqEpacUtPPKySurVJOmNVZA9gAWYksmwtxcni86HJFI03UqP3CtMpyxKb4qH4amhn6aMWpi2l0ZiAGVhdSCp9b324OJ0v/8AG8hSn/cComjA/ML7bAm1z9cb8xd8Jt4XWMwC5utZuTYAewN/3xZl8OZv8lV2qcYSeiqSW0lRqI50+/2AxgOt1pczW5t3qpdY2QejkemuJB/LuAfZiL7fpzh2eOOqsYz2vUBPUtV1XZdonPwjFHPId9S+Xg/6pFU378E4VpZJqaQkCx/taMtNT1zQyTMZnW2YBsjsmWxiItbcJfk86C39Rh79VqbajyCg/wDzHR3WBuA6/wAjxtxQLxdDHBJsdK+fk/6ZHUfsBhKrkmqZATmdPmpDS09C3DHkCAddy0XSZUTtVOI0IVBuS3oO5/rbDtLSinGN3vFIVFSZzgboiXwyQxrcRhPKXbc6uRxe55uQMHuXFCsGhLVMx6t01cm2n5rb8ehtgkwHVnFbx08UCMnHkvcza578fmJLfrfFaYWH2tbwsrSm7grs8U500FJTxrWQ0byh/wCZIjM1lK/JbYfNuT7Wxh9D29kZda9R+4Vz8JywfD1CwTUs2ymR4RIZGYnZpHdmLXs1sTpg3pHqU/7gTVFkdPVQ9KoiSURytp1D5TfkHkbemK9FuwxOYD7rnD5qT5uB4gLWLLqOngaKlWNOuGZdG/UKi5Ore5A9T64PXsdLTvbyKrEbPBXzvNB06p0NwFdhtYbXuN7i21u+NCOXrqRsg3A/tZrmYJi08VGzG5fUW1X7g347f02wensGYQLWQ5feve6N5RPrj0RxMSo8xLWX/wC4z6qPA/E94z0yzQXi4ROro6woxhiLA3bUASxudPkHJtxcYFTshcQXm2mWyKyKQg5Lp4T05dIXqlZGIW4I3ADq/H0GDTTumkwMzC16SNlO3rH62PzBCZW8RwGEgFiSlht6oR/U4SxD3d1tiqjDw/a9/ndLfiqaPMZFNP5n8+m9gTqkZwNztsw5w5HK+CTC4Zb/AHWLVNjqG4mnOw+QAUXJ/CM8atNMhSwbyEHV5dy1uw98NvqWOOFpWfHTuaLuQXMc6LEaNrJoud9jza/Hpg7Y7aoL5eCHUKXbkAAbk3+nbEnNm6XVYhdylQw9WojjGogso8xvtfe3Nha+1z9cLSSdTSvkNsgTkLd3/uXcihuOUNV+TVFSHihpKqkV1jUvBMCWJa5BBDAgWt2PGEOj4+rpmNPALRlN3krnRyVTmoFUI1JmiiQRX0nbUzAsATfUB3A0/XAelcJhawfE4D5q8HvE8AVMz2me8yxuqOClRGz30gofNqtvaw3t2vitMerrJIzo6xHofoo/tRg8Mko5FV06PC0+cwyrFKzxwwoqprfV5b3ZmHnYAC3641nNNtEBJv4qZMaes1geV+Nu49f0t9jhTod2Br6U/Acv9Tp5INc3tCUb+oS7ONabEtbgmwF9vKqjbe+9t9hxhyM9W/Ow5Zk95Pp3lAcMbfz5BRKCsaJta2vY2v798MzQtlbhclgUx5f42nFOtKQtr2El2DqGO9iDzud8LS0bLl48u5MipdgwfNZ+HmUwz5gEnIZV1MFPEjA7An07+/vhiR5EYIVYWhz81dqZZCJhIIlDAchR+w9f7Yz8Ive2a0cRtZVr+InhyB8yiVXWIzIWlHa4NgR2u2/PpfvhyKRwYUpLGC8bLTxnmjUdLHTQ20yKynVcsFFtgb7fNgUUIkfjOyvNIY2YRuq0xoLPRKlAjHm2Lb2K3vtsb9rAnj1wjKTIeztz5/18kywBgzTH+GGVfEVnUYAJGLk9hf39lBwj0ucTGUoObzn3DM+aYoW9p0vD1KeelluZsY7oZ5KhZSJ4zHL0trCMEXKsqgCxtZiecN5tRUzZBlZhEFOS3kMkpDOX0gsdC6ibnSDbGVUnrauNg0bdx9B9UdnZjJ45IvnK6dEw/wDGfMPVTs398crwY8NQ34Ne46/dSHO7DukzNnn/AIiWWJq2oA1UyWKU9NG23UdzcF2II2ubLYWucajSC24ORQTkV54pyk1dOaaonhkr0QyMIhay38p03JsL2v3BO2M+rDoXtq4x7uo4t38tVcNEjTE7fTvVKAvE+hlGtGsA35Tft253/fGz/jmj6xp7JG24/Pssu7o3YSMwtZKEgC1ydGoi1rD/AD6Ys2oBJvpewzXHREacLqLhhCW9POyMroSrqbqw5BHBGOEXyK6DY3CeR+KtZ0wmmPUGB12/KFAKle9yL39zgHs7bpj2l1kk1tW8rtJKxd2+ZjybC2/6DBwABYJdzi43K0lnZramZrcXJNvpfEAA0ULidVJoqblm4UatPcjff6bc78ja2Fppfhbvlf8AP677osbNyus0plZY4Qx1HYbcn2tt6m2x5wNrWwtMs1hbf815Xz2V3OMhDGbq9fw/yCGmgNO7IZZI9TJfzFG2LW5seL+gGMmlxzSOq3i2L3Rwbt56rRLRG0RN2171zqPBc0kK0lVJTz0kdtMjxHrqi28uoHSDYWMgt62xomRrbu0VLXyTTkq6tcxFuofKPRF2X++MugBkxVB+LTuGnnqjS5WYNkSZQQQeDjQIBFig6JPzvLpyvQhmeKVDqhZSBrjbZ03uuoDhiDY2PrfOonmnkNLJpq08uHePmjyDGMY8VGy2BYI5Bl4igiW7TVlQrOZHX5ttSs+99UjMADwDc21tfeS6VvEnhT+IUcNfCgjkkiDlOwv29dPobbYzA53RshLReInMfx5jlxCtJEKgcHeqq9i0RaKRLEHcHbftf1A5Hbe++NxuCYCWN1xbI6+X1WbnHdjgpEsCOWI23Zri2yg2UEcXP1HbAWSSMAB5Dx3z4DxRHMa69vwbKFNTlSBtuLj6dv8APrhpkocCeCA5hCyWldb3Xjnja3P2xGzMdax1UMbhqFstG17Gy2IG/qwuP6Y4Z22uM9T5arojO+S6tCInXULrbf1F/b1G+x5tgQkMzDhyO35z+quWiNwuuskzSuI4lLNqOm3IvyBa231AsL9sUDGQsMkpAFhfw465+JurFznnCzVWZ4R8KLQQNW1KNIVGoqi6iFvuQO4A3J72xkOe/pJ4LhaIaD+XM8uAT8UQpxxd6JkrYqhBLV0ctOYJyJessDzTWKhQFVTZwLbbi1zjTy0VUYo5554YYZgFmZA1Rb8vtsSAT6XNvfGTWu6+T2WM5fEeA4eKYjGEYz4JjVQAANgOMaLQGiwQCbr3HVFFzCjEq2vZgbqw5BwtVUwnZbQjQ8CrxvwlLOfUJqgBMGdoFZ/hLgR1DjeMk9wCD5Ttcg22xSirC4mKUWkGvMcR+ZK0kdu03RC6nPIKuqpWplXXEQ9TUlNHRQAjpMxAszMbaCdgDccY0cJaM0FRc9ymmrJZ4KhEgmgQO0iteMI5IU9QgaCbbqwt9RvjONJJA7rKR2EnVux8Nu8Iji2QYZRfnukTOvw6q6e5j/mIe42uO3+0/fBh0uxthVMLDx1HnslnULv+J1/kUsV1LMturEyhfVSBzc78c40IJ6eQHqng355pWVko99ui1OZXBBAILFjv3Jv9vbFxS2IIOgt5CynWk5ELvTiol2WJn430ehuDfja5GASPpYM3vDfHz5q7etk0bfwTFkv4d1dRYyHQg3JJva+576R98JnpdjsqSMvPH3W+e6O2hf8A8rrfMqwMp8P01C8UEWlqmojZoZJBeNiljYsN22bVYbWwAUkk7usq3YraNHujw38Uy0tjGGIW57r3KM6nGcRrWRCCaaFotKglHEdnVkl4fcuNJAKgjm98aRHYyQ0Ty3JTS1EvSNtbloaZGPTj1CzSNsLaudA2G9rk3xnVlaWWiiF5D8uZ5eqNHHftO0TXl9GI1te7E3Zu5OL0tMIGWvcnU8SqyPxFSsMqizEUWYiii11CsoF7hh8rDkHC1TSsnAvkRodwrskLUFzdpSnTkZUN9nZA8Ug40yKdwD7Ef9FZlY+ndgqhls4aePAohjD82eSTKvIZqXKqqligV3lieWoqC2mIbEhYxuzaVAVVsAB37Y12va4h18kuRZGckaOPLoJmqqoGeNCZgC4QKt7adDRxr2vpF9rm+OOzJFgoifggfF0ENRUIhklBa6qF8pJ03A72tfCU1BTPdmweSK2V40Khfx3Lf4j/AA+x+I+h06rX039bb+nvgX6NS4cWBW9ok4or4npzBSySU0OqRbbKoZwtxrKKfmYLcgdzbBYaCmY7Jg8lV0rzqUJhkpq2kZ1c5gEa3TlYR6dQG0q2VRpte7Lcb23w7m08EJA8lppanKvhlsZ6OcLDUBwY10eZJBJazgKSjBRvuLAHEe5rTiOigF060tRLIgS6SuDdptGlFPbQpJJIBte/9cZL6x85wUoy3cdB3cUwIwzOTyRahoVjBtcsfmY8k/52wzTUrIAbZk6ncob5C5SsMqizEUWYiizEUWYii8ZQRYi49DjhAIsVNENfKdNzC5jvyvKn/icZ5oOrOKndg5ajy28Ebrr5PF0LzDKmaMRvEyoqso+GkKDS+zXTYH2vxvbnHRU1cX7kYdzB+h+6mCN2ht3qZltbDBDHCFkRY0CLqQ8KLC5tbEPSkQzeHN72lTqHbWPioPwuXfFfGaV+I/8A081+NP8ATHf1eltbGp7PJwROpzOKRGQCVgwI8isDv6MLWPvio6TiPuBzu5pU6h29h4ofl+VlTKY4N5gBI9Q+tnCghQRvcAE7e5x01NXLlHHhHFx+g+6mCNupv3IlHlGq3WcvbhQNKD/iMcFAZDiqHYuWg8t/FTrbZMFkTVQBYCwHYY0A0NFggk3XuOqLMRRZiK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QTERUTExQWFhQXFyAbGRgYGR0fHxsdHR8iHR0iHx0kISohICYmIB0dITIhJSkrMi4vHR8zODMtNygtLiwBCgoKDg0OGxAQGy4mICYyLzgwNDgwLC00NzQsMCwtLTIwLDQsNCwsOC0sLCw0LSw0NCw0LC0sLCwsLDQsLCwsLP/AABEIAHgAeAMBEQACEQEDEQH/xAAcAAACAgMBAQAAAAAAAAAAAAAFBgQHAAIDAQj/xAA4EAACAQIFAgQEBAUEAwEAAAABAgMEEQAFEiExE0EGIlFhFDJxkQdCgaEVI7HR8FJigsFDcvFT/8QAGgEAAgMBAQAAAAAAAAAAAAAAAwQAAgUBBv/EADgRAAEDAgQCBwcEAgMBAQAAAAEAAgMEERIhMUFRYQUTInGBkbEUMkKhwdHwFTNS4SNyQ2LxNAb/2gAMAwEAAhEDEQA/ALxxFFmIosxFF4zAC5Nh6nHCQBcqIa+bariFDJbluFH/ACOM81/WHDTtx89B5/ZG6m2bzZAKnxTDpmdq2MiBNciU9nYLwTfe/wCmO+zVkmcj8I4AfU/ZTHGNBfvUVc7hb4lWiqerBT/EBZpABIhBIKsjMBxbcd+MW/SYiBjc53e4/wBBTr3bADwUeizuF6Oeq6ELmKFZenT1JlfzAmz/AMtdBFv93Dem8PQ9Je2H881PaJOKk02cRinjmdHj6s6RRmnn6iv1LBWVjp2BJBBUEaTtiHoqIZRuc3uJU6924B8EUo83DTPDDUrJIjFSkikXKgFgG4a1xe3F8VNNWRZskxDg4fUfZTHG7UW7kUXNdJtMhjP+rlT+v98cFf1ZtUNwc9R5/dTqb5sN0SVgRcG49RjQBBFwg6L3HVFmIosxFFmIosxFFFrq5YgL3LH5VHLH2wtU1TIBnmToNyrsjLkPqIvKZatwqKCemPlFhc37sbD9jhVtHJUHHUnLZo0HfxKIZAzJnmspa2Kq69OY/wCWv8tgRswYew02KkEWJNjewxqBoYBZAvdJ3g/w31oJI6kuZqWOWiW6gIUa1nXa7al08sbW7Yu51jdcWuSeHXp0fVLApqaMRVK31ESohRHRgN1IO6n6jCsvSNMzJzx5ogiedAiuWTzw06QrUUheNY1U9KQAhNm1+YnccWtYknfjC56WoiffV/Z5OCgUvh6zwsrwWFY1XJEhKqrdIoixgju3mJNtydsHZ0hTSZNkHmqGJ41CHU6zU1LTyVELRilllrKqR9IDysHtHHYnVqMnzdgAN7mzmR0KGiPhpZ6SnaorQ5ZwZSFl1pM8x8sQiYeRgzBQF2O1z2xx4a/sroNs0W8NZqJoYJYLJJND1jTElhpvYkNby7mw9f0xkvopKcl9Kct2nQ93BHEgfk/zTPQ1yyg2uGHzKeVOGaaqZOMsiNRuEN8ZapWGVRZiKLMRRRcwrBEt7XYmyqOWOFqqpEDL6k6DiVeNmIoTXVS0cTVM51ykXO/yi4Bt6Kt7s3Yb4HR0bmu62U3edTw5D8zVpJL9luii5nkJqW6gdzFUR6WVyQ0NvNG8Y20kE2ZTufLuNNjoB1kFB80zuhywAqFeYLpDckD0QdlF7AXsBYX2xnmskncY6VuI7n4R47ojmtjGKQ25bquM+/EqqqCQp6a/c/2/bDDehhJnVPL+WjfLdKvryMoxb5lRfDeRVuaO1pG6a/PI5bQL9gOCbb6Rh0Q0tKOywDwHqgtM05zJTOv4XUZfo/xC84Hy6F5/9NWr9L4p+oZXsbI3se180q+JclrMrkVTK2h7mN0Y6Wtz5TwRcbH1xfqKaqbdzAfAeqC4ywGwJUzI/wASKmHyvaRDsQdrjvt8p+2EndDCPOleWctW+WyMyvJykF/kVYXhXNqCq0dILC0Rd1iGyCRxp1FPykC4FtvMfXC/tkkLurq24SdHfCfHbuKaaGSDFGb8t0OocjampI8qTTLX1EamaQ3K08SHytfY+QkhACLtc7b40r77IafYMnlRFJmMkybLIygF17CS2zH3AH0xm1lKZHCWHJ4058jy9EaOS3ZdoiWX1glW9rMDZlPIOCUtSJ2XtYjUcCqyMwFSsMqi8ZgASeBjhIAuVEtHNVE8bvbVJq6algNESC8khv8Ap9x+mdRsNQ81T9NGjlx7z8keQ4BgHitcwydK7o1UUnT1Ip88QJKA61IDWaNhqbfizkENtbVBw5FLpU/EDxulLGKWlAFlsAOAO36eg7/TGYxj+kXlrTaIan+XIcuJV5ZRTj/t6KmKmoaRi7sWY8k49FFEyJgYwWAWQ97nm7jmpWbUAh6Y16i8Yc7Wtq7D1+uF6OpdUYyW2DXEa309EWaER2F73F1bVdIKLI6bpllVgjSNGQrt1D5tJI57X9MLP/yVIa7TNODsQXCQBAoXR1POrluoJ0v1QAzsH06tLJsN/nvh7wy7kppunrqityCdpLt09bRlyC66G8uprDzW2J74RjHV1JY3TJNP7cGI81VeWUAljnYlgYo9QsNib8E9tsMVVUYZImC3aNuemyVhhD2uJ2CiU87IwdGKsOCMMyxMlYWPFwUFj3MN2nNXV+Gvj4TWhnsJALA+3t7e3bHnXsf0c8NcbxHQ/wAeR5cCteKUVA/7eqNZvltUlZ14VErFiVZtQCKbIFY6r6RcnQi7/MTsAdQEWsqI9VkoRUAWIAEyA32+o7r++MisaYJBUs00cOI494TEZxjAfBF1YEAjcHjGkCCLhAOSG5yS2iEcyHf2Ubt/bGf0gTJhp2/Hr3DX7I0OV3nZLf8ADKfNoZfiUheON3jjVAerFoJXd9WxNr6dItcc402jqwA1BOaBZnmPwVIap6lqqSaJVgd1CssLDUqkDlmJuzC1wo2FsI1hdM9tJHkXe8eA389ldrhG0yu2071TNTO0js7m7Mbk43oomRMDGCwGix3vL3FztSimRwxygxuo1DcMNjbv9sIVz5YSJGHLcJ+jZHM0xvGfFN+XZh0o+nUBZEQWQkDjsDfb9ceWrKQyydbTXa462O/Eb+C1GXjbhkzA0/tNXhp1qaRKKSXRNE38mRNr2uy6b3sVH5TyOL9tqGqbOQ+P3hqD5Hv70mY8AwP02IQpPw5rdQh61ogbdYE3MQIZU6drAhrnVq74f9syvgN+G3ml/Zje2LL82UrxTOkVMaCnfqM7a55mIYc62B4DMx5GwA5tthKapbBd0mbjoBrwHd3+V0YMxjAzQalK2c1jVKrHCRHCR59I2Y+i+o98ZvR9M2kJlnGKTa50HPmmZQ6cBrDZu/PuS3ncMcKiNFGo7ljzbtb643qKSWdxkechoEhWMjhaGMGZ3QqnnZHV0NmU3BGNCWJkrCx4uDqkGPLHBzdV9E+APEXxtJYNokC2vsdJ+h5t79iMefpcUEjqWTMt0PFu3loVsFwkaJG76964eGK61VMjJJoeytJK+rXItx2AjU2upRCx2XYW30XtDm2KoDmmXJiV1wnmM+X3U7j+2MugJjxU5+DTuOnlojTZ2eN0OzOUtJKFkaJ2KwROqhirsCxIB22AvjtP/kq5JDo2wHqfoo/KMDjmlWj8LSTzpNNFSVcbsVeoUPTy6V8p1KCVkFxa198amKwQEh/ihmvWqxElgkYsqjYC9gBbgWUD6XOFuhxja+qd8Zy/1Gnnqg1zu02IbepStU0gVbnUDt5WWxPuDwRzvjSjmL3WFjzB9RseSUfGGi6jRSlSGU2IwZ7A9pa5UY8sdcJ5b2PIv/n3x5TvXqF7QUasJ4VZTspCn/xobksD+bSdwNrbb74FVTGOSKocCNcx8R2B4XGpzvwySnVjtxA8MuA/rgnPwl4aFXTG9RVhdOk6pn1jUoNrBgoAuDpIN727Y1aOqnkLzIG2BsLaZa/+pZ8MYAwk6bpAp1LQQQyp0bFgYxt1AgudQ5FmPHe5wocLamWeJ2O4Bv8AxxZC3G4HhYIsQxtbG8W1y424/malofXbbAin0jzylmLMbk49XGwMaGgLzD3l7i4qTRUqsCxJsOVUEn7f94DPM5pDQNdybD85K8cYIuU1fhbm7U1boa4D8g7bj291J/bGZ0uA1rKpnwHP/U5HyTdCTiMR39Vceb0NDFN8TVSRpITqVpHUEBQBZSd7XAaw74YBJFgjLpR5vBPLHPTyrLGxaJmQ3GoeYDGZUAxVcb/5XafUfVGZ2oyOGaBZ7JTukaVGsamnqEdJjEytCANmBBJIksN8X6KGKFzx8Tj8z/Sk/vAcAFJyLKPh6bqxVVQ0JhusEjI4QuARZgoa4ueSecH6QlLKeR1s7FUibd4CoarqBJUySMdi7Hi9xfYcjtbD8EToaVkbRmAP72KzXvD5XOK45jp1eU+W3Ym3ptcXHHvg1Piw9rVUmtfJaJROUMgHlBIJ9LAH/vFzMwPDCcyhWTZRTaoka9/LY/X7483OzBK5vNelhfjja5cf4R1alWaRliYWk0fOFA3AF99Xvtv3xq9GnrW9SG3IzF9PwLJ6Uc2AiZ5yOSt6l8YUsQ0xxSAXubBdz6ne5wzD0PJEwMYAAOaSd05SuNyT5Ks88XXWdVTaFV/loQLrq5Xbmx7+gGM+rp20jXR27Tzc/n0Wj0fOKs9aw9luSiVcuiN2vay2H1++EYWY5Gt5rSmfgjLuSUaajeT5FLWIG3qxsB+uPTlwGq84Gl2i2pbLJ5reW/bVuPa4B++BzXLLN9bfPOytHZrs13pqnRURygvs4Yltid9/uL9zgE0PW0z4jbMEWG2WSIx+GVr81deazxwTx1Upom60CRqKuXpmPpFrtGdD6g3UFwLcDCHR7zLSsPJaUws8hEaDPBURsRNSyGJ42ApmJCgm3mJ5vY2IA74X6VbhiD7e65p+avBm63EFQs1pFqEpacUtPPKySurVJOmNVZA9gAWYksmwtxcni86HJFI03UqP3CtMpyxKb4qH4amhn6aMWpi2l0ZiAGVhdSCp9b324OJ0v/8AG8hSn/cComjA/ML7bAm1z9cb8xd8Jt4XWMwC5utZuTYAewN/3xZl8OZv8lV2qcYSeiqSW0lRqI50+/2AxgOt1pczW5t3qpdY2QejkemuJB/LuAfZiL7fpzh2eOOqsYz2vUBPUtV1XZdonPwjFHPId9S+Xg/6pFU378E4VpZJqaQkCx/taMtNT1zQyTMZnW2YBsjsmWxiItbcJfk86C39Rh79VqbajyCg/wDzHR3WBuA6/wAjxtxQLxdDHBJsdK+fk/6ZHUfsBhKrkmqZATmdPmpDS09C3DHkCAddy0XSZUTtVOI0IVBuS3oO5/rbDtLSinGN3vFIVFSZzgboiXwyQxrcRhPKXbc6uRxe55uQMHuXFCsGhLVMx6t01cm2n5rb8ehtgkwHVnFbx08UCMnHkvcza578fmJLfrfFaYWH2tbwsrSm7grs8U500FJTxrWQ0byh/wCZIjM1lK/JbYfNuT7Wxh9D29kZda9R+4Vz8JywfD1CwTUs2ymR4RIZGYnZpHdmLXs1sTpg3pHqU/7gTVFkdPVQ9KoiSURytp1D5TfkHkbemK9FuwxOYD7rnD5qT5uB4gLWLLqOngaKlWNOuGZdG/UKi5Ore5A9T64PXsdLTvbyKrEbPBXzvNB06p0NwFdhtYbXuN7i21u+NCOXrqRsg3A/tZrmYJi08VGzG5fUW1X7g347f02wensGYQLWQ5feve6N5RPrj0RxMSo8xLWX/wC4z6qPA/E94z0yzQXi4ROro6woxhiLA3bUASxudPkHJtxcYFTshcQXm2mWyKyKQg5Lp4T05dIXqlZGIW4I3ADq/H0GDTTumkwMzC16SNlO3rH62PzBCZW8RwGEgFiSlht6oR/U4SxD3d1tiqjDw/a9/ndLfiqaPMZFNP5n8+m9gTqkZwNztsw5w5HK+CTC4Zb/AHWLVNjqG4mnOw+QAUXJ/CM8atNMhSwbyEHV5dy1uw98NvqWOOFpWfHTuaLuQXMc6LEaNrJoud9jza/Hpg7Y7aoL5eCHUKXbkAAbk3+nbEnNm6XVYhdylQw9WojjGogso8xvtfe3Nha+1z9cLSSdTSvkNsgTkLd3/uXcihuOUNV+TVFSHihpKqkV1jUvBMCWJa5BBDAgWt2PGEOj4+rpmNPALRlN3krnRyVTmoFUI1JmiiQRX0nbUzAsATfUB3A0/XAelcJhawfE4D5q8HvE8AVMz2me8yxuqOClRGz30gofNqtvaw3t2vitMerrJIzo6xHofoo/tRg8Mko5FV06PC0+cwyrFKzxwwoqprfV5b3ZmHnYAC3641nNNtEBJv4qZMaes1geV+Nu49f0t9jhTod2Br6U/Acv9Tp5INc3tCUb+oS7ONabEtbgmwF9vKqjbe+9t9hxhyM9W/Ow5Zk95Pp3lAcMbfz5BRKCsaJta2vY2v798MzQtlbhclgUx5f42nFOtKQtr2El2DqGO9iDzud8LS0bLl48u5MipdgwfNZ+HmUwz5gEnIZV1MFPEjA7An07+/vhiR5EYIVYWhz81dqZZCJhIIlDAchR+w9f7Yz8Ive2a0cRtZVr+InhyB8yiVXWIzIWlHa4NgR2u2/PpfvhyKRwYUpLGC8bLTxnmjUdLHTQ20yKynVcsFFtgb7fNgUUIkfjOyvNIY2YRuq0xoLPRKlAjHm2Lb2K3vtsb9rAnj1wjKTIeztz5/18kywBgzTH+GGVfEVnUYAJGLk9hf39lBwj0ucTGUoObzn3DM+aYoW9p0vD1KeelluZsY7oZ5KhZSJ4zHL0trCMEXKsqgCxtZiecN5tRUzZBlZhEFOS3kMkpDOX0gsdC6ibnSDbGVUnrauNg0bdx9B9UdnZjJ45IvnK6dEw/wDGfMPVTs398crwY8NQ34Ne46/dSHO7DukzNnn/AIiWWJq2oA1UyWKU9NG23UdzcF2II2ubLYWucajSC24ORQTkV54pyk1dOaaonhkr0QyMIhay38p03JsL2v3BO2M+rDoXtq4x7uo4t38tVcNEjTE7fTvVKAvE+hlGtGsA35Tft253/fGz/jmj6xp7JG24/Pssu7o3YSMwtZKEgC1ydGoi1rD/AD6Ys2oBJvpewzXHREacLqLhhCW9POyMroSrqbqw5BHBGOEXyK6DY3CeR+KtZ0wmmPUGB12/KFAKle9yL39zgHs7bpj2l1kk1tW8rtJKxd2+ZjybC2/6DBwABYJdzi43K0lnZramZrcXJNvpfEAA0ULidVJoqblm4UatPcjff6bc78ja2Fppfhbvlf8AP677osbNyus0plZY4Qx1HYbcn2tt6m2x5wNrWwtMs1hbf815Xz2V3OMhDGbq9fw/yCGmgNO7IZZI9TJfzFG2LW5seL+gGMmlxzSOq3i2L3Rwbt56rRLRG0RN2171zqPBc0kK0lVJTz0kdtMjxHrqi28uoHSDYWMgt62xomRrbu0VLXyTTkq6tcxFuofKPRF2X++MugBkxVB+LTuGnnqjS5WYNkSZQQQeDjQIBFig6JPzvLpyvQhmeKVDqhZSBrjbZ03uuoDhiDY2PrfOonmnkNLJpq08uHePmjyDGMY8VGy2BYI5Bl4igiW7TVlQrOZHX5ttSs+99UjMADwDc21tfeS6VvEnhT+IUcNfCgjkkiDlOwv29dPobbYzA53RshLReInMfx5jlxCtJEKgcHeqq9i0RaKRLEHcHbftf1A5Hbe++NxuCYCWN1xbI6+X1WbnHdjgpEsCOWI23Zri2yg2UEcXP1HbAWSSMAB5Dx3z4DxRHMa69vwbKFNTlSBtuLj6dv8APrhpkocCeCA5hCyWldb3Xjnja3P2xGzMdax1UMbhqFstG17Gy2IG/qwuP6Y4Z22uM9T5arojO+S6tCInXULrbf1F/b1G+x5tgQkMzDhyO35z+quWiNwuuskzSuI4lLNqOm3IvyBa231AsL9sUDGQsMkpAFhfw465+JurFznnCzVWZ4R8KLQQNW1KNIVGoqi6iFvuQO4A3J72xkOe/pJ4LhaIaD+XM8uAT8UQpxxd6JkrYqhBLV0ctOYJyJessDzTWKhQFVTZwLbbi1zjTy0VUYo5554YYZgFmZA1Rb8vtsSAT6XNvfGTWu6+T2WM5fEeA4eKYjGEYz4JjVQAANgOMaLQGiwQCbr3HVFFzCjEq2vZgbqw5BwtVUwnZbQjQ8CrxvwlLOfUJqgBMGdoFZ/hLgR1DjeMk9wCD5Ttcg22xSirC4mKUWkGvMcR+ZK0kdu03RC6nPIKuqpWplXXEQ9TUlNHRQAjpMxAszMbaCdgDccY0cJaM0FRc9ymmrJZ4KhEgmgQO0iteMI5IU9QgaCbbqwt9RvjONJJA7rKR2EnVux8Nu8Iji2QYZRfnukTOvw6q6e5j/mIe42uO3+0/fBh0uxthVMLDx1HnslnULv+J1/kUsV1LMturEyhfVSBzc78c40IJ6eQHqng355pWVko99ui1OZXBBAILFjv3Jv9vbFxS2IIOgt5CynWk5ELvTiol2WJn430ehuDfja5GASPpYM3vDfHz5q7etk0bfwTFkv4d1dRYyHQg3JJva+576R98JnpdjsqSMvPH3W+e6O2hf8A8rrfMqwMp8P01C8UEWlqmojZoZJBeNiljYsN22bVYbWwAUkk7usq3YraNHujw38Uy0tjGGIW57r3KM6nGcRrWRCCaaFotKglHEdnVkl4fcuNJAKgjm98aRHYyQ0Ty3JTS1EvSNtbloaZGPTj1CzSNsLaudA2G9rk3xnVlaWWiiF5D8uZ5eqNHHftO0TXl9GI1te7E3Zu5OL0tMIGWvcnU8SqyPxFSsMqizEUWYiii11CsoF7hh8rDkHC1TSsnAvkRodwrskLUFzdpSnTkZUN9nZA8Ug40yKdwD7Ef9FZlY+ndgqhls4aePAohjD82eSTKvIZqXKqqligV3lieWoqC2mIbEhYxuzaVAVVsAB37Y12va4h18kuRZGckaOPLoJmqqoGeNCZgC4QKt7adDRxr2vpF9rm+OOzJFgoifggfF0ENRUIhklBa6qF8pJ03A72tfCU1BTPdmweSK2V40Khfx3Lf4j/AA+x+I+h06rX039bb+nvgX6NS4cWBW9ok4or4npzBSySU0OqRbbKoZwtxrKKfmYLcgdzbBYaCmY7Jg8lV0rzqUJhkpq2kZ1c5gEa3TlYR6dQG0q2VRpte7Lcb23w7m08EJA8lppanKvhlsZ6OcLDUBwY10eZJBJazgKSjBRvuLAHEe5rTiOigF060tRLIgS6SuDdptGlFPbQpJJIBte/9cZL6x85wUoy3cdB3cUwIwzOTyRahoVjBtcsfmY8k/52wzTUrIAbZk6ncob5C5SsMqizEUWYiizEUWYii8ZQRYi49DjhAIsVNENfKdNzC5jvyvKn/icZ5oOrOKndg5ajy28Ebrr5PF0LzDKmaMRvEyoqso+GkKDS+zXTYH2vxvbnHRU1cX7kYdzB+h+6mCN2ht3qZltbDBDHCFkRY0CLqQ8KLC5tbEPSkQzeHN72lTqHbWPioPwuXfFfGaV+I/8A081+NP8ATHf1eltbGp7PJwROpzOKRGQCVgwI8isDv6MLWPvio6TiPuBzu5pU6h29h4ofl+VlTKY4N5gBI9Q+tnCghQRvcAE7e5x01NXLlHHhHFx+g+6mCNupv3IlHlGq3WcvbhQNKD/iMcFAZDiqHYuWg8t/FTrbZMFkTVQBYCwHYY0A0NFggk3XuOqLMRRZiKL/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4912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Final Report on GRPs: Key Findings</a:t>
            </a:r>
            <a:endParaRPr lang="en-US" dirty="0"/>
          </a:p>
        </p:txBody>
      </p:sp>
      <p:sp>
        <p:nvSpPr>
          <p:cNvPr id="3" name="Content Placeholder 2"/>
          <p:cNvSpPr>
            <a:spLocks noGrp="1"/>
          </p:cNvSpPr>
          <p:nvPr>
            <p:ph idx="1"/>
          </p:nvPr>
        </p:nvSpPr>
        <p:spPr/>
        <p:txBody>
          <a:bodyPr>
            <a:normAutofit fontScale="77500" lnSpcReduction="20000"/>
          </a:bodyPr>
          <a:lstStyle/>
          <a:p>
            <a:pPr lvl="0">
              <a:defRPr/>
            </a:pPr>
            <a:r>
              <a:rPr lang="en-US" dirty="0"/>
              <a:t>APEC economies continue to invest substantial political and financial resources in improving the quality of their domestic regulatory regimes.  </a:t>
            </a:r>
          </a:p>
          <a:p>
            <a:pPr lvl="0">
              <a:defRPr/>
            </a:pPr>
            <a:r>
              <a:rPr lang="en-US" dirty="0"/>
              <a:t>There is measurable progress in adopting every key GRP included in the study.</a:t>
            </a:r>
          </a:p>
          <a:p>
            <a:pPr lvl="0">
              <a:defRPr/>
            </a:pPr>
            <a:r>
              <a:rPr lang="en-US" dirty="0"/>
              <a:t>APEC economies are converging in using key GRPs. Each of the 21 economies made visible progress from 2011 to 2016 in applying the key GRPs to domestic regulatory activities. </a:t>
            </a:r>
          </a:p>
          <a:p>
            <a:pPr lvl="0">
              <a:defRPr/>
            </a:pPr>
            <a:r>
              <a:rPr lang="en-US" dirty="0"/>
              <a:t>The rate of change in the use of GRPs did not slow from 2011 to 2016, rather, seems to be accelerating as trade agreements and regional groupings place more emphasis on the need for better regulation as a condition of beneficial economic integration. </a:t>
            </a:r>
          </a:p>
        </p:txBody>
      </p:sp>
    </p:spTree>
    <p:extLst>
      <p:ext uri="{BB962C8B-B14F-4D97-AF65-F5344CB8AC3E}">
        <p14:creationId xmlns:p14="http://schemas.microsoft.com/office/powerpoint/2010/main" val="294841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APEC 2018</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Host:  Papua New Guinea</a:t>
            </a:r>
          </a:p>
          <a:p>
            <a:r>
              <a:rPr lang="en-US" dirty="0" smtClean="0"/>
              <a:t>Theme</a:t>
            </a:r>
            <a:r>
              <a:rPr lang="en-US" dirty="0" smtClean="0"/>
              <a:t>:  “Harnessing Inclusive Opportunities, </a:t>
            </a:r>
            <a:r>
              <a:rPr lang="en-US" dirty="0" smtClean="0"/>
              <a:t>Embracing the Digital Future”</a:t>
            </a:r>
            <a:endParaRPr lang="en-US" dirty="0" smtClean="0"/>
          </a:p>
          <a:p>
            <a:r>
              <a:rPr lang="en-US" dirty="0"/>
              <a:t>The theme seeks to drive APEC’s collective work on growth </a:t>
            </a:r>
            <a:r>
              <a:rPr lang="en-US" dirty="0" smtClean="0"/>
              <a:t>and connectivity</a:t>
            </a:r>
            <a:r>
              <a:rPr lang="en-US" dirty="0"/>
              <a:t>, and brings to the fore discussions on the </a:t>
            </a:r>
            <a:r>
              <a:rPr lang="en-US" dirty="0" smtClean="0"/>
              <a:t>digital future </a:t>
            </a:r>
            <a:r>
              <a:rPr lang="en-US" dirty="0"/>
              <a:t>that APEC beyond 2020 can embrace</a:t>
            </a:r>
            <a:r>
              <a:rPr lang="en-US" dirty="0" smtClean="0"/>
              <a:t>.</a:t>
            </a:r>
            <a:endParaRPr lang="en-US" dirty="0"/>
          </a:p>
        </p:txBody>
      </p:sp>
    </p:spTree>
    <p:extLst>
      <p:ext uri="{BB962C8B-B14F-4D97-AF65-F5344CB8AC3E}">
        <p14:creationId xmlns:p14="http://schemas.microsoft.com/office/powerpoint/2010/main" val="38012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2018 Priorities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a:t>Improving Digital Connectivity, deepening Regional Economic </a:t>
            </a:r>
            <a:r>
              <a:rPr lang="en-US" dirty="0" smtClean="0"/>
              <a:t>Integration</a:t>
            </a:r>
          </a:p>
          <a:p>
            <a:pPr lvl="1"/>
            <a:r>
              <a:rPr lang="en-US" sz="2200" dirty="0" smtClean="0"/>
              <a:t>Advance APEC discussions on connectivity and REI</a:t>
            </a:r>
            <a:endParaRPr lang="en-US" sz="2200" dirty="0"/>
          </a:p>
          <a:p>
            <a:r>
              <a:rPr lang="en-US" dirty="0" smtClean="0"/>
              <a:t>Promoting </a:t>
            </a:r>
            <a:r>
              <a:rPr lang="en-US" dirty="0"/>
              <a:t>Inclusive and Sustainable </a:t>
            </a:r>
            <a:r>
              <a:rPr lang="en-US" dirty="0" smtClean="0"/>
              <a:t>Growth</a:t>
            </a:r>
          </a:p>
          <a:p>
            <a:pPr lvl="1"/>
            <a:r>
              <a:rPr lang="en-US" sz="2200" dirty="0"/>
              <a:t>Promoting economic and social inclusion, and driving sustainable growth</a:t>
            </a:r>
          </a:p>
          <a:p>
            <a:r>
              <a:rPr lang="en-US" i="1" dirty="0" smtClean="0"/>
              <a:t>Strengthening </a:t>
            </a:r>
            <a:r>
              <a:rPr lang="en-US" i="1" dirty="0"/>
              <a:t>Inclusive Economic Growth through Structural </a:t>
            </a:r>
            <a:r>
              <a:rPr lang="en-US" i="1" dirty="0" smtClean="0"/>
              <a:t>reform</a:t>
            </a:r>
          </a:p>
          <a:p>
            <a:pPr lvl="1"/>
            <a:r>
              <a:rPr lang="en-US" sz="2200" i="1" dirty="0"/>
              <a:t>Further ongoing work under EC and also stimulate discussions that </a:t>
            </a:r>
            <a:r>
              <a:rPr lang="en-US" sz="2200" i="1" dirty="0" smtClean="0"/>
              <a:t>will advance </a:t>
            </a:r>
            <a:r>
              <a:rPr lang="en-US" sz="2200" i="1" dirty="0"/>
              <a:t>APEC’s ongoing discussions and initiatives on digital age.</a:t>
            </a:r>
          </a:p>
          <a:p>
            <a:endParaRPr lang="en-US" dirty="0"/>
          </a:p>
        </p:txBody>
      </p:sp>
    </p:spTree>
    <p:extLst>
      <p:ext uri="{BB962C8B-B14F-4D97-AF65-F5344CB8AC3E}">
        <p14:creationId xmlns:p14="http://schemas.microsoft.com/office/powerpoint/2010/main" val="108921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Key Themes</a:t>
            </a:r>
          </a:p>
        </p:txBody>
      </p:sp>
      <p:sp>
        <p:nvSpPr>
          <p:cNvPr id="3" name="Content Placeholder 2"/>
          <p:cNvSpPr>
            <a:spLocks noGrp="1"/>
          </p:cNvSpPr>
          <p:nvPr>
            <p:ph idx="1"/>
          </p:nvPr>
        </p:nvSpPr>
        <p:spPr>
          <a:xfrm>
            <a:off x="457200" y="1524000"/>
            <a:ext cx="8229600" cy="4906963"/>
          </a:xfrm>
        </p:spPr>
        <p:txBody>
          <a:bodyPr>
            <a:normAutofit fontScale="85000" lnSpcReduction="10000"/>
          </a:bodyPr>
          <a:lstStyle/>
          <a:p>
            <a:r>
              <a:rPr lang="en-US" dirty="0"/>
              <a:t>As multilateral and plurilateral trade negotiations have </a:t>
            </a:r>
            <a:r>
              <a:rPr lang="en-US" b="1" i="1" dirty="0">
                <a:solidFill>
                  <a:srgbClr val="FF0000"/>
                </a:solidFill>
              </a:rPr>
              <a:t>reduced or eliminated </a:t>
            </a:r>
            <a:r>
              <a:rPr lang="en-US" dirty="0"/>
              <a:t>tariffs, the relative importance of non-tariff barriers, including standards, technical regulations, and conformity assessment procedures, has </a:t>
            </a:r>
            <a:r>
              <a:rPr lang="en-US" b="1" i="1" dirty="0">
                <a:solidFill>
                  <a:srgbClr val="FF0000"/>
                </a:solidFill>
              </a:rPr>
              <a:t>increased.</a:t>
            </a:r>
          </a:p>
          <a:p>
            <a:r>
              <a:rPr lang="en-US" dirty="0"/>
              <a:t>Standards-related measures </a:t>
            </a:r>
            <a:r>
              <a:rPr lang="en-US" b="1" i="1" dirty="0">
                <a:solidFill>
                  <a:srgbClr val="FF0000"/>
                </a:solidFill>
              </a:rPr>
              <a:t>underpin international trade</a:t>
            </a:r>
            <a:r>
              <a:rPr lang="en-US" dirty="0"/>
              <a:t> and facilitate economies’ integration into </a:t>
            </a:r>
            <a:r>
              <a:rPr lang="en-US" dirty="0" smtClean="0"/>
              <a:t>global value chains (GVC), </a:t>
            </a:r>
            <a:r>
              <a:rPr lang="en-US" dirty="0"/>
              <a:t>which can spur development.</a:t>
            </a:r>
          </a:p>
          <a:p>
            <a:r>
              <a:rPr lang="en-US" dirty="0"/>
              <a:t>Cooperation through APEC can </a:t>
            </a:r>
            <a:r>
              <a:rPr lang="en-US" b="1" i="1" dirty="0">
                <a:solidFill>
                  <a:srgbClr val="FF0000"/>
                </a:solidFill>
              </a:rPr>
              <a:t>reduce barriers, increase trade, and foster development</a:t>
            </a:r>
            <a:r>
              <a:rPr lang="en-US" dirty="0"/>
              <a:t>.</a:t>
            </a:r>
          </a:p>
          <a:p>
            <a:r>
              <a:rPr lang="en-US" dirty="0"/>
              <a:t>The </a:t>
            </a:r>
            <a:r>
              <a:rPr lang="en-US" b="1" i="1" dirty="0">
                <a:solidFill>
                  <a:srgbClr val="FF0000"/>
                </a:solidFill>
              </a:rPr>
              <a:t>APEC SCSC </a:t>
            </a:r>
            <a:r>
              <a:rPr lang="en-US" dirty="0"/>
              <a:t>is an effective forum for addressing standards-related issues, with demonstrated success.</a:t>
            </a:r>
          </a:p>
          <a:p>
            <a:endParaRPr lang="en-US" dirty="0"/>
          </a:p>
        </p:txBody>
      </p:sp>
    </p:spTree>
    <p:extLst>
      <p:ext uri="{BB962C8B-B14F-4D97-AF65-F5344CB8AC3E}">
        <p14:creationId xmlns:p14="http://schemas.microsoft.com/office/powerpoint/2010/main" val="39334263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Growing Importance of </a:t>
            </a:r>
            <a:br>
              <a:rPr lang="en-US" dirty="0">
                <a:solidFill>
                  <a:schemeClr val="bg1"/>
                </a:solidFill>
              </a:rPr>
            </a:br>
            <a:r>
              <a:rPr lang="en-US" dirty="0">
                <a:solidFill>
                  <a:schemeClr val="bg1"/>
                </a:solidFill>
              </a:rPr>
              <a:t>Standards-Related Measures</a:t>
            </a:r>
          </a:p>
        </p:txBody>
      </p:sp>
      <p:graphicFrame>
        <p:nvGraphicFramePr>
          <p:cNvPr id="12" name="Content Placeholder 11"/>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2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APEC Subcommittee on Standards and Conformance</a:t>
            </a:r>
          </a:p>
        </p:txBody>
      </p:sp>
      <p:sp>
        <p:nvSpPr>
          <p:cNvPr id="3" name="Content Placeholder 2"/>
          <p:cNvSpPr>
            <a:spLocks noGrp="1"/>
          </p:cNvSpPr>
          <p:nvPr>
            <p:ph idx="1"/>
          </p:nvPr>
        </p:nvSpPr>
        <p:spPr/>
        <p:txBody>
          <a:bodyPr>
            <a:normAutofit lnSpcReduction="10000"/>
          </a:bodyPr>
          <a:lstStyle/>
          <a:p>
            <a:r>
              <a:rPr lang="en-US" dirty="0"/>
              <a:t>Subcommittee of the </a:t>
            </a:r>
            <a:r>
              <a:rPr lang="en-US" dirty="0" smtClean="0"/>
              <a:t>Committee </a:t>
            </a:r>
            <a:r>
              <a:rPr lang="en-US" dirty="0"/>
              <a:t>on Trade and Investment, formed in 1994</a:t>
            </a:r>
          </a:p>
          <a:p>
            <a:r>
              <a:rPr lang="en-US" dirty="0"/>
              <a:t>Reduce the negative effects on trade and investment flows due to differing standards, technical regulations and conformance arrangements</a:t>
            </a:r>
          </a:p>
          <a:p>
            <a:r>
              <a:rPr lang="en-US" dirty="0"/>
              <a:t>Facilitate enhanced market access through improved standards and </a:t>
            </a:r>
            <a:r>
              <a:rPr lang="en-US" dirty="0" smtClean="0"/>
              <a:t>conformance</a:t>
            </a:r>
          </a:p>
          <a:p>
            <a:r>
              <a:rPr lang="en-US" dirty="0" smtClean="0"/>
              <a:t>Nine of 19 concept notes approved in 2018.</a:t>
            </a:r>
            <a:endParaRPr lang="en-US" dirty="0"/>
          </a:p>
          <a:p>
            <a:endParaRPr lang="en-US" dirty="0"/>
          </a:p>
        </p:txBody>
      </p:sp>
    </p:spTree>
    <p:extLst>
      <p:ext uri="{BB962C8B-B14F-4D97-AF65-F5344CB8AC3E}">
        <p14:creationId xmlns:p14="http://schemas.microsoft.com/office/powerpoint/2010/main" val="4611467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APEC Subcommittee on Standards and Conformance</a:t>
            </a:r>
          </a:p>
        </p:txBody>
      </p:sp>
      <p:sp>
        <p:nvSpPr>
          <p:cNvPr id="3" name="Content Placeholder 2"/>
          <p:cNvSpPr>
            <a:spLocks noGrp="1"/>
          </p:cNvSpPr>
          <p:nvPr>
            <p:ph idx="1"/>
          </p:nvPr>
        </p:nvSpPr>
        <p:spPr/>
        <p:txBody>
          <a:bodyPr>
            <a:normAutofit fontScale="77500" lnSpcReduction="20000"/>
          </a:bodyPr>
          <a:lstStyle/>
          <a:p>
            <a:r>
              <a:rPr lang="en-US" dirty="0"/>
              <a:t>Over two decades of successful engagement to address regulatory issues that impact trade with strong leadership and support</a:t>
            </a:r>
          </a:p>
          <a:p>
            <a:pPr lvl="1"/>
            <a:r>
              <a:rPr lang="en-US" dirty="0"/>
              <a:t>Wine Regulatory </a:t>
            </a:r>
            <a:r>
              <a:rPr lang="en-US" dirty="0" smtClean="0"/>
              <a:t>Forum</a:t>
            </a:r>
          </a:p>
          <a:p>
            <a:pPr lvl="1"/>
            <a:r>
              <a:rPr lang="en-US" dirty="0" smtClean="0"/>
              <a:t>Good Regulatory Practices/Standards and Conformance</a:t>
            </a:r>
            <a:endParaRPr lang="en-US" dirty="0"/>
          </a:p>
          <a:p>
            <a:pPr lvl="1"/>
            <a:r>
              <a:rPr lang="en-US" dirty="0" smtClean="0"/>
              <a:t>Food </a:t>
            </a:r>
            <a:r>
              <a:rPr lang="en-US" dirty="0"/>
              <a:t>Safety</a:t>
            </a:r>
          </a:p>
          <a:p>
            <a:pPr lvl="1"/>
            <a:r>
              <a:rPr lang="en-US" dirty="0" smtClean="0"/>
              <a:t>Toy </a:t>
            </a:r>
            <a:r>
              <a:rPr lang="en-US" dirty="0"/>
              <a:t>Safety</a:t>
            </a:r>
          </a:p>
          <a:p>
            <a:pPr lvl="1"/>
            <a:r>
              <a:rPr lang="en-US" dirty="0"/>
              <a:t>Green </a:t>
            </a:r>
            <a:r>
              <a:rPr lang="en-US" dirty="0" smtClean="0"/>
              <a:t>Buildings</a:t>
            </a:r>
          </a:p>
          <a:p>
            <a:pPr lvl="1"/>
            <a:r>
              <a:rPr lang="en-US" dirty="0" smtClean="0"/>
              <a:t>ICT </a:t>
            </a:r>
            <a:r>
              <a:rPr lang="en-US" dirty="0"/>
              <a:t>and Electrical Products</a:t>
            </a:r>
          </a:p>
          <a:p>
            <a:pPr lvl="1"/>
            <a:r>
              <a:rPr lang="en-US" dirty="0"/>
              <a:t>Standards Education</a:t>
            </a:r>
          </a:p>
          <a:p>
            <a:r>
              <a:rPr lang="en-US" dirty="0"/>
              <a:t>Stakeholder-driven engagement</a:t>
            </a:r>
          </a:p>
          <a:p>
            <a:r>
              <a:rPr lang="en-US" dirty="0"/>
              <a:t>Consistently cited in statements by MRT and Leaders because of a long record of results</a:t>
            </a:r>
          </a:p>
          <a:p>
            <a:endParaRPr lang="en-US" dirty="0"/>
          </a:p>
          <a:p>
            <a:endParaRPr lang="en-US" dirty="0"/>
          </a:p>
        </p:txBody>
      </p:sp>
    </p:spTree>
    <p:extLst>
      <p:ext uri="{BB962C8B-B14F-4D97-AF65-F5344CB8AC3E}">
        <p14:creationId xmlns:p14="http://schemas.microsoft.com/office/powerpoint/2010/main" val="32538558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9409" y="228600"/>
            <a:ext cx="8229600" cy="1143000"/>
          </a:xfrm>
        </p:spPr>
        <p:txBody>
          <a:bodyPr>
            <a:normAutofit/>
          </a:bodyPr>
          <a:lstStyle/>
          <a:p>
            <a:r>
              <a:rPr lang="en-US" dirty="0">
                <a:solidFill>
                  <a:schemeClr val="bg1"/>
                </a:solidFill>
              </a:rPr>
              <a:t>APEC SCSC Objectives</a:t>
            </a:r>
          </a:p>
        </p:txBody>
      </p:sp>
      <p:sp>
        <p:nvSpPr>
          <p:cNvPr id="3" name="Content Placeholder 2"/>
          <p:cNvSpPr>
            <a:spLocks noGrp="1"/>
          </p:cNvSpPr>
          <p:nvPr>
            <p:ph idx="1"/>
          </p:nvPr>
        </p:nvSpPr>
        <p:spPr>
          <a:xfrm>
            <a:off x="609600" y="1371600"/>
            <a:ext cx="8077200" cy="4983163"/>
          </a:xfrm>
        </p:spPr>
        <p:txBody>
          <a:bodyPr>
            <a:normAutofit fontScale="70000" lnSpcReduction="20000"/>
          </a:bodyPr>
          <a:lstStyle/>
          <a:p>
            <a:endParaRPr lang="en-US" dirty="0" smtClean="0"/>
          </a:p>
          <a:p>
            <a:r>
              <a:rPr lang="en-US" dirty="0" smtClean="0"/>
              <a:t>Facilitate </a:t>
            </a:r>
            <a:r>
              <a:rPr lang="en-US" dirty="0"/>
              <a:t>trade and ensure market access for U.S. goods and increased trade in Asia Pacific region through application of WTO principles and guidance on standards and conformity assessment measures</a:t>
            </a:r>
          </a:p>
          <a:p>
            <a:r>
              <a:rPr lang="en-US" dirty="0"/>
              <a:t>Build regulatory cooperation and convergence in specific sectors</a:t>
            </a:r>
          </a:p>
          <a:p>
            <a:r>
              <a:rPr lang="en-US" dirty="0"/>
              <a:t>Ensure a level playing field for trade in goods in the region, including developing economies</a:t>
            </a:r>
          </a:p>
          <a:p>
            <a:r>
              <a:rPr lang="en-US" dirty="0"/>
              <a:t>Encourage standards cooperation, increase engagement with government counterparts, build public-private cooperation in the </a:t>
            </a:r>
            <a:r>
              <a:rPr lang="en-US" dirty="0" smtClean="0"/>
              <a:t>region</a:t>
            </a:r>
          </a:p>
          <a:p>
            <a:r>
              <a:rPr lang="en-US" dirty="0" smtClean="0"/>
              <a:t>Hold conferences on Good Regulatory Practices, Standards and Conformance in alternate years.</a:t>
            </a:r>
            <a:endParaRPr lang="en-US" dirty="0"/>
          </a:p>
          <a:p>
            <a:r>
              <a:rPr lang="en-US" b="1" dirty="0">
                <a:solidFill>
                  <a:srgbClr val="FF0000"/>
                </a:solidFill>
              </a:rPr>
              <a:t>Benefits:  Increased trade, better regulations and stronger institutions</a:t>
            </a:r>
          </a:p>
        </p:txBody>
      </p:sp>
    </p:spTree>
    <p:extLst>
      <p:ext uri="{BB962C8B-B14F-4D97-AF65-F5344CB8AC3E}">
        <p14:creationId xmlns:p14="http://schemas.microsoft.com/office/powerpoint/2010/main" val="3119469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Final Report on GRPs Across 21 APEC Economies, 2011-2016</a:t>
            </a:r>
            <a:endParaRPr lang="en-US" dirty="0"/>
          </a:p>
        </p:txBody>
      </p:sp>
      <p:sp>
        <p:nvSpPr>
          <p:cNvPr id="3" name="Content Placeholder 2"/>
          <p:cNvSpPr>
            <a:spLocks noGrp="1"/>
          </p:cNvSpPr>
          <p:nvPr>
            <p:ph idx="1"/>
          </p:nvPr>
        </p:nvSpPr>
        <p:spPr/>
        <p:txBody>
          <a:bodyPr>
            <a:normAutofit fontScale="70000" lnSpcReduction="20000"/>
          </a:bodyPr>
          <a:lstStyle/>
          <a:p>
            <a:pPr lvl="0">
              <a:defRPr/>
            </a:pPr>
            <a:r>
              <a:rPr lang="en-US" dirty="0"/>
              <a:t>Based on the 2005 APEC-OECD Integrated Checklist on Regulatory Reform, this report reviews performance and changes from 2011-2016 against selected GRPs across the 21 APEC members:</a:t>
            </a:r>
          </a:p>
          <a:p>
            <a:pPr lvl="1">
              <a:defRPr/>
            </a:pPr>
            <a:r>
              <a:rPr lang="en-US" b="1" dirty="0">
                <a:solidFill>
                  <a:srgbClr val="FF0000"/>
                </a:solidFill>
              </a:rPr>
              <a:t>Internal coordination of rulemaking activity</a:t>
            </a:r>
            <a:r>
              <a:rPr lang="en-US" dirty="0"/>
              <a:t>, particularly the ability to manage regulatory reform and coordinate with trade and competition officials </a:t>
            </a:r>
          </a:p>
          <a:p>
            <a:pPr lvl="1">
              <a:defRPr/>
            </a:pPr>
            <a:r>
              <a:rPr lang="en-US" b="1" dirty="0">
                <a:solidFill>
                  <a:srgbClr val="FF0000"/>
                </a:solidFill>
              </a:rPr>
              <a:t>Regulatory impact assessment (RIA)</a:t>
            </a:r>
            <a:r>
              <a:rPr lang="en-US" dirty="0"/>
              <a:t>, particularly the capacity to ensure that better policy options are chosen by establishing a systematic and consistent framework for assessing the potential impacts of government action, including impacts on trade.</a:t>
            </a:r>
          </a:p>
          <a:p>
            <a:pPr lvl="1">
              <a:defRPr/>
            </a:pPr>
            <a:r>
              <a:rPr lang="en-US" b="1" dirty="0">
                <a:solidFill>
                  <a:srgbClr val="FF0000"/>
                </a:solidFill>
              </a:rPr>
              <a:t>Public consultation mechanisms to improve transparency,</a:t>
            </a:r>
            <a:r>
              <a:rPr lang="en-US" dirty="0"/>
              <a:t> such as “publication for comment” and other practices that allow wide access, and the quality of consultation mechanisms</a:t>
            </a:r>
          </a:p>
          <a:p>
            <a:pPr lvl="0">
              <a:defRPr/>
            </a:pPr>
            <a:r>
              <a:rPr lang="en-US" dirty="0"/>
              <a:t>These three areas are at the core of the “better regulation” agenda successfully applied in economies with different economic strategies, legal systems, and administrative cultures.</a:t>
            </a:r>
          </a:p>
          <a:p>
            <a:endParaRPr lang="en-US" dirty="0"/>
          </a:p>
        </p:txBody>
      </p:sp>
    </p:spTree>
    <p:extLst>
      <p:ext uri="{BB962C8B-B14F-4D97-AF65-F5344CB8AC3E}">
        <p14:creationId xmlns:p14="http://schemas.microsoft.com/office/powerpoint/2010/main" val="119546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3459</TotalTime>
  <Words>701</Words>
  <Application>Microsoft Office PowerPoint</Application>
  <PresentationFormat>On-screen Show (4:3)</PresentationFormat>
  <Paragraphs>57</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Gill Sans MT</vt:lpstr>
      <vt:lpstr>Office Theme</vt:lpstr>
      <vt:lpstr>1_Office Theme</vt:lpstr>
      <vt:lpstr>Update:  APEC SCSC</vt:lpstr>
      <vt:lpstr>APEC 2018</vt:lpstr>
      <vt:lpstr>2018 Priorities</vt:lpstr>
      <vt:lpstr>Key Themes</vt:lpstr>
      <vt:lpstr>Growing Importance of  Standards-Related Measures</vt:lpstr>
      <vt:lpstr>APEC Subcommittee on Standards and Conformance</vt:lpstr>
      <vt:lpstr>APEC Subcommittee on Standards and Conformance</vt:lpstr>
      <vt:lpstr>APEC SCSC Objectives</vt:lpstr>
      <vt:lpstr>Final Report on GRPs Across 21 APEC Economies, 2011-2016</vt:lpstr>
      <vt:lpstr>Final Report on GRPs: Key 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Trends in Good Regulatory Practice</dc:title>
  <dc:creator>Anita</dc:creator>
  <cp:lastModifiedBy>Shigetomi, Kent C. EOP/USTR</cp:lastModifiedBy>
  <cp:revision>126</cp:revision>
  <cp:lastPrinted>2015-05-21T16:29:05Z</cp:lastPrinted>
  <dcterms:created xsi:type="dcterms:W3CDTF">2014-10-25T20:52:01Z</dcterms:created>
  <dcterms:modified xsi:type="dcterms:W3CDTF">2018-10-02T17:13:56Z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