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60" r:id="rId4"/>
    <p:sldId id="261" r:id="rId5"/>
    <p:sldId id="262" r:id="rId6"/>
    <p:sldId id="265" r:id="rId7"/>
    <p:sldId id="266" r:id="rId8"/>
    <p:sldId id="268" r:id="rId9"/>
    <p:sldId id="269" r:id="rId10"/>
    <p:sldId id="271" r:id="rId11"/>
    <p:sldId id="270" r:id="rId12"/>
    <p:sldId id="272" r:id="rId13"/>
    <p:sldId id="273" r:id="rId14"/>
  </p:sldIdLst>
  <p:sldSz cx="9144000" cy="6858000" type="screen4x3"/>
  <p:notesSz cx="6805613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950" y="-108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662399-30FD-4424-A466-D0B1E910ADD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C8BE70DD-85CB-44AD-BF95-611E1E078D91}">
      <dgm:prSet phldrT="[Text]" custT="1"/>
      <dgm:spPr>
        <a:solidFill>
          <a:srgbClr val="FFC000"/>
        </a:solidFill>
        <a:ln>
          <a:noFill/>
        </a:ln>
      </dgm:spPr>
      <dgm:t>
        <a:bodyPr/>
        <a:lstStyle/>
        <a:p>
          <a:endParaRPr lang="en-NZ" sz="2400" dirty="0"/>
        </a:p>
      </dgm:t>
    </dgm:pt>
    <dgm:pt modelId="{D5675367-DE59-401E-94F9-52A086594299}" type="parTrans" cxnId="{9BCB2AB0-3CAB-48F5-A617-89A495AC03C4}">
      <dgm:prSet/>
      <dgm:spPr/>
      <dgm:t>
        <a:bodyPr/>
        <a:lstStyle/>
        <a:p>
          <a:endParaRPr lang="en-NZ"/>
        </a:p>
      </dgm:t>
    </dgm:pt>
    <dgm:pt modelId="{B6447C9B-F6A5-4408-9FE3-6FAEDC6AC92E}" type="sibTrans" cxnId="{9BCB2AB0-3CAB-48F5-A617-89A495AC03C4}">
      <dgm:prSet/>
      <dgm:spPr/>
      <dgm:t>
        <a:bodyPr/>
        <a:lstStyle/>
        <a:p>
          <a:endParaRPr lang="en-NZ"/>
        </a:p>
      </dgm:t>
    </dgm:pt>
    <dgm:pt modelId="{0544DB16-F218-4253-B0FA-2FE53D478171}">
      <dgm:prSet phldrT="[Text]" custT="1"/>
      <dgm:spPr>
        <a:solidFill>
          <a:srgbClr val="C00000">
            <a:alpha val="50000"/>
          </a:srgbClr>
        </a:solidFill>
        <a:ln>
          <a:noFill/>
        </a:ln>
      </dgm:spPr>
      <dgm:t>
        <a:bodyPr/>
        <a:lstStyle/>
        <a:p>
          <a:endParaRPr lang="en-NZ" sz="2400" dirty="0"/>
        </a:p>
      </dgm:t>
    </dgm:pt>
    <dgm:pt modelId="{4E20F522-A950-4FCC-B9ED-A8C96EDE2D8A}" type="parTrans" cxnId="{BD1E9DD0-448C-4BEE-8620-86938195AB01}">
      <dgm:prSet/>
      <dgm:spPr/>
      <dgm:t>
        <a:bodyPr/>
        <a:lstStyle/>
        <a:p>
          <a:endParaRPr lang="en-NZ"/>
        </a:p>
      </dgm:t>
    </dgm:pt>
    <dgm:pt modelId="{985E6331-9FC6-43E4-AAF5-FD51D26EC142}" type="sibTrans" cxnId="{BD1E9DD0-448C-4BEE-8620-86938195AB01}">
      <dgm:prSet/>
      <dgm:spPr/>
      <dgm:t>
        <a:bodyPr/>
        <a:lstStyle/>
        <a:p>
          <a:endParaRPr lang="en-NZ"/>
        </a:p>
      </dgm:t>
    </dgm:pt>
    <dgm:pt modelId="{F8D0D632-CF0D-4BC7-A335-7B0E68A1D56E}" type="pres">
      <dgm:prSet presAssocID="{5A662399-30FD-4424-A466-D0B1E910ADD8}" presName="compositeShape" presStyleCnt="0">
        <dgm:presLayoutVars>
          <dgm:chMax val="7"/>
          <dgm:dir/>
          <dgm:resizeHandles val="exact"/>
        </dgm:presLayoutVars>
      </dgm:prSet>
      <dgm:spPr/>
    </dgm:pt>
    <dgm:pt modelId="{19276F1D-41B0-4008-8E9C-E56DB70EBCA8}" type="pres">
      <dgm:prSet presAssocID="{C8BE70DD-85CB-44AD-BF95-611E1E078D91}" presName="circ1" presStyleLbl="vennNode1" presStyleIdx="0" presStyleCnt="2" custScaleX="123785" custScaleY="102161" custLinFactNeighborX="16763" custLinFactNeighborY="-4638"/>
      <dgm:spPr/>
    </dgm:pt>
    <dgm:pt modelId="{E6D9B8FD-A5E5-432F-81EF-CAB908163FED}" type="pres">
      <dgm:prSet presAssocID="{C8BE70DD-85CB-44AD-BF95-611E1E078D9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F3C23BB-8DE0-4CA2-92B1-0CA16EC3AE3A}" type="pres">
      <dgm:prSet presAssocID="{0544DB16-F218-4253-B0FA-2FE53D478171}" presName="circ2" presStyleLbl="vennNode1" presStyleIdx="1" presStyleCnt="2" custScaleX="124996" custScaleY="102161" custLinFactNeighborX="-16600" custLinFactNeighborY="-6215"/>
      <dgm:spPr/>
    </dgm:pt>
    <dgm:pt modelId="{8CCFCA37-0E01-4455-BD91-FE6CD1D7801A}" type="pres">
      <dgm:prSet presAssocID="{0544DB16-F218-4253-B0FA-2FE53D47817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3BC78724-0667-4081-B16F-A0041AB37923}" type="presOf" srcId="{C8BE70DD-85CB-44AD-BF95-611E1E078D91}" destId="{E6D9B8FD-A5E5-432F-81EF-CAB908163FED}" srcOrd="1" destOrd="0" presId="urn:microsoft.com/office/officeart/2005/8/layout/venn1"/>
    <dgm:cxn modelId="{05D4003B-F2B9-4C08-BDBD-07BA143EC948}" type="presOf" srcId="{C8BE70DD-85CB-44AD-BF95-611E1E078D91}" destId="{19276F1D-41B0-4008-8E9C-E56DB70EBCA8}" srcOrd="0" destOrd="0" presId="urn:microsoft.com/office/officeart/2005/8/layout/venn1"/>
    <dgm:cxn modelId="{85E4EE70-F804-4367-AC05-2DD7E1FCBADA}" type="presOf" srcId="{5A662399-30FD-4424-A466-D0B1E910ADD8}" destId="{F8D0D632-CF0D-4BC7-A335-7B0E68A1D56E}" srcOrd="0" destOrd="0" presId="urn:microsoft.com/office/officeart/2005/8/layout/venn1"/>
    <dgm:cxn modelId="{4ACB3DA0-5466-437A-B441-4FFA4F764C77}" type="presOf" srcId="{0544DB16-F218-4253-B0FA-2FE53D478171}" destId="{8CCFCA37-0E01-4455-BD91-FE6CD1D7801A}" srcOrd="1" destOrd="0" presId="urn:microsoft.com/office/officeart/2005/8/layout/venn1"/>
    <dgm:cxn modelId="{9BCB2AB0-3CAB-48F5-A617-89A495AC03C4}" srcId="{5A662399-30FD-4424-A466-D0B1E910ADD8}" destId="{C8BE70DD-85CB-44AD-BF95-611E1E078D91}" srcOrd="0" destOrd="0" parTransId="{D5675367-DE59-401E-94F9-52A086594299}" sibTransId="{B6447C9B-F6A5-4408-9FE3-6FAEDC6AC92E}"/>
    <dgm:cxn modelId="{8B717EBD-6CE3-4786-8966-B3A101AEA2EE}" type="presOf" srcId="{0544DB16-F218-4253-B0FA-2FE53D478171}" destId="{FF3C23BB-8DE0-4CA2-92B1-0CA16EC3AE3A}" srcOrd="0" destOrd="0" presId="urn:microsoft.com/office/officeart/2005/8/layout/venn1"/>
    <dgm:cxn modelId="{BD1E9DD0-448C-4BEE-8620-86938195AB01}" srcId="{5A662399-30FD-4424-A466-D0B1E910ADD8}" destId="{0544DB16-F218-4253-B0FA-2FE53D478171}" srcOrd="1" destOrd="0" parTransId="{4E20F522-A950-4FCC-B9ED-A8C96EDE2D8A}" sibTransId="{985E6331-9FC6-43E4-AAF5-FD51D26EC142}"/>
    <dgm:cxn modelId="{7DDA4AF7-E6DC-4979-A22E-BD33DE2AA741}" type="presParOf" srcId="{F8D0D632-CF0D-4BC7-A335-7B0E68A1D56E}" destId="{19276F1D-41B0-4008-8E9C-E56DB70EBCA8}" srcOrd="0" destOrd="0" presId="urn:microsoft.com/office/officeart/2005/8/layout/venn1"/>
    <dgm:cxn modelId="{8DA97429-FF96-48DA-A8D7-595E83D4FB1C}" type="presParOf" srcId="{F8D0D632-CF0D-4BC7-A335-7B0E68A1D56E}" destId="{E6D9B8FD-A5E5-432F-81EF-CAB908163FED}" srcOrd="1" destOrd="0" presId="urn:microsoft.com/office/officeart/2005/8/layout/venn1"/>
    <dgm:cxn modelId="{6A7A360F-D12C-4338-809E-9F8FA8021174}" type="presParOf" srcId="{F8D0D632-CF0D-4BC7-A335-7B0E68A1D56E}" destId="{FF3C23BB-8DE0-4CA2-92B1-0CA16EC3AE3A}" srcOrd="2" destOrd="0" presId="urn:microsoft.com/office/officeart/2005/8/layout/venn1"/>
    <dgm:cxn modelId="{93BD7C6D-66C4-4D33-BF79-E89B2D6676A5}" type="presParOf" srcId="{F8D0D632-CF0D-4BC7-A335-7B0E68A1D56E}" destId="{8CCFCA37-0E01-4455-BD91-FE6CD1D7801A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276F1D-41B0-4008-8E9C-E56DB70EBCA8}">
      <dsp:nvSpPr>
        <dsp:cNvPr id="0" name=""/>
        <dsp:cNvSpPr/>
      </dsp:nvSpPr>
      <dsp:spPr>
        <a:xfrm>
          <a:off x="525299" y="-35179"/>
          <a:ext cx="5396088" cy="4453446"/>
        </a:xfrm>
        <a:prstGeom prst="ellipse">
          <a:avLst/>
        </a:prstGeom>
        <a:solidFill>
          <a:srgbClr val="FFC00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2400" kern="1200" dirty="0"/>
        </a:p>
      </dsp:txBody>
      <dsp:txXfrm>
        <a:off x="1278807" y="489977"/>
        <a:ext cx="3111258" cy="3403132"/>
      </dsp:txXfrm>
    </dsp:sp>
    <dsp:sp modelId="{FF3C23BB-8DE0-4CA2-92B1-0CA16EC3AE3A}">
      <dsp:nvSpPr>
        <dsp:cNvPr id="0" name=""/>
        <dsp:cNvSpPr/>
      </dsp:nvSpPr>
      <dsp:spPr>
        <a:xfrm>
          <a:off x="2186326" y="-35179"/>
          <a:ext cx="5448879" cy="4453446"/>
        </a:xfrm>
        <a:prstGeom prst="ellipse">
          <a:avLst/>
        </a:prstGeom>
        <a:solidFill>
          <a:srgbClr val="C00000">
            <a:alpha val="50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2400" kern="1200" dirty="0"/>
        </a:p>
      </dsp:txBody>
      <dsp:txXfrm>
        <a:off x="3732630" y="489977"/>
        <a:ext cx="3141696" cy="3403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BCC1A04-A0AF-B015-37B0-275D01444F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AE506A-DD7B-9571-78BE-562E9D8FE24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E0FC0BE4-563D-4FCA-A098-B4EDE8EE5009}" type="datetimeFigureOut">
              <a:rPr lang="en-US"/>
              <a:pPr>
                <a:defRPr/>
              </a:pPr>
              <a:t>10/23/2024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B5A60A-A527-E65A-DAF4-0581A1A94D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E4BFCF-7403-1878-A0CF-3D8E61CBACE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593250D-D13E-4EE0-9D0F-D7E4569D2CDC}" type="slidenum">
              <a:rPr lang="en-NZ" altLang="en-US"/>
              <a:pPr/>
              <a:t>‹#›</a:t>
            </a:fld>
            <a:endParaRPr lang="en-N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92E77C0-B4A3-FE41-65A7-E429B22090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85EE20-0ABE-BAEC-2972-E3A1688524A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>
              <a:defRPr/>
            </a:pPr>
            <a:fld id="{93646E9E-E56A-48FA-AF35-20F485A45CF0}" type="datetimeFigureOut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E0AFCC4-6C9A-9736-3293-2F9AF0360ED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453D579-F80C-DA09-D30E-B8D2AD9CA3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D52EB6-70E1-0BE7-47D2-2B53ACE4C1C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C77B82-3E6E-9AC5-508F-A1A7223042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fld id="{9DE56D60-1122-4E0C-80E8-2570F7A3A8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8FF4B408-D903-DAA9-62A8-F1EA341637B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CF22A0B3-D446-C5BD-E16E-76A22825F16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9B570A05-4DD2-E219-E541-28745568DC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0384122-B86A-49EF-886F-DAC54F5318FE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41092CE-A5BA-DEB5-14A6-6D930245972B}"/>
              </a:ext>
            </a:extLst>
          </p:cNvPr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10519B8-E7AC-0013-5798-E5C7D338A367}"/>
              </a:ext>
            </a:extLst>
          </p:cNvPr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16BE9F42-946E-15C0-9176-EB008B089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9E9FC-B386-4D6D-86F2-CD7EDD78D86D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5" name="Footer Placeholder 19">
            <a:extLst>
              <a:ext uri="{FF2B5EF4-FFF2-40B4-BE49-F238E27FC236}">
                <a16:creationId xmlns:a16="http://schemas.microsoft.com/office/drawing/2014/main" id="{F361399C-8765-01CC-5561-43EF7E50E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id="{15095779-4CC2-1AAF-D9B4-C3097D3AF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612E83-4EF4-48F8-8A60-15B16CA78C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425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2CF7844B-2ADF-1275-1734-337B9A07D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25445-81FD-4031-BD68-CD62232C00ED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CBA89EF8-76B5-7C2A-269D-95AF3AF28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65DD5DFE-6233-05E2-5B01-C42B734E1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9980E-DDEC-4169-8B9A-FB44A4589F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6889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390774F4-BA02-159E-65D0-5A0A41756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EDD61-4EBD-43C1-936A-8AE4BA9A7431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BE8C0DA2-BEC3-AE63-A8B9-CF2C69AC7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7F8EEB95-6448-9A29-3EC5-E94795832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16494F-585C-4F6F-8BB0-2BCE6E5F50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2605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1ED3AC7C-5C87-2248-B955-FD4CCB7E3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FEBA9-9544-4A36-95EB-F933A7523F5F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AF49CFF4-D0F5-E015-3764-59BCE58CE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FFD72915-072A-3B1C-BF1E-97E4B01C0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82C29-CEA6-4057-A371-E708235721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9724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F6F5BE-70B5-5AD7-3DE1-F9F81B76A905}"/>
              </a:ext>
            </a:extLst>
          </p:cNvPr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A27411-D385-3FAA-89A5-9DA2A8165736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>
            <a:noFill/>
            <a:miter lim="800000"/>
            <a:headEnd/>
            <a:tailEnd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Gill Sans MT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D1426D5-8F39-ABC8-9A90-AFB7FF4874D3}"/>
              </a:ext>
            </a:extLst>
          </p:cNvPr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DD01218-DF5C-DA59-6B76-6DCCA96EAA89}"/>
              </a:ext>
            </a:extLst>
          </p:cNvPr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543E816-D476-7082-61C7-868D6FE81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087F8-226E-4EE1-BB81-EF95F15C838F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74CFE4B-7E74-ED99-C585-A72726262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B5938DC-D0B9-DDCA-5AD2-CF3CC20DC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E2ED3-A9D1-4E82-A625-0EC4C98BD5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8792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3">
            <a:extLst>
              <a:ext uri="{FF2B5EF4-FFF2-40B4-BE49-F238E27FC236}">
                <a16:creationId xmlns:a16="http://schemas.microsoft.com/office/drawing/2014/main" id="{A657EF12-31DB-0A11-7834-F061FD527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AE4A8-687E-471C-A1B7-D3696DA003C1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id="{8097D808-BD31-C9A2-0AED-EFE6C6CC2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>
            <a:extLst>
              <a:ext uri="{FF2B5EF4-FFF2-40B4-BE49-F238E27FC236}">
                <a16:creationId xmlns:a16="http://schemas.microsoft.com/office/drawing/2014/main" id="{DA7AA301-5E3B-9B03-760A-A4DB40282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81C49E-2400-4581-BB9E-C23550578D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3733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8F78B9-8F34-8172-9C8F-42C4EE4A7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18273-77F6-4640-B419-EB0B18033A3A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FF1B6C-E28E-35A7-4CF1-33CBD712D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E251F1-2320-36CD-8CDE-79404E729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0FE9AC-80C1-4FCE-B276-D9A53A8D42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391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3">
            <a:extLst>
              <a:ext uri="{FF2B5EF4-FFF2-40B4-BE49-F238E27FC236}">
                <a16:creationId xmlns:a16="http://schemas.microsoft.com/office/drawing/2014/main" id="{B2001DE2-09E0-4FAD-F7BC-69D427A35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6FEF1-53E9-4C5F-8C76-8CD2C07762DF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4" name="Footer Placeholder 9">
            <a:extLst>
              <a:ext uri="{FF2B5EF4-FFF2-40B4-BE49-F238E27FC236}">
                <a16:creationId xmlns:a16="http://schemas.microsoft.com/office/drawing/2014/main" id="{10776CCE-CB23-5F93-A32D-E2D3B68D1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>
            <a:extLst>
              <a:ext uri="{FF2B5EF4-FFF2-40B4-BE49-F238E27FC236}">
                <a16:creationId xmlns:a16="http://schemas.microsoft.com/office/drawing/2014/main" id="{FCD59D3A-58C7-AC45-ADAA-418FF51AF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72211-3FBC-4FFB-8450-23F393C9A2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7715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6A042EA-8C78-7425-0D73-6C587E7DBAD5}"/>
              </a:ext>
            </a:extLst>
          </p:cNvPr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E50FD8-9A35-3548-4AA1-233518BC968D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>
            <a:noFill/>
            <a:miter lim="800000"/>
            <a:headEnd/>
            <a:tailEnd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Gill Sans MT" pitchFamily="34" charset="0"/>
            </a:endParaRPr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7B720E36-4E96-7A16-066A-74EB1C720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7D2BE-2475-4269-801C-CD53B00F2F88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631911E7-AA51-DF76-8619-936A7D74C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5F84800-16C0-7F31-2A64-46DC0DE97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57FE9-F01F-4FF3-A786-B34505AD61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8044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48495-EE54-7481-B5AE-5B21924BB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B8B98-6564-4E44-80F7-99F2953D23B5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5CC6C0-55E4-A80B-1619-8331BFF8F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5A40DE-6EAE-F043-CE1C-770D71724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FA220F-88FA-4765-A6AB-BBCC2517EE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2821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4A16586-C897-29F1-9F48-405C414BC3A5}"/>
              </a:ext>
            </a:extLst>
          </p:cNvPr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2575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charset="2"/>
              <a:buNone/>
              <a:defRPr/>
            </a:pPr>
            <a:endParaRPr lang="en-US" sz="3200" dirty="0">
              <a:latin typeface="Gill Sans MT" charset="0"/>
              <a:ea typeface="+mn-ea"/>
              <a:cs typeface="Arial" charset="0"/>
            </a:endParaRPr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51265558-F498-806E-B5B4-03716017B97F}"/>
              </a:ext>
            </a:extLst>
          </p:cNvPr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>
            <a:solidFill>
              <a:srgbClr val="FFFFFF"/>
            </a:solidFill>
            <a:miter lim="800000"/>
            <a:headEnd/>
            <a:tailEnd/>
          </a:ln>
          <a:effectLst>
            <a:outerShdw dist="25400" dir="3299947" sx="96001" sy="96001" algn="tl" rotWithShape="0">
              <a:srgbClr val="EBDAB1">
                <a:alpha val="39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Gill Sans MT" pitchFamily="34" charset="0"/>
            </a:endParaRPr>
          </a:p>
        </p:txBody>
      </p:sp>
      <p:sp>
        <p:nvSpPr>
          <p:cNvPr id="7" name="Flowchart: Process 15">
            <a:extLst>
              <a:ext uri="{FF2B5EF4-FFF2-40B4-BE49-F238E27FC236}">
                <a16:creationId xmlns:a16="http://schemas.microsoft.com/office/drawing/2014/main" id="{8F78B838-63F6-E423-9B2E-CA272A520AAD}"/>
              </a:ext>
            </a:extLst>
          </p:cNvPr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>
            <a:solidFill>
              <a:srgbClr val="FFFFFF"/>
            </a:solidFill>
            <a:miter lim="800000"/>
            <a:headEnd/>
            <a:tailEnd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Gill Sans MT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EC7D491F-DD3F-E37D-9E79-EE61EEFAC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43287-9C46-462E-837A-14B3C732F4B5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6F12529C-6B46-8650-5B36-2E4B7A3F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227074EF-4E61-C297-576D-DA9DB25A3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B05E1-4D9B-4637-9A99-8DCCA9474B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5771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>
            <a:extLst>
              <a:ext uri="{FF2B5EF4-FFF2-40B4-BE49-F238E27FC236}">
                <a16:creationId xmlns:a16="http://schemas.microsoft.com/office/drawing/2014/main" id="{C20401BC-9A49-7016-56B1-42C524BCA076}"/>
              </a:ext>
            </a:extLst>
          </p:cNvPr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Oval 7">
            <a:extLst>
              <a:ext uri="{FF2B5EF4-FFF2-40B4-BE49-F238E27FC236}">
                <a16:creationId xmlns:a16="http://schemas.microsoft.com/office/drawing/2014/main" id="{6D257948-3198-DF7F-EF90-7808C850A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>
            <a:solidFill>
              <a:srgbClr val="FFF6DB"/>
            </a:solidFill>
            <a:round/>
            <a:headEnd/>
            <a:tailEnd/>
          </a:ln>
          <a:effectLst>
            <a:outerShdw dist="25400" dir="5400000" algn="tl" rotWithShape="0">
              <a:srgbClr val="AFA58D">
                <a:alpha val="8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Gill Sans MT" pitchFamily="34" charset="0"/>
            </a:endParaRPr>
          </a:p>
        </p:txBody>
      </p:sp>
      <p:sp>
        <p:nvSpPr>
          <p:cNvPr id="11" name="Donut 10">
            <a:extLst>
              <a:ext uri="{FF2B5EF4-FFF2-40B4-BE49-F238E27FC236}">
                <a16:creationId xmlns:a16="http://schemas.microsoft.com/office/drawing/2014/main" id="{134092BA-9557-4AE4-4EA6-8C980815155A}"/>
              </a:ext>
            </a:extLst>
          </p:cNvPr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C0C7AC7-ADE4-6D76-1256-21A82FA6EF48}"/>
              </a:ext>
            </a:extLst>
          </p:cNvPr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18044929-E233-D7C5-F485-7D5EE3481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8">
            <a:extLst>
              <a:ext uri="{FF2B5EF4-FFF2-40B4-BE49-F238E27FC236}">
                <a16:creationId xmlns:a16="http://schemas.microsoft.com/office/drawing/2014/main" id="{1486FF40-EB6F-0C8D-F288-1769624BFB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4" name="Date Placeholder 23">
            <a:extLst>
              <a:ext uri="{FF2B5EF4-FFF2-40B4-BE49-F238E27FC236}">
                <a16:creationId xmlns:a16="http://schemas.microsoft.com/office/drawing/2014/main" id="{7063905C-7454-D8E0-0FDB-A26DADCFCB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B5A788"/>
                </a:solidFill>
                <a:latin typeface="Gill Sans MT" charset="0"/>
                <a:ea typeface="ＭＳ Ｐゴシック" charset="-128"/>
                <a:cs typeface="Arial" pitchFamily="34" charset="0"/>
              </a:defRPr>
            </a:lvl1pPr>
          </a:lstStyle>
          <a:p>
            <a:pPr>
              <a:defRPr/>
            </a:pPr>
            <a:fld id="{D19E4CD3-BC28-4200-9724-1C5F7093199A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062D2C96-1184-A543-2682-B264F36733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3F9A3F31-1E3C-FE40-D1FB-C798EC138B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fld id="{C79BCC84-837C-453E-9A06-B9CFFB05EB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7" name="Rectangle 14">
            <a:extLst>
              <a:ext uri="{FF2B5EF4-FFF2-40B4-BE49-F238E27FC236}">
                <a16:creationId xmlns:a16="http://schemas.microsoft.com/office/drawing/2014/main" id="{F103D90C-2853-BFB8-FAF9-E59D6CD6E72D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>
            <a:noFill/>
            <a:miter lim="800000"/>
            <a:headEnd/>
            <a:tailEnd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Gill Sans M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2" r:id="rId1"/>
    <p:sldLayoutId id="2147484181" r:id="rId2"/>
    <p:sldLayoutId id="2147484183" r:id="rId3"/>
    <p:sldLayoutId id="2147484180" r:id="rId4"/>
    <p:sldLayoutId id="2147484184" r:id="rId5"/>
    <p:sldLayoutId id="2147484179" r:id="rId6"/>
    <p:sldLayoutId id="2147484185" r:id="rId7"/>
    <p:sldLayoutId id="2147484186" r:id="rId8"/>
    <p:sldLayoutId id="2147484187" r:id="rId9"/>
    <p:sldLayoutId id="2147484178" r:id="rId10"/>
    <p:sldLayoutId id="214748417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ＭＳ Ｐゴシック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sirma.karapeeva@mpi.govt.n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EA4CF-5448-5B56-4B73-DD0D4DF4B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43000"/>
            <a:ext cx="7026275" cy="52578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sz="31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2013 APEC SCSC Conference on Good Regulatory Practice: </a:t>
            </a:r>
            <a:br>
              <a:rPr lang="en-US" sz="31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</a:br>
            <a:r>
              <a:rPr lang="en-US" sz="31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Read-out and Implications for the</a:t>
            </a:r>
            <a:br>
              <a:rPr lang="en-US" sz="31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</a:br>
            <a:r>
              <a:rPr lang="en-US" sz="31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Wine Regulatory Forum</a:t>
            </a:r>
            <a:br>
              <a:rPr lang="en-US" sz="31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</a:br>
            <a:br>
              <a:rPr lang="en-US" sz="31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</a:br>
            <a:br>
              <a:rPr lang="en-US" sz="31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</a:br>
            <a:r>
              <a:rPr lang="en-US" sz="31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Sirma Karapeeva</a:t>
            </a:r>
            <a:br>
              <a:rPr lang="en-US" sz="31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</a:br>
            <a:r>
              <a:rPr lang="en-US" sz="31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Ministry for Primary Industries</a:t>
            </a:r>
            <a:br>
              <a:rPr lang="en-US" sz="31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</a:br>
            <a:r>
              <a:rPr lang="en-US" sz="31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New Zealand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</a:b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</p:txBody>
      </p:sp>
      <p:sp>
        <p:nvSpPr>
          <p:cNvPr id="8195" name="Slide Number Placeholder 7">
            <a:extLst>
              <a:ext uri="{FF2B5EF4-FFF2-40B4-BE49-F238E27FC236}">
                <a16:creationId xmlns:a16="http://schemas.microsoft.com/office/drawing/2014/main" id="{952AAC4B-6C45-6F8F-8B70-3A967B2CC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62E1382-CD62-49E0-8644-4A113F80A88A}" type="slidenum">
              <a:rPr lang="en-US" altLang="en-US">
                <a:solidFill>
                  <a:srgbClr val="0D0D0D"/>
                </a:solidFill>
                <a:latin typeface="Gill Sans MT" panose="020B0502020104020203" pitchFamily="34" charset="0"/>
              </a:rPr>
              <a:pPr eaLnBrk="1" hangingPunct="1"/>
              <a:t>1</a:t>
            </a:fld>
            <a:endParaRPr lang="en-US" altLang="en-US">
              <a:solidFill>
                <a:srgbClr val="0D0D0D"/>
              </a:solidFill>
              <a:latin typeface="Gill Sans MT" panose="020B0502020104020203" pitchFamily="34" charset="0"/>
            </a:endParaRPr>
          </a:p>
        </p:txBody>
      </p:sp>
      <p:pic>
        <p:nvPicPr>
          <p:cNvPr id="8196" name="Picture 5">
            <a:extLst>
              <a:ext uri="{FF2B5EF4-FFF2-40B4-BE49-F238E27FC236}">
                <a16:creationId xmlns:a16="http://schemas.microsoft.com/office/drawing/2014/main" id="{F8517EB0-02D6-CE1A-ABD1-9D4879D485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6" descr="APEC Logo_vertical300dpi.jpg">
            <a:extLst>
              <a:ext uri="{FF2B5EF4-FFF2-40B4-BE49-F238E27FC236}">
                <a16:creationId xmlns:a16="http://schemas.microsoft.com/office/drawing/2014/main" id="{998417FF-DC68-51F7-7DEA-33F00F5F1F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74696-8969-87BD-F78C-D3256510D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52400"/>
            <a:ext cx="7924800" cy="609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NZ" sz="3600" dirty="0"/>
              <a:t>APEC WRF: Common issues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15A9265C-9DE9-F685-8742-741A72E95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100" y="990600"/>
            <a:ext cx="7499350" cy="5638800"/>
          </a:xfrm>
        </p:spPr>
        <p:txBody>
          <a:bodyPr/>
          <a:lstStyle/>
          <a:p>
            <a:pPr>
              <a:spcAft>
                <a:spcPts val="1200"/>
              </a:spcAft>
              <a:defRPr/>
            </a:pPr>
            <a:r>
              <a:rPr lang="en-NZ" altLang="en-US" sz="2400" dirty="0">
                <a:ea typeface="ＭＳ Ｐゴシック" pitchFamily="34" charset="-128"/>
              </a:rPr>
              <a:t>New regulations for wine are increasing</a:t>
            </a:r>
          </a:p>
          <a:p>
            <a:pPr>
              <a:spcAft>
                <a:spcPts val="1200"/>
              </a:spcAft>
              <a:defRPr/>
            </a:pPr>
            <a:r>
              <a:rPr lang="en-NZ" altLang="en-US" sz="2400" dirty="0">
                <a:ea typeface="ＭＳ Ｐゴシック" pitchFamily="34" charset="-128"/>
              </a:rPr>
              <a:t>Diverse compositional and residue limits</a:t>
            </a:r>
          </a:p>
          <a:p>
            <a:pPr>
              <a:spcAft>
                <a:spcPts val="1200"/>
              </a:spcAft>
              <a:defRPr/>
            </a:pPr>
            <a:r>
              <a:rPr lang="en-NZ" altLang="en-US" sz="2400" dirty="0">
                <a:ea typeface="ＭＳ Ｐゴシック" pitchFamily="34" charset="-128"/>
              </a:rPr>
              <a:t>Unnecessary testing, multiple and overlapping paper export certificates</a:t>
            </a:r>
          </a:p>
          <a:p>
            <a:pPr>
              <a:spcAft>
                <a:spcPts val="1200"/>
              </a:spcAft>
              <a:defRPr/>
            </a:pPr>
            <a:r>
              <a:rPr lang="en-NZ" altLang="en-US" sz="2400" dirty="0">
                <a:ea typeface="ＭＳ Ｐゴシック" pitchFamily="34" charset="-128"/>
              </a:rPr>
              <a:t>TBT &amp; SPS issues for wine restrict sales and increase costs</a:t>
            </a:r>
          </a:p>
          <a:p>
            <a:pPr>
              <a:spcAft>
                <a:spcPts val="1200"/>
              </a:spcAft>
              <a:defRPr/>
            </a:pPr>
            <a:r>
              <a:rPr lang="en-NZ" altLang="en-US" sz="2400" dirty="0">
                <a:ea typeface="ＭＳ Ｐゴシック" pitchFamily="34" charset="-128"/>
              </a:rPr>
              <a:t>US $1 billion estimated cost to APEC Economies related to wine trade</a:t>
            </a:r>
          </a:p>
          <a:p>
            <a:pPr>
              <a:spcAft>
                <a:spcPts val="1200"/>
              </a:spcAft>
              <a:defRPr/>
            </a:pPr>
            <a:r>
              <a:rPr lang="en-NZ" altLang="en-US" sz="2400" dirty="0">
                <a:ea typeface="ＭＳ Ｐゴシック" pitchFamily="34" charset="-128"/>
              </a:rPr>
              <a:t>Detracts from goal of regional integration and trade liberalisation</a:t>
            </a:r>
          </a:p>
          <a:p>
            <a:pPr marL="82550" indent="0">
              <a:buFont typeface="Wingdings 2" panose="05020102010507070707" pitchFamily="18" charset="2"/>
              <a:buNone/>
              <a:defRPr/>
            </a:pPr>
            <a:endParaRPr lang="en-NZ" altLang="en-US" dirty="0">
              <a:ea typeface="ＭＳ Ｐゴシック" pitchFamily="34" charset="-128"/>
            </a:endParaRP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B968A44C-DAAE-364E-0B0E-FC36E51F3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1BE336F-F5D5-4389-89F6-EB615B384404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10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6D3F4-D9F0-706D-0E03-12B0D0971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152400"/>
            <a:ext cx="7499350" cy="609600"/>
          </a:xfrm>
        </p:spPr>
        <p:txBody>
          <a:bodyPr/>
          <a:lstStyle/>
          <a:p>
            <a:pPr>
              <a:defRPr/>
            </a:pPr>
            <a:r>
              <a:rPr lang="en-NZ" sz="3200" dirty="0"/>
              <a:t>APEC WRF: Common challenge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FD049BB8-672A-389B-FFF8-0E067B016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825" y="990600"/>
            <a:ext cx="7499350" cy="5257800"/>
          </a:xfrm>
        </p:spPr>
        <p:txBody>
          <a:bodyPr/>
          <a:lstStyle/>
          <a:p>
            <a:pPr lvl="1"/>
            <a:endParaRPr lang="en-NZ" altLang="en-US" sz="1600">
              <a:ea typeface="ＭＳ Ｐゴシック" panose="020B0600070205080204" pitchFamily="34" charset="-128"/>
            </a:endParaRPr>
          </a:p>
          <a:p>
            <a:pPr>
              <a:buFont typeface="Wingdings 2" panose="05020102010507070707" pitchFamily="18" charset="2"/>
              <a:buNone/>
            </a:pPr>
            <a:endParaRPr lang="en-NZ" altLang="en-US">
              <a:ea typeface="ＭＳ Ｐゴシック" panose="020B0600070205080204" pitchFamily="34" charset="-128"/>
            </a:endParaRP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BBA4BCC5-B32D-8E9B-72C1-CC56BD09F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3C1A78A-FBFB-4155-97A6-2FE8F569F241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11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  <p:pic>
        <p:nvPicPr>
          <p:cNvPr id="18437" name="Picture 2">
            <a:extLst>
              <a:ext uri="{FF2B5EF4-FFF2-40B4-BE49-F238E27FC236}">
                <a16:creationId xmlns:a16="http://schemas.microsoft.com/office/drawing/2014/main" id="{B222ADC4-383B-AE8D-EF73-7A6E9C05C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743200"/>
            <a:ext cx="57150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TextBox 6">
            <a:extLst>
              <a:ext uri="{FF2B5EF4-FFF2-40B4-BE49-F238E27FC236}">
                <a16:creationId xmlns:a16="http://schemas.microsoft.com/office/drawing/2014/main" id="{92118CB1-53AC-4277-BA93-AE8BC6DFD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066800"/>
            <a:ext cx="63246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8900" indent="-88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NZ" altLang="en-US" sz="2400"/>
              <a:t> </a:t>
            </a:r>
            <a:r>
              <a:rPr lang="en-NZ" altLang="en-US" sz="2800"/>
              <a:t>The common challenge for regulators is to keep desired outcomes firmly in their line of sight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A3182-9DED-5299-DC05-7BFE933A0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152400"/>
            <a:ext cx="7499350" cy="609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NZ" sz="3600" dirty="0"/>
              <a:t>Tool to help manage the challenge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B18653FF-B6F7-DA95-F2FB-A16ADD82C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100" y="1066800"/>
            <a:ext cx="7499350" cy="5181600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NZ" altLang="en-US" sz="2800">
                <a:ea typeface="ＭＳ Ｐゴシック" panose="020B0600070205080204" pitchFamily="34" charset="-128"/>
              </a:rPr>
              <a:t>Good Regulatory Practice principles</a:t>
            </a:r>
          </a:p>
          <a:p>
            <a:pPr>
              <a:spcAft>
                <a:spcPts val="1800"/>
              </a:spcAft>
            </a:pPr>
            <a:r>
              <a:rPr lang="en-NZ" altLang="en-US" sz="2800">
                <a:ea typeface="ＭＳ Ｐゴシック" panose="020B0600070205080204" pitchFamily="34" charset="-128"/>
              </a:rPr>
              <a:t>Alignment with international standards</a:t>
            </a:r>
          </a:p>
          <a:p>
            <a:pPr>
              <a:spcAft>
                <a:spcPts val="1800"/>
              </a:spcAft>
            </a:pPr>
            <a:r>
              <a:rPr lang="en-NZ" altLang="en-US" sz="2800">
                <a:ea typeface="ＭＳ Ｐゴシック" panose="020B0600070205080204" pitchFamily="34" charset="-128"/>
              </a:rPr>
              <a:t>Use of international conformity assessment mechanisms</a:t>
            </a:r>
          </a:p>
          <a:p>
            <a:pPr>
              <a:spcAft>
                <a:spcPts val="1800"/>
              </a:spcAft>
            </a:pPr>
            <a:r>
              <a:rPr lang="en-NZ" altLang="en-US" sz="2800">
                <a:ea typeface="ＭＳ Ｐゴシック" panose="020B0600070205080204" pitchFamily="34" charset="-128"/>
              </a:rPr>
              <a:t>Increased regulatory dialogue and cooperation</a:t>
            </a:r>
          </a:p>
          <a:p>
            <a:pPr>
              <a:spcAft>
                <a:spcPts val="1800"/>
              </a:spcAft>
            </a:pPr>
            <a:r>
              <a:rPr lang="en-NZ" altLang="en-US" sz="2800">
                <a:ea typeface="ＭＳ Ｐゴシック" panose="020B0600070205080204" pitchFamily="34" charset="-128"/>
              </a:rPr>
              <a:t>Increased business engagement in regulatory activity</a:t>
            </a: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AF57EF57-4800-EE25-C0F3-6D9A51B49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EAD9376-251E-46A7-8422-095EDED996CC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12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3BADDCDE-B278-8DF6-2F44-509D08AFF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100" y="685800"/>
            <a:ext cx="6718300" cy="5562600"/>
          </a:xfrm>
        </p:spPr>
        <p:txBody>
          <a:bodyPr/>
          <a:lstStyle/>
          <a:p>
            <a:pPr algn="ctr">
              <a:buFont typeface="Wingdings 2" panose="05020102010507070707" pitchFamily="18" charset="2"/>
              <a:buNone/>
            </a:pPr>
            <a:endParaRPr lang="en-NZ" altLang="en-US" sz="6000" b="1">
              <a:ea typeface="ＭＳ Ｐゴシック" panose="020B0600070205080204" pitchFamily="34" charset="-128"/>
            </a:endParaRPr>
          </a:p>
          <a:p>
            <a:pPr algn="ctr">
              <a:buFont typeface="Wingdings 2" panose="05020102010507070707" pitchFamily="18" charset="2"/>
              <a:buNone/>
            </a:pPr>
            <a:r>
              <a:rPr lang="en-NZ" altLang="en-US" sz="6000" b="1">
                <a:ea typeface="ＭＳ Ｐゴシック" panose="020B0600070205080204" pitchFamily="34" charset="-128"/>
              </a:rPr>
              <a:t>Thank You</a:t>
            </a:r>
          </a:p>
          <a:p>
            <a:pPr>
              <a:buFont typeface="Wingdings 2" panose="05020102010507070707" pitchFamily="18" charset="2"/>
              <a:buNone/>
            </a:pPr>
            <a:endParaRPr lang="en-NZ" altLang="en-US">
              <a:ea typeface="ＭＳ Ｐゴシック" panose="020B0600070205080204" pitchFamily="34" charset="-128"/>
            </a:endParaRPr>
          </a:p>
          <a:p>
            <a:pPr algn="ctr">
              <a:buFont typeface="Wingdings 2" panose="05020102010507070707" pitchFamily="18" charset="2"/>
              <a:buNone/>
            </a:pPr>
            <a:r>
              <a:rPr lang="en-NZ" altLang="en-US">
                <a:ea typeface="ＭＳ Ｐゴシック" panose="020B0600070205080204" pitchFamily="34" charset="-128"/>
              </a:rPr>
              <a:t>Sirma Karapeeva</a:t>
            </a:r>
          </a:p>
          <a:p>
            <a:pPr algn="ctr">
              <a:buFont typeface="Wingdings 2" panose="05020102010507070707" pitchFamily="18" charset="2"/>
              <a:buNone/>
            </a:pPr>
            <a:r>
              <a:rPr lang="en-NZ" altLang="en-US">
                <a:ea typeface="ＭＳ Ｐゴシック" panose="020B0600070205080204" pitchFamily="34" charset="-128"/>
                <a:hlinkClick r:id="rId2"/>
              </a:rPr>
              <a:t>sirma.karapeeva@mpi.govt.nz</a:t>
            </a:r>
            <a:endParaRPr lang="en-NZ" altLang="en-US">
              <a:ea typeface="ＭＳ Ｐゴシック" panose="020B0600070205080204" pitchFamily="34" charset="-128"/>
            </a:endParaRPr>
          </a:p>
          <a:p>
            <a:pPr algn="ctr">
              <a:buFont typeface="Wingdings 2" panose="05020102010507070707" pitchFamily="18" charset="2"/>
              <a:buNone/>
            </a:pPr>
            <a:endParaRPr lang="en-NZ" altLang="en-US">
              <a:ea typeface="ＭＳ Ｐゴシック" panose="020B0600070205080204" pitchFamily="34" charset="-128"/>
            </a:endParaRPr>
          </a:p>
        </p:txBody>
      </p:sp>
      <p:sp>
        <p:nvSpPr>
          <p:cNvPr id="20483" name="Slide Number Placeholder 3">
            <a:extLst>
              <a:ext uri="{FF2B5EF4-FFF2-40B4-BE49-F238E27FC236}">
                <a16:creationId xmlns:a16="http://schemas.microsoft.com/office/drawing/2014/main" id="{2FB45438-54AF-8F01-FBD2-96A4B6C58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FAB5D5B-080A-4204-8F23-00E178352F3A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13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F2B2C-F412-9E4F-B935-380ED39A0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152400"/>
            <a:ext cx="7499350" cy="685800"/>
          </a:xfrm>
        </p:spPr>
        <p:txBody>
          <a:bodyPr/>
          <a:lstStyle/>
          <a:p>
            <a:pPr>
              <a:defRPr/>
            </a:pPr>
            <a:r>
              <a:rPr lang="en-NZ" sz="3600" dirty="0"/>
              <a:t>Overview of Conference 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09E42D66-E255-E4DB-239F-0EDA47A57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38200"/>
            <a:ext cx="7499350" cy="5715000"/>
          </a:xfrm>
        </p:spPr>
        <p:txBody>
          <a:bodyPr/>
          <a:lstStyle/>
          <a:p>
            <a:pPr>
              <a:defRPr/>
            </a:pPr>
            <a:endParaRPr lang="en-NZ" altLang="en-US" sz="2800" dirty="0">
              <a:ea typeface="ＭＳ Ｐゴシック" pitchFamily="34" charset="-128"/>
            </a:endParaRPr>
          </a:p>
          <a:p>
            <a:pPr>
              <a:defRPr/>
            </a:pPr>
            <a:r>
              <a:rPr lang="en-NZ" altLang="en-US" sz="2800" dirty="0">
                <a:ea typeface="ＭＳ Ｐゴシック" pitchFamily="34" charset="-128"/>
              </a:rPr>
              <a:t>7</a:t>
            </a:r>
            <a:r>
              <a:rPr lang="en-NZ" altLang="en-US" sz="2800" baseline="30000" dirty="0">
                <a:ea typeface="ＭＳ Ｐゴシック" pitchFamily="34" charset="-128"/>
              </a:rPr>
              <a:t>th</a:t>
            </a:r>
            <a:r>
              <a:rPr lang="en-NZ" altLang="en-US" sz="2800" dirty="0">
                <a:ea typeface="ＭＳ Ｐゴシック" pitchFamily="34" charset="-128"/>
              </a:rPr>
              <a:t> Conference on Good Regulatory Practice, 26-27 June 2013, Medan, Indonesia</a:t>
            </a:r>
          </a:p>
          <a:p>
            <a:pPr marL="82550" indent="0">
              <a:buFont typeface="Wingdings 2" panose="05020102010507070707" pitchFamily="18" charset="2"/>
              <a:buNone/>
              <a:defRPr/>
            </a:pPr>
            <a:endParaRPr lang="en-NZ" altLang="en-US" sz="2800" dirty="0">
              <a:ea typeface="ＭＳ Ｐゴシック" pitchFamily="34" charset="-128"/>
            </a:endParaRPr>
          </a:p>
          <a:p>
            <a:pPr>
              <a:defRPr/>
            </a:pPr>
            <a:r>
              <a:rPr lang="en-NZ" altLang="en-US" sz="2800" dirty="0">
                <a:ea typeface="ＭＳ Ｐゴシック" pitchFamily="34" charset="-128"/>
              </a:rPr>
              <a:t>Led by Indonesia; co-sponsored by the US, Russia, Philippines, Chile and Malaysia</a:t>
            </a:r>
          </a:p>
          <a:p>
            <a:pPr marL="82550" indent="0">
              <a:buFont typeface="Wingdings 2" panose="05020102010507070707" pitchFamily="18" charset="2"/>
              <a:buNone/>
              <a:defRPr/>
            </a:pPr>
            <a:endParaRPr lang="en-NZ" altLang="en-US" sz="2800" dirty="0">
              <a:ea typeface="ＭＳ Ｐゴシック" pitchFamily="34" charset="-128"/>
            </a:endParaRPr>
          </a:p>
          <a:p>
            <a:pPr>
              <a:defRPr/>
            </a:pPr>
            <a:r>
              <a:rPr lang="en-NZ" altLang="en-US" sz="2800" dirty="0">
                <a:ea typeface="ＭＳ Ｐゴシック" pitchFamily="34" charset="-128"/>
              </a:rPr>
              <a:t>Main sessions: </a:t>
            </a:r>
          </a:p>
          <a:p>
            <a:pPr lvl="1">
              <a:defRPr/>
            </a:pPr>
            <a:r>
              <a:rPr lang="en-NZ" altLang="en-US" sz="2400" dirty="0">
                <a:ea typeface="ＭＳ Ｐゴシック" pitchFamily="34" charset="-128"/>
              </a:rPr>
              <a:t>Aspects of GRP </a:t>
            </a:r>
          </a:p>
          <a:p>
            <a:pPr lvl="1">
              <a:defRPr/>
            </a:pPr>
            <a:r>
              <a:rPr lang="en-NZ" altLang="en-US" sz="2400" dirty="0">
                <a:ea typeface="ＭＳ Ｐゴシック" pitchFamily="34" charset="-128"/>
              </a:rPr>
              <a:t>Conformity Assessment </a:t>
            </a:r>
          </a:p>
          <a:p>
            <a:pPr lvl="1">
              <a:defRPr/>
            </a:pPr>
            <a:r>
              <a:rPr lang="en-NZ" altLang="en-US" sz="2400" dirty="0">
                <a:ea typeface="ＭＳ Ｐゴシック" pitchFamily="34" charset="-128"/>
              </a:rPr>
              <a:t>Regulatory Cooperation </a:t>
            </a: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D86230D0-144E-340F-C975-72892CD49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8CD7D97-52D1-471D-9081-85DB9F0DC36A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2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D4A2C-B072-D2A8-89A6-1AEB9E578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152400"/>
            <a:ext cx="7499350" cy="685800"/>
          </a:xfrm>
        </p:spPr>
        <p:txBody>
          <a:bodyPr/>
          <a:lstStyle/>
          <a:p>
            <a:pPr>
              <a:defRPr/>
            </a:pPr>
            <a:r>
              <a:rPr lang="en-NZ" sz="3600" dirty="0"/>
              <a:t>Conference Objectives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5B97BE1F-AE02-1C62-406F-89F391B51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19200"/>
            <a:ext cx="7499350" cy="5486400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NZ" altLang="en-US" sz="2600">
                <a:ea typeface="ＭＳ Ｐゴシック" panose="020B0600070205080204" pitchFamily="34" charset="-128"/>
              </a:rPr>
              <a:t>Improve awareness and understanding of regulators of importance and benefits of GRP</a:t>
            </a:r>
          </a:p>
          <a:p>
            <a:pPr>
              <a:spcAft>
                <a:spcPts val="1800"/>
              </a:spcAft>
            </a:pPr>
            <a:r>
              <a:rPr lang="en-NZ" altLang="en-US" sz="2600">
                <a:ea typeface="ＭＳ Ｐゴシック" panose="020B0600070205080204" pitchFamily="34" charset="-128"/>
              </a:rPr>
              <a:t>Share experience among APEC Members on GRP implementation</a:t>
            </a:r>
          </a:p>
          <a:p>
            <a:pPr>
              <a:spcAft>
                <a:spcPts val="1800"/>
              </a:spcAft>
            </a:pPr>
            <a:r>
              <a:rPr lang="en-NZ" altLang="en-US" sz="2600">
                <a:ea typeface="ＭＳ Ｐゴシック" panose="020B0600070205080204" pitchFamily="34" charset="-128"/>
              </a:rPr>
              <a:t>Promote discussion and debate on how to achieve desired public policy outcomes without creating unnecessary obstacles to trade </a:t>
            </a:r>
          </a:p>
          <a:p>
            <a:pPr>
              <a:spcAft>
                <a:spcPts val="1800"/>
              </a:spcAft>
            </a:pPr>
            <a:r>
              <a:rPr lang="en-NZ" altLang="en-US" sz="2600">
                <a:ea typeface="ＭＳ Ｐゴシック" panose="020B0600070205080204" pitchFamily="34" charset="-128"/>
              </a:rPr>
              <a:t>Develop recommendations on GRP to build up capacity of regulators</a:t>
            </a:r>
          </a:p>
          <a:p>
            <a:endParaRPr lang="en-NZ" altLang="en-US">
              <a:ea typeface="ＭＳ Ｐゴシック" panose="020B0600070205080204" pitchFamily="34" charset="-128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ADC68437-824E-4EF2-4906-9739D1758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D99023C-144A-4666-95EF-4EC0E833066E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3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8FB1D-6726-A57A-C0E3-FBECD5944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52400"/>
            <a:ext cx="7499350" cy="685800"/>
          </a:xfrm>
        </p:spPr>
        <p:txBody>
          <a:bodyPr/>
          <a:lstStyle/>
          <a:p>
            <a:pPr>
              <a:defRPr/>
            </a:pPr>
            <a:r>
              <a:rPr lang="en-NZ" sz="3600" dirty="0"/>
              <a:t>Aspects of GRP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856AE397-259F-D5F9-47C0-C757F9E02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66800"/>
            <a:ext cx="7499350" cy="55626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NZ" altLang="en-US" sz="2800">
                <a:ea typeface="ＭＳ Ｐゴシック" panose="020B0600070205080204" pitchFamily="34" charset="-128"/>
              </a:rPr>
              <a:t>Focus on 3 aspects of GRP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NZ" altLang="en-US">
                <a:ea typeface="ＭＳ Ｐゴシック" panose="020B0600070205080204" pitchFamily="34" charset="-128"/>
              </a:rPr>
              <a:t>Internal co-ordination of rulemaking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NZ" altLang="en-US">
                <a:ea typeface="ＭＳ Ｐゴシック" panose="020B0600070205080204" pitchFamily="34" charset="-128"/>
              </a:rPr>
              <a:t>Assessing the impacts of regulations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NZ" altLang="en-US">
                <a:ea typeface="ＭＳ Ｐゴシック" panose="020B0600070205080204" pitchFamily="34" charset="-128"/>
              </a:rPr>
              <a:t>Public consultation mechanisms</a:t>
            </a:r>
          </a:p>
          <a:p>
            <a:pPr lvl="1">
              <a:buFont typeface="Verdana" panose="020B0604030504040204" pitchFamily="34" charset="0"/>
              <a:buNone/>
            </a:pPr>
            <a:endParaRPr lang="en-NZ" altLang="en-US">
              <a:ea typeface="ＭＳ Ｐゴシック" panose="020B0600070205080204" pitchFamily="34" charset="-128"/>
            </a:endParaRPr>
          </a:p>
          <a:p>
            <a:r>
              <a:rPr lang="en-NZ" altLang="en-US" sz="2800">
                <a:ea typeface="ＭＳ Ｐゴシック" panose="020B0600070205080204" pitchFamily="34" charset="-128"/>
              </a:rPr>
              <a:t>Examples of best practice and tools from government officials, private sector and standards bodies in Australia, Chile, Indonesia, Malaysia, Mexico and the US</a:t>
            </a: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A274DD0E-5FB8-9988-36B1-324373351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96BC247-D117-49F5-AD00-B2914BC0A931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4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0B2D0-FBA1-2C52-C4D1-8AC1F90F7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52400"/>
            <a:ext cx="7499350" cy="533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NZ" sz="3200" dirty="0"/>
              <a:t>Examples of GRP Tools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F96FCC6C-F445-6010-CD54-D57CFF43F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100" y="685800"/>
            <a:ext cx="7499350" cy="5715000"/>
          </a:xfrm>
        </p:spPr>
        <p:txBody>
          <a:bodyPr/>
          <a:lstStyle/>
          <a:p>
            <a:endParaRPr lang="en-NZ" altLang="en-US" sz="2000">
              <a:ea typeface="ＭＳ Ｐゴシック" panose="020B0600070205080204" pitchFamily="34" charset="-128"/>
            </a:endParaRPr>
          </a:p>
          <a:p>
            <a:pPr>
              <a:spcAft>
                <a:spcPts val="1200"/>
              </a:spcAft>
            </a:pPr>
            <a:r>
              <a:rPr lang="en-NZ" altLang="en-US" sz="2200">
                <a:ea typeface="ＭＳ Ｐゴシック" panose="020B0600070205080204" pitchFamily="34" charset="-128"/>
              </a:rPr>
              <a:t>Unified Agenda for Federal Regulatory and Deregulatory Action</a:t>
            </a:r>
          </a:p>
          <a:p>
            <a:pPr>
              <a:spcAft>
                <a:spcPts val="1200"/>
              </a:spcAft>
            </a:pPr>
            <a:r>
              <a:rPr lang="en-NZ" altLang="en-US" sz="2200">
                <a:ea typeface="ＭＳ Ｐゴシック" panose="020B0600070205080204" pitchFamily="34" charset="-128"/>
              </a:rPr>
              <a:t>On-line portals to help consumers and business gain information on rules and regulations </a:t>
            </a:r>
          </a:p>
          <a:p>
            <a:pPr>
              <a:spcAft>
                <a:spcPts val="1200"/>
              </a:spcAft>
            </a:pPr>
            <a:r>
              <a:rPr lang="en-NZ" altLang="en-US" sz="2200">
                <a:ea typeface="ＭＳ Ｐゴシック" panose="020B0600070205080204" pitchFamily="34" charset="-128"/>
              </a:rPr>
              <a:t>A programme of retrospective review  and continual improvement of regulations</a:t>
            </a:r>
          </a:p>
          <a:p>
            <a:pPr>
              <a:spcAft>
                <a:spcPts val="1200"/>
              </a:spcAft>
            </a:pPr>
            <a:r>
              <a:rPr lang="en-NZ" altLang="en-US" sz="2200">
                <a:ea typeface="ＭＳ Ｐゴシック" panose="020B0600070205080204" pitchFamily="34" charset="-128"/>
              </a:rPr>
              <a:t>Regulatory Impact Assessment (RIA) and publication of Regulatory Impact Statements</a:t>
            </a:r>
          </a:p>
          <a:p>
            <a:pPr>
              <a:spcAft>
                <a:spcPts val="1200"/>
              </a:spcAft>
            </a:pPr>
            <a:r>
              <a:rPr lang="en-NZ" altLang="en-US" sz="2200">
                <a:ea typeface="ＭＳ Ｐゴシック" panose="020B0600070205080204" pitchFamily="34" charset="-128"/>
              </a:rPr>
              <a:t>On-line public consultation mechanisms to inform and seek feedback from stakeholders</a:t>
            </a:r>
          </a:p>
          <a:p>
            <a:pPr>
              <a:spcAft>
                <a:spcPts val="1200"/>
              </a:spcAft>
            </a:pPr>
            <a:r>
              <a:rPr lang="en-NZ" altLang="en-US" sz="2200">
                <a:ea typeface="ＭＳ Ｐゴシック" panose="020B0600070205080204" pitchFamily="34" charset="-128"/>
              </a:rPr>
              <a:t>TBT and GRP manuals to help raise awareness among regulators and government officials</a:t>
            </a:r>
          </a:p>
          <a:p>
            <a:endParaRPr lang="en-NZ" altLang="en-US">
              <a:ea typeface="ＭＳ Ｐゴシック" panose="020B0600070205080204" pitchFamily="34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01668AED-A371-C6F1-C845-5C1F1FE8E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A99ECEA-4FA7-405D-862F-322B8CED0AE7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5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3409A-DC63-0BF1-D992-BE42A5FE2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0"/>
            <a:ext cx="7499350" cy="609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NZ" sz="3200" dirty="0"/>
              <a:t>Conformity Assessment 		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D8408B1C-2BA5-00EA-7427-1C1CE8FC5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100" y="762000"/>
            <a:ext cx="7499350" cy="5638800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en-NZ" altLang="en-US" sz="2400" dirty="0">
                <a:ea typeface="ＭＳ Ｐゴシック" pitchFamily="34" charset="-128"/>
              </a:rPr>
              <a:t>Examples discussed 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defRPr/>
            </a:pPr>
            <a:r>
              <a:rPr lang="en-NZ" altLang="en-US" sz="2000" dirty="0">
                <a:ea typeface="ＭＳ Ｐゴシック" pitchFamily="34" charset="-128"/>
              </a:rPr>
              <a:t>PAC MLA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defRPr/>
            </a:pPr>
            <a:r>
              <a:rPr lang="en-NZ" altLang="en-US" sz="2000" dirty="0">
                <a:ea typeface="ＭＳ Ｐゴシック" pitchFamily="34" charset="-128"/>
              </a:rPr>
              <a:t>APLAC MLA</a:t>
            </a:r>
          </a:p>
          <a:p>
            <a:pPr lvl="1">
              <a:spcBef>
                <a:spcPts val="600"/>
              </a:spcBef>
              <a:spcAft>
                <a:spcPts val="1200"/>
              </a:spcAft>
              <a:defRPr/>
            </a:pPr>
            <a:r>
              <a:rPr lang="en-NZ" altLang="en-US" sz="2000" dirty="0">
                <a:ea typeface="ＭＳ Ｐゴシック" pitchFamily="34" charset="-128"/>
              </a:rPr>
              <a:t>IECEE CB Scheme</a:t>
            </a:r>
          </a:p>
          <a:p>
            <a:pPr marL="82550" indent="0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NZ" altLang="en-US" sz="1600" dirty="0">
              <a:ea typeface="ＭＳ Ｐゴシック" pitchFamily="34" charset="-128"/>
            </a:endParaRPr>
          </a:p>
          <a:p>
            <a:pPr>
              <a:spcAft>
                <a:spcPts val="0"/>
              </a:spcAft>
              <a:defRPr/>
            </a:pPr>
            <a:r>
              <a:rPr lang="en-NZ" altLang="en-US" sz="2400" dirty="0">
                <a:ea typeface="ＭＳ Ｐゴシック" pitchFamily="34" charset="-128"/>
              </a:rPr>
              <a:t>Key themes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defRPr/>
            </a:pPr>
            <a:r>
              <a:rPr lang="en-NZ" altLang="en-US" sz="2000" dirty="0">
                <a:ea typeface="ＭＳ Ｐゴシック" pitchFamily="34" charset="-128"/>
              </a:rPr>
              <a:t>Can support implementation of GRP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defRPr/>
            </a:pPr>
            <a:r>
              <a:rPr lang="en-NZ" altLang="en-US" sz="2000" dirty="0">
                <a:ea typeface="ＭＳ Ｐゴシック" pitchFamily="34" charset="-128"/>
              </a:rPr>
              <a:t>Use of international standards and peer review mechanisms supports </a:t>
            </a:r>
          </a:p>
          <a:p>
            <a:pPr lvl="2">
              <a:spcBef>
                <a:spcPts val="600"/>
              </a:spcBef>
              <a:spcAft>
                <a:spcPts val="0"/>
              </a:spcAft>
              <a:defRPr/>
            </a:pPr>
            <a:r>
              <a:rPr lang="en-NZ" altLang="en-US" sz="1600" dirty="0">
                <a:ea typeface="ＭＳ Ｐゴシック" pitchFamily="34" charset="-128"/>
              </a:rPr>
              <a:t>Robust, consistent and predictable approaches</a:t>
            </a:r>
          </a:p>
          <a:p>
            <a:pPr lvl="2">
              <a:spcBef>
                <a:spcPts val="600"/>
              </a:spcBef>
              <a:spcAft>
                <a:spcPts val="0"/>
              </a:spcAft>
              <a:defRPr/>
            </a:pPr>
            <a:r>
              <a:rPr lang="en-NZ" altLang="en-US" sz="1600" dirty="0">
                <a:ea typeface="ＭＳ Ｐゴシック" pitchFamily="34" charset="-128"/>
              </a:rPr>
              <a:t>Confidence building among regulators and along the supply chain</a:t>
            </a:r>
          </a:p>
          <a:p>
            <a:pPr lvl="2">
              <a:spcBef>
                <a:spcPts val="600"/>
              </a:spcBef>
              <a:spcAft>
                <a:spcPts val="0"/>
              </a:spcAft>
              <a:defRPr/>
            </a:pPr>
            <a:r>
              <a:rPr lang="en-NZ" altLang="en-US" sz="1600" dirty="0">
                <a:ea typeface="ＭＳ Ｐゴシック" pitchFamily="34" charset="-128"/>
              </a:rPr>
              <a:t>Reduction of trade barriers and compliance costs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defRPr/>
            </a:pPr>
            <a:r>
              <a:rPr lang="en-NZ" altLang="en-US" sz="1600" dirty="0">
                <a:ea typeface="ＭＳ Ｐゴシック" pitchFamily="34" charset="-128"/>
              </a:rPr>
              <a:t>Mutual acceptance of results</a:t>
            </a:r>
            <a:endParaRPr lang="en-NZ" altLang="en-US" sz="2000" dirty="0">
              <a:ea typeface="ＭＳ Ｐゴシック" pitchFamily="34" charset="-128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NZ" altLang="en-US" sz="2000" dirty="0">
                <a:ea typeface="ＭＳ Ｐゴシック" pitchFamily="34" charset="-128"/>
              </a:rPr>
              <a:t>Can help balance the level of risk with the needs and expectation of stakeholder community in a cost effective way</a:t>
            </a:r>
          </a:p>
          <a:p>
            <a:pPr lvl="1">
              <a:spcBef>
                <a:spcPts val="600"/>
              </a:spcBef>
              <a:defRPr/>
            </a:pPr>
            <a:endParaRPr lang="en-NZ" altLang="en-US" sz="2000" dirty="0">
              <a:ea typeface="ＭＳ Ｐゴシック" pitchFamily="34" charset="-128"/>
            </a:endParaRP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ABFB0981-9BE0-1D74-C542-764A10730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1257364-627B-4575-B6C5-DF3FCDBCA8EA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6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AFEC2-8766-BC75-9061-799A52A1E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152400"/>
            <a:ext cx="7499350" cy="5334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NZ" sz="3200" dirty="0"/>
              <a:t>Regulatory Cooperation 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72175A0E-D5C2-F2AB-E7D1-B63E752DD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100" y="685800"/>
            <a:ext cx="7499350" cy="5943600"/>
          </a:xfrm>
        </p:spPr>
        <p:txBody>
          <a:bodyPr/>
          <a:lstStyle/>
          <a:p>
            <a:pPr>
              <a:defRPr/>
            </a:pPr>
            <a:r>
              <a:rPr lang="en-NZ" altLang="en-US" sz="2400" dirty="0">
                <a:ea typeface="ＭＳ Ｐゴシック" pitchFamily="34" charset="-128"/>
              </a:rPr>
              <a:t>Different successful models:</a:t>
            </a:r>
          </a:p>
          <a:p>
            <a:pPr lvl="1">
              <a:spcBef>
                <a:spcPts val="600"/>
              </a:spcBef>
              <a:defRPr/>
            </a:pPr>
            <a:r>
              <a:rPr lang="en-NZ" altLang="en-US" sz="2000" dirty="0">
                <a:ea typeface="ＭＳ Ｐゴシック" pitchFamily="34" charset="-128"/>
              </a:rPr>
              <a:t>APEC Toy Safety Initiatives</a:t>
            </a:r>
          </a:p>
          <a:p>
            <a:pPr lvl="1">
              <a:spcBef>
                <a:spcPts val="600"/>
              </a:spcBef>
              <a:defRPr/>
            </a:pPr>
            <a:r>
              <a:rPr lang="en-NZ" altLang="en-US" sz="2000" dirty="0">
                <a:ea typeface="ＭＳ Ｐゴシック" pitchFamily="34" charset="-128"/>
              </a:rPr>
              <a:t>APEC Food Safety Cooperation Forum (FSCF) and Partnership Training Institute Network (PTIN)</a:t>
            </a:r>
          </a:p>
          <a:p>
            <a:pPr lvl="1">
              <a:spcBef>
                <a:spcPts val="600"/>
              </a:spcBef>
              <a:defRPr/>
            </a:pPr>
            <a:r>
              <a:rPr lang="en-NZ" altLang="en-US" sz="2000" dirty="0">
                <a:ea typeface="ＭＳ Ｐゴシック" pitchFamily="34" charset="-128"/>
              </a:rPr>
              <a:t>APEC Wine Regulatory Forum </a:t>
            </a:r>
          </a:p>
          <a:p>
            <a:pPr marL="82550" indent="0">
              <a:spcBef>
                <a:spcPts val="1200"/>
              </a:spcBef>
              <a:buFont typeface="Wingdings 2" panose="05020102010507070707" pitchFamily="18" charset="2"/>
              <a:buNone/>
              <a:defRPr/>
            </a:pPr>
            <a:endParaRPr lang="en-NZ" altLang="en-US" sz="1200" dirty="0">
              <a:ea typeface="ＭＳ Ｐゴシック" pitchFamily="34" charset="-128"/>
            </a:endParaRPr>
          </a:p>
          <a:p>
            <a:pPr>
              <a:spcBef>
                <a:spcPts val="1200"/>
              </a:spcBef>
              <a:defRPr/>
            </a:pPr>
            <a:r>
              <a:rPr lang="en-NZ" altLang="en-US" sz="2400" dirty="0">
                <a:ea typeface="ＭＳ Ｐゴシック" pitchFamily="34" charset="-128"/>
              </a:rPr>
              <a:t>Key themes:</a:t>
            </a:r>
          </a:p>
          <a:p>
            <a:pPr lvl="1">
              <a:spcBef>
                <a:spcPts val="600"/>
              </a:spcBef>
              <a:defRPr/>
            </a:pPr>
            <a:r>
              <a:rPr lang="en-NZ" altLang="en-US" sz="2000" dirty="0">
                <a:ea typeface="ＭＳ Ｐゴシック" pitchFamily="34" charset="-128"/>
              </a:rPr>
              <a:t>Importance of standardisation</a:t>
            </a:r>
          </a:p>
          <a:p>
            <a:pPr lvl="1">
              <a:spcBef>
                <a:spcPts val="600"/>
              </a:spcBef>
              <a:defRPr/>
            </a:pPr>
            <a:r>
              <a:rPr lang="en-NZ" altLang="en-US" sz="2000" dirty="0">
                <a:ea typeface="ＭＳ Ｐゴシック" pitchFamily="34" charset="-128"/>
              </a:rPr>
              <a:t>The use of outcomes-based over prescriptive standards and regulations </a:t>
            </a:r>
          </a:p>
          <a:p>
            <a:pPr lvl="1">
              <a:spcBef>
                <a:spcPts val="600"/>
              </a:spcBef>
              <a:defRPr/>
            </a:pPr>
            <a:r>
              <a:rPr lang="en-NZ" altLang="en-US" sz="2000" dirty="0">
                <a:ea typeface="ＭＳ Ｐゴシック" pitchFamily="34" charset="-128"/>
              </a:rPr>
              <a:t>Risk-based standards aligned with sound science improve regulatory outcomes and reduce trade barriers</a:t>
            </a:r>
          </a:p>
          <a:p>
            <a:pPr lvl="1">
              <a:spcBef>
                <a:spcPts val="600"/>
              </a:spcBef>
              <a:defRPr/>
            </a:pPr>
            <a:r>
              <a:rPr lang="en-NZ" altLang="en-US" sz="2000" dirty="0">
                <a:ea typeface="ＭＳ Ｐゴシック" pitchFamily="34" charset="-128"/>
              </a:rPr>
              <a:t>Establishment of regulatory networks for on-going dialogue, peer review and capacity building</a:t>
            </a:r>
          </a:p>
          <a:p>
            <a:pPr lvl="1">
              <a:spcBef>
                <a:spcPts val="600"/>
              </a:spcBef>
              <a:defRPr/>
            </a:pPr>
            <a:r>
              <a:rPr lang="en-NZ" altLang="en-US" sz="2000" dirty="0">
                <a:ea typeface="ＭＳ Ｐゴシック" pitchFamily="34" charset="-128"/>
              </a:rPr>
              <a:t>Importance of collaboration with industry when developing standards and regulations </a:t>
            </a:r>
          </a:p>
          <a:p>
            <a:pPr lvl="1">
              <a:defRPr/>
            </a:pPr>
            <a:endParaRPr lang="en-NZ" altLang="en-US" sz="2000" dirty="0">
              <a:ea typeface="ＭＳ Ｐゴシック" pitchFamily="34" charset="-128"/>
            </a:endParaRP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1C623780-BC88-ECA4-EC4C-42BD15D31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BA05589-AA4E-4E19-8211-58B160DBF7D2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7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C28CA-8359-A7FD-66E9-2118EE0B0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152400"/>
            <a:ext cx="7499350" cy="5334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NZ" sz="3600" dirty="0"/>
              <a:t>Conference Recommendations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64D21636-4A50-5654-C283-2F57AAA76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14400"/>
            <a:ext cx="7499350" cy="5334000"/>
          </a:xfrm>
        </p:spPr>
        <p:txBody>
          <a:bodyPr/>
          <a:lstStyle/>
          <a:p>
            <a:endParaRPr lang="en-NZ" altLang="en-US" sz="1800">
              <a:ea typeface="ＭＳ Ｐゴシック" panose="020B0600070205080204" pitchFamily="34" charset="-128"/>
            </a:endParaRPr>
          </a:p>
          <a:p>
            <a:pPr>
              <a:spcAft>
                <a:spcPts val="1800"/>
              </a:spcAft>
            </a:pPr>
            <a:r>
              <a:rPr lang="en-NZ" altLang="en-US" sz="2400">
                <a:ea typeface="ＭＳ Ｐゴシック" panose="020B0600070205080204" pitchFamily="34" charset="-128"/>
              </a:rPr>
              <a:t>Continue to strengthen the implementation of GRP across the APEC Member Economies</a:t>
            </a:r>
          </a:p>
          <a:p>
            <a:pPr>
              <a:spcAft>
                <a:spcPts val="1800"/>
              </a:spcAft>
            </a:pPr>
            <a:r>
              <a:rPr lang="en-NZ" altLang="en-US" sz="2400">
                <a:ea typeface="ＭＳ Ｐゴシック" panose="020B0600070205080204" pitchFamily="34" charset="-128"/>
              </a:rPr>
              <a:t>Support efforts in APEC to improve transparency of regulatory decision making processes</a:t>
            </a:r>
          </a:p>
          <a:p>
            <a:pPr>
              <a:spcAft>
                <a:spcPts val="1800"/>
              </a:spcAft>
            </a:pPr>
            <a:r>
              <a:rPr lang="en-NZ" altLang="en-US" sz="2400">
                <a:ea typeface="ＭＳ Ｐゴシック" panose="020B0600070205080204" pitchFamily="34" charset="-128"/>
              </a:rPr>
              <a:t>Encourage APEC Member Economies to engage in retrospective review of regulations</a:t>
            </a:r>
          </a:p>
          <a:p>
            <a:pPr>
              <a:spcAft>
                <a:spcPts val="1800"/>
              </a:spcAft>
            </a:pPr>
            <a:r>
              <a:rPr lang="en-NZ" altLang="en-US" sz="2400">
                <a:ea typeface="ＭＳ Ｐゴシック" panose="020B0600070205080204" pitchFamily="34" charset="-128"/>
              </a:rPr>
              <a:t>Engage in capacity building and education with regulators, government officials and industry to support a better understanding of GRP </a:t>
            </a: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5C577956-715A-2301-C553-8C283DF9E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4677741-EB71-4959-9D9F-C86961C1C368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8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1682D-69F4-B6AC-02A0-69BF273B7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152400"/>
            <a:ext cx="7499350" cy="4873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NZ" sz="3200" dirty="0"/>
              <a:t>APEC WRF:  Common interests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AC950994-5288-751F-753E-F78CABEA7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838200"/>
            <a:ext cx="7791450" cy="5410200"/>
          </a:xfrm>
        </p:spPr>
        <p:txBody>
          <a:bodyPr/>
          <a:lstStyle/>
          <a:p>
            <a:pPr>
              <a:defRPr/>
            </a:pPr>
            <a:r>
              <a:rPr lang="en-NZ" altLang="en-US" sz="2400" dirty="0">
                <a:ea typeface="ＭＳ Ｐゴシック" pitchFamily="34" charset="-128"/>
              </a:rPr>
              <a:t>APEC is made up of a set of diverse economies with common interests</a:t>
            </a:r>
          </a:p>
          <a:p>
            <a:pPr marL="82550" indent="0">
              <a:buFont typeface="Wingdings 2" panose="05020102010507070707" pitchFamily="18" charset="2"/>
              <a:buNone/>
              <a:defRPr/>
            </a:pPr>
            <a:endParaRPr lang="en-NZ" altLang="en-US" dirty="0">
              <a:ea typeface="ＭＳ Ｐゴシック" pitchFamily="34" charset="-128"/>
            </a:endParaRPr>
          </a:p>
          <a:p>
            <a:pPr>
              <a:defRPr/>
            </a:pPr>
            <a:endParaRPr lang="en-NZ" altLang="en-US" dirty="0">
              <a:ea typeface="ＭＳ Ｐゴシック" pitchFamily="34" charset="-128"/>
            </a:endParaRPr>
          </a:p>
          <a:p>
            <a:pPr>
              <a:defRPr/>
            </a:pPr>
            <a:endParaRPr lang="en-NZ" altLang="en-US" dirty="0">
              <a:ea typeface="ＭＳ Ｐゴシック" pitchFamily="34" charset="-128"/>
            </a:endParaRP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A872F760-FF79-5ECE-03FE-7B0F1E0E7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BEE3580-6E28-4BA8-8144-0AE9D9B84EB0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9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  <p:grpSp>
        <p:nvGrpSpPr>
          <p:cNvPr id="16389" name="Group 18">
            <a:extLst>
              <a:ext uri="{FF2B5EF4-FFF2-40B4-BE49-F238E27FC236}">
                <a16:creationId xmlns:a16="http://schemas.microsoft.com/office/drawing/2014/main" id="{28C05FC6-4EEA-D330-5E17-60ABBD6ADB2B}"/>
              </a:ext>
            </a:extLst>
          </p:cNvPr>
          <p:cNvGrpSpPr>
            <a:grpSpLocks/>
          </p:cNvGrpSpPr>
          <p:nvPr/>
        </p:nvGrpSpPr>
        <p:grpSpPr bwMode="auto">
          <a:xfrm>
            <a:off x="962025" y="1979613"/>
            <a:ext cx="9067800" cy="4383087"/>
            <a:chOff x="990600" y="2286000"/>
            <a:chExt cx="9067800" cy="4383360"/>
          </a:xfrm>
        </p:grpSpPr>
        <p:graphicFrame>
          <p:nvGraphicFramePr>
            <p:cNvPr id="20" name="Diagram 19">
              <a:extLst>
                <a:ext uri="{FF2B5EF4-FFF2-40B4-BE49-F238E27FC236}">
                  <a16:creationId xmlns:a16="http://schemas.microsoft.com/office/drawing/2014/main" id="{350AADAF-D21D-6341-1BD6-97038E746FC8}"/>
                </a:ext>
              </a:extLst>
            </p:cNvPr>
            <p:cNvGraphicFramePr/>
            <p:nvPr/>
          </p:nvGraphicFramePr>
          <p:xfrm>
            <a:off x="990600" y="2286000"/>
            <a:ext cx="8153400" cy="438336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6391" name="TextBox 20">
              <a:extLst>
                <a:ext uri="{FF2B5EF4-FFF2-40B4-BE49-F238E27FC236}">
                  <a16:creationId xmlns:a16="http://schemas.microsoft.com/office/drawing/2014/main" id="{E33FBF0D-46E4-E8A2-CA71-C85D2DA17B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0" y="4114800"/>
              <a:ext cx="1600200" cy="89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NZ" altLang="en-US" sz="2000" b="1">
                  <a:solidFill>
                    <a:srgbClr val="C00000"/>
                  </a:solidFill>
                </a:rPr>
                <a:t>Economies</a:t>
              </a:r>
            </a:p>
            <a:p>
              <a:pPr eaLnBrk="1" hangingPunct="1"/>
              <a:endParaRPr lang="en-NZ" altLang="en-US" sz="3200"/>
            </a:p>
          </p:txBody>
        </p:sp>
        <p:sp>
          <p:nvSpPr>
            <p:cNvPr id="16392" name="TextBox 21">
              <a:extLst>
                <a:ext uri="{FF2B5EF4-FFF2-40B4-BE49-F238E27FC236}">
                  <a16:creationId xmlns:a16="http://schemas.microsoft.com/office/drawing/2014/main" id="{7C92701D-0F43-0DEC-1D3D-2131BB30A0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93632" y="4171890"/>
              <a:ext cx="306476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NZ" altLang="en-US" sz="2000" b="1">
                  <a:solidFill>
                    <a:srgbClr val="C00000"/>
                  </a:solidFill>
                </a:rPr>
                <a:t>Economies</a:t>
              </a:r>
              <a:endParaRPr lang="en-NZ" altLang="en-US" b="1">
                <a:solidFill>
                  <a:srgbClr val="C00000"/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81F60C3-C6C6-41E0-9E66-47413C721F6C}"/>
                </a:ext>
              </a:extLst>
            </p:cNvPr>
            <p:cNvSpPr txBox="1"/>
            <p:nvPr/>
          </p:nvSpPr>
          <p:spPr>
            <a:xfrm>
              <a:off x="2438400" y="3429071"/>
              <a:ext cx="5184775" cy="22162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L="180000" algn="ctr">
                <a:lnSpc>
                  <a:spcPct val="150000"/>
                </a:lnSpc>
                <a:buFont typeface="Arial" pitchFamily="34" charset="0"/>
                <a:buChar char="•"/>
                <a:defRPr/>
              </a:pPr>
              <a:r>
                <a:rPr lang="en-NZ" sz="1200" dirty="0">
                  <a:ea typeface="ＭＳ Ｐゴシック" charset="-128"/>
                  <a:cs typeface="Arial" pitchFamily="34" charset="0"/>
                </a:rPr>
                <a:t> </a:t>
              </a:r>
              <a:r>
                <a:rPr lang="en-NZ" sz="1400" dirty="0">
                  <a:ea typeface="ＭＳ Ｐゴシック" charset="-128"/>
                  <a:cs typeface="Arial" pitchFamily="34" charset="0"/>
                </a:rPr>
                <a:t>Public health &amp; safety</a:t>
              </a:r>
            </a:p>
            <a:p>
              <a:pPr marL="180000" algn="ctr">
                <a:lnSpc>
                  <a:spcPct val="150000"/>
                </a:lnSpc>
                <a:buFont typeface="Arial" pitchFamily="34" charset="0"/>
                <a:buChar char="•"/>
                <a:defRPr/>
              </a:pPr>
              <a:r>
                <a:rPr lang="en-NZ" sz="1400" dirty="0">
                  <a:ea typeface="ＭＳ Ｐゴシック" charset="-128"/>
                  <a:cs typeface="Arial" pitchFamily="34" charset="0"/>
                </a:rPr>
                <a:t> Regional economic integration</a:t>
              </a:r>
            </a:p>
            <a:p>
              <a:pPr marL="180000" algn="ctr">
                <a:lnSpc>
                  <a:spcPct val="150000"/>
                </a:lnSpc>
                <a:buFont typeface="Arial" pitchFamily="34" charset="0"/>
                <a:buChar char="•"/>
                <a:defRPr/>
              </a:pPr>
              <a:r>
                <a:rPr lang="en-NZ" sz="1400" dirty="0">
                  <a:ea typeface="ＭＳ Ｐゴシック" charset="-128"/>
                  <a:cs typeface="Arial" pitchFamily="34" charset="0"/>
                </a:rPr>
                <a:t> Reducing costs of cross-border transactions</a:t>
              </a:r>
            </a:p>
            <a:p>
              <a:pPr marL="180000" algn="ctr">
                <a:lnSpc>
                  <a:spcPct val="150000"/>
                </a:lnSpc>
                <a:buFont typeface="Arial" pitchFamily="34" charset="0"/>
                <a:buChar char="•"/>
                <a:defRPr/>
              </a:pPr>
              <a:r>
                <a:rPr lang="en-NZ" sz="1400" dirty="0">
                  <a:ea typeface="ＭＳ Ｐゴシック" charset="-128"/>
                  <a:cs typeface="Arial" pitchFamily="34" charset="0"/>
                </a:rPr>
                <a:t>  Eliminating redundant certification and analyses</a:t>
              </a:r>
            </a:p>
            <a:p>
              <a:pPr marL="180000" algn="ctr">
                <a:lnSpc>
                  <a:spcPct val="150000"/>
                </a:lnSpc>
                <a:buFont typeface="Arial" pitchFamily="34" charset="0"/>
                <a:buChar char="•"/>
                <a:defRPr/>
              </a:pPr>
              <a:r>
                <a:rPr lang="en-NZ" sz="1400" dirty="0">
                  <a:ea typeface="ＭＳ Ｐゴシック" charset="-128"/>
                  <a:cs typeface="Arial" pitchFamily="34" charset="0"/>
                </a:rPr>
                <a:t> Transparent, consistent rules </a:t>
              </a:r>
            </a:p>
            <a:p>
              <a:pPr marL="180000" algn="ctr">
                <a:lnSpc>
                  <a:spcPct val="150000"/>
                </a:lnSpc>
                <a:buFont typeface="Arial" pitchFamily="34" charset="0"/>
                <a:buChar char="•"/>
                <a:defRPr/>
              </a:pPr>
              <a:r>
                <a:rPr lang="en-NZ" sz="1400" dirty="0">
                  <a:ea typeface="ＭＳ Ｐゴシック" charset="-128"/>
                  <a:cs typeface="Arial" pitchFamily="34" charset="0"/>
                </a:rPr>
                <a:t>Consumer certainty</a:t>
              </a:r>
            </a:p>
            <a:p>
              <a:pPr algn="ctr">
                <a:defRPr/>
              </a:pPr>
              <a:endParaRPr lang="en-NZ" sz="1200" dirty="0">
                <a:ea typeface="ＭＳ Ｐゴシック" charset="-128"/>
              </a:endParaRPr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1925</TotalTime>
  <Words>646</Words>
  <Application>Microsoft Office PowerPoint</Application>
  <PresentationFormat>On-screen Show (4:3)</PresentationFormat>
  <Paragraphs>108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ＭＳ Ｐゴシック</vt:lpstr>
      <vt:lpstr>Gill Sans MT</vt:lpstr>
      <vt:lpstr>Wingdings 2</vt:lpstr>
      <vt:lpstr>Verdana</vt:lpstr>
      <vt:lpstr>Calibri</vt:lpstr>
      <vt:lpstr>Solstice</vt:lpstr>
      <vt:lpstr>2013 APEC SCSC Conference on Good Regulatory Practice:  Read-out and Implications for the  Wine Regulatory Forum   Sirma Karapeeva Ministry for Primary Industries New Zealand </vt:lpstr>
      <vt:lpstr>Overview of Conference </vt:lpstr>
      <vt:lpstr>Conference Objectives</vt:lpstr>
      <vt:lpstr>Aspects of GRP</vt:lpstr>
      <vt:lpstr>Examples of GRP Tools</vt:lpstr>
      <vt:lpstr>Conformity Assessment   </vt:lpstr>
      <vt:lpstr>Regulatory Cooperation </vt:lpstr>
      <vt:lpstr>Conference Recommendations</vt:lpstr>
      <vt:lpstr>APEC WRF:  Common interests</vt:lpstr>
      <vt:lpstr>APEC WRF: Common issues</vt:lpstr>
      <vt:lpstr>APEC WRF: Common challenge</vt:lpstr>
      <vt:lpstr>Tool to help manage the challenge</vt:lpstr>
      <vt:lpstr>PowerPoint Presentation</vt:lpstr>
    </vt:vector>
  </TitlesOfParts>
  <Company>DOC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Jamie Ferman</dc:creator>
  <cp:lastModifiedBy>Shin C. Kao</cp:lastModifiedBy>
  <cp:revision>138</cp:revision>
  <dcterms:created xsi:type="dcterms:W3CDTF">2011-07-13T19:15:32Z</dcterms:created>
  <dcterms:modified xsi:type="dcterms:W3CDTF">2024-10-23T18:14:42Z</dcterms:modified>
</cp:coreProperties>
</file>