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5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E23300-0442-F5D9-C372-C02F413E2D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88B094-AD13-94CB-F0E2-8F8F7EC3B7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2D6F2BCF-0947-4C71-946D-82A4C9076A39}" type="datetimeFigureOut">
              <a:rPr lang="en-NZ"/>
              <a:pPr>
                <a:defRPr/>
              </a:pPr>
              <a:t>23/10/2024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9B591-077E-8633-769C-CE18A5E0DE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2146D8-14F6-4692-74BD-A093957359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88755-3F50-4CB0-A36C-304B222B996D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E198C2-BBAF-4835-45D8-210EA0DA38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66E04A-D3C5-632D-EEB2-584B3E36C5D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6EDFE3E6-F742-4E2D-AE87-A31B47A09161}" type="datetimeFigureOut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E080113-C5F6-8BD2-8548-9373DE2D18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10F7793-7B35-DFCD-F297-281C859C0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B7E61-37B7-5731-EF4C-A04B5100300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706FD-0783-276E-1B5F-7285F0D25A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AB26ECC1-890F-4128-9C24-2E97635F8A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B532236-2DBE-F6A6-8C24-79F6341B36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65AF3832-713E-FEDF-E7D2-6178C73E3A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C93EB47-837C-5569-B01C-390BA8BBD0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E77853E-ED71-4BC0-AB04-2D99E8C09581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0A803CC-6881-8E77-0C3D-2E45EC2DD261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D44457D-DCBD-A22F-A2AB-4F1045A4E68B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478EC67D-E744-9535-1FDE-755773312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B71D23-21A3-4DD6-83EF-8175E6606149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19">
            <a:extLst>
              <a:ext uri="{FF2B5EF4-FFF2-40B4-BE49-F238E27FC236}">
                <a16:creationId xmlns:a16="http://schemas.microsoft.com/office/drawing/2014/main" id="{506ABCC1-B1D5-D3A1-F434-9A111FD4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C297FE6B-47FC-F623-CCEF-610B67B5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2CB43-89D8-405F-9763-14BF885D1E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32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B775FFC0-04C1-C38C-02B7-4DEEA875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D7A7F-43A4-4C39-8A2D-E1DDDB068501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AB041C6C-D20E-4668-127E-DC3E8F6A1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25827D05-99A6-A0DA-477B-22A35E74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14396-50D1-4577-AB21-A04F86745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40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AD0545BC-5E39-8034-9CDF-2DF637CC5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BE8F8-FF37-4C1E-AB80-F8A6D8EB82FD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751BD9EE-30FA-3D45-C60E-34CA4498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80182117-0C5E-FDD9-B55B-97EE7390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9BF66-74B9-4A07-8A1D-AC42418625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8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4E12E139-30F7-DB90-0EFD-54A5A305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3A18B-835F-48CD-881D-CDCBDAD4B895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CB8C8571-23C6-C34B-EDC5-A6A3DDE84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D2013D54-F41B-498C-8878-A5FCE54DC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D01AB-244F-4D2D-A3AC-BF8A64CBEE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37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B4D850-A94C-16AB-DD87-4E64977AFA76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6DEED9-3512-CF02-B5A1-C2C79FED758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  <a:ea typeface="ＭＳ Ｐゴシック" charset="-128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5733FEC-B9D9-4F15-35F6-ED310731A3FC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D2F8163-9BFA-3842-1E13-DB55F174DE35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BF78285-F07A-7D87-6E6F-430FE635E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EAD64-AD7B-4E5A-A602-8715CFE39D32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42FB4EC-9BE5-72E9-164C-46C6E0E1C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194BE4B-F354-C9A8-3EF5-59EC72F2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A78E2-D035-44A7-B5C7-739F45A614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89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79FE0148-97B4-175C-197C-B66116C0A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C2499-E2FC-4A03-8A8C-06A610FC43EE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2A911C01-0519-112D-798C-75C59988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8E542568-B984-3F69-9196-E6BF0DD52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A3698-E52E-465B-9641-5BDAB3FEAA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5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C2F51-3F55-7FCC-3509-E011ED2E2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170976-E951-4583-B4EF-7368D1982AEE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96A4F0-0DF2-A968-CEB3-0F9504E53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A1381-A93B-897C-CC24-5987F483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B1965-BC9C-4F31-9D08-8894C71EB5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66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FA3F9194-C49A-8A85-EFC7-459E24414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F77FD-95B0-40A9-8B19-B08C6F5D8F59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FD29B8CB-3680-94E8-AFA2-DB279E83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6BCEC866-1975-CDAA-0F32-280F6979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42FF4-072B-4A02-8507-977D1050A7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42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A37806-069E-7E35-ABD6-2140A941572C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A4CC308-6C3A-2698-72B4-781CC7EC3289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  <a:ea typeface="ＭＳ Ｐゴシック" charset="-128"/>
            </a:endParaRP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0BBA9733-37DC-65A6-4EC4-AA7131EDC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50C392-ED57-4573-8A13-317F6C103D28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863A7AA-9088-A1D2-D6B0-0D34B6F1B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4C087EA-7625-06E3-06A3-673F24C3E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CB96E-3E5A-476B-9EDD-A0D87EC95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40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73990-667A-CA2D-7264-5A83E0265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91CA3F-8E84-4A92-B504-ECA680AD649E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52A3A-1848-4BBA-5444-AAEE5BB6E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7956D-A22D-D758-C00D-038E0E70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6297A-1149-4336-8F74-4689E85A51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6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0D68ABD-7049-BD94-BEFD-510012102923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2"/>
              <a:buNone/>
              <a:defRPr/>
            </a:pPr>
            <a:endParaRPr lang="en-US" sz="3200" dirty="0">
              <a:latin typeface="Gill Sans MT" charset="0"/>
              <a:ea typeface="+mn-ea"/>
              <a:cs typeface="Arial" charset="0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FE0A1323-E096-EA46-361B-81F7157F35A1}"/>
              </a:ext>
            </a:extLst>
          </p:cNvPr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  <a:ea typeface="ＭＳ Ｐゴシック" charset="-128"/>
            </a:endParaRPr>
          </a:p>
        </p:txBody>
      </p:sp>
      <p:sp>
        <p:nvSpPr>
          <p:cNvPr id="7" name="Flowchart: Process 15">
            <a:extLst>
              <a:ext uri="{FF2B5EF4-FFF2-40B4-BE49-F238E27FC236}">
                <a16:creationId xmlns:a16="http://schemas.microsoft.com/office/drawing/2014/main" id="{789D1081-FEF1-AD15-1255-6784526D0216}"/>
              </a:ext>
            </a:extLst>
          </p:cNvPr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  <a:ea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71B65AD-B0D9-34A3-5CF1-BB7883B6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AA3139-2E72-4A2C-83CD-947FC0485CE6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D8A528E-932A-9692-E4EF-174BFDB6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4112C678-79F2-A3F0-430B-D0C585E0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F7CBD-ECE3-4342-9208-25A0324532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81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720DC2F0-FEAB-3DA2-2DEB-7AF31A8A1302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Oval 7">
            <a:extLst>
              <a:ext uri="{FF2B5EF4-FFF2-40B4-BE49-F238E27FC236}">
                <a16:creationId xmlns:a16="http://schemas.microsoft.com/office/drawing/2014/main" id="{6717F4BB-1BE0-0EBC-6D88-847A15BA7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  <a:ea typeface="ＭＳ Ｐゴシック" charset="-128"/>
            </a:endParaRP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63B9A025-A763-D7BC-D8AA-B6CB2E677EE0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74CFF3-60B6-5925-19B2-248CAC6A647A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899DBC4C-7F80-3547-45F6-A67C72AA2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>
            <a:extLst>
              <a:ext uri="{FF2B5EF4-FFF2-40B4-BE49-F238E27FC236}">
                <a16:creationId xmlns:a16="http://schemas.microsoft.com/office/drawing/2014/main" id="{FB19299F-A966-205C-902D-198195E199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A3B2366E-9C29-D9AA-FC30-CCB9381C1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B5A788"/>
                </a:solidFill>
                <a:latin typeface="Gill Sans MT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>
              <a:defRPr/>
            </a:pPr>
            <a:fld id="{38B4F265-BBE9-4D88-84A2-FCCAAA5BB794}" type="datetime1">
              <a:rPr lang="en-US"/>
              <a:pPr>
                <a:defRPr/>
              </a:pPr>
              <a:t>10/23/2024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938411D-2B24-4B0D-3D04-A79572DD3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22CD71BA-AFB1-F818-C850-2AB8CE00B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fld id="{C10B35E4-942F-4255-B18A-8EF27E02BA4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7" name="Rectangle 14">
            <a:extLst>
              <a:ext uri="{FF2B5EF4-FFF2-40B4-BE49-F238E27FC236}">
                <a16:creationId xmlns:a16="http://schemas.microsoft.com/office/drawing/2014/main" id="{A99E30EE-F59C-B00F-0797-10C5749BCF49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34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3" r:id="rId2"/>
    <p:sldLayoutId id="2147484115" r:id="rId3"/>
    <p:sldLayoutId id="2147484112" r:id="rId4"/>
    <p:sldLayoutId id="2147484116" r:id="rId5"/>
    <p:sldLayoutId id="2147484111" r:id="rId6"/>
    <p:sldLayoutId id="2147484117" r:id="rId7"/>
    <p:sldLayoutId id="2147484118" r:id="rId8"/>
    <p:sldLayoutId id="2147484119" r:id="rId9"/>
    <p:sldLayoutId id="2147484110" r:id="rId10"/>
    <p:sldLayoutId id="21474841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1CD7A-00F3-430F-3A1D-F9A92A106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66800"/>
            <a:ext cx="7162800" cy="41148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 Pesticide MRL Compendium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- </a:t>
            </a: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 New Zealand Perspective</a:t>
            </a:r>
            <a:b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b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Dave 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Lunn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, Principal Adviser (Residues)</a:t>
            </a:r>
            <a:b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</a:b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Ministry for Primary Industries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</p:txBody>
      </p:sp>
      <p:sp>
        <p:nvSpPr>
          <p:cNvPr id="8195" name="Slide Number Placeholder 7">
            <a:extLst>
              <a:ext uri="{FF2B5EF4-FFF2-40B4-BE49-F238E27FC236}">
                <a16:creationId xmlns:a16="http://schemas.microsoft.com/office/drawing/2014/main" id="{340A9C52-0D4F-7D71-3359-8AD7DB01F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94F4D2-E396-4709-BD38-D15407B00C67}" type="slidenum">
              <a:rPr lang="en-US" altLang="en-US">
                <a:solidFill>
                  <a:srgbClr val="0D0D0D"/>
                </a:solidFill>
                <a:latin typeface="Gill Sans MT" panose="020B0502020104020203" pitchFamily="34" charset="0"/>
              </a:rPr>
              <a:pPr eaLnBrk="1" hangingPunct="1"/>
              <a:t>1</a:t>
            </a:fld>
            <a:endParaRPr lang="en-US" altLang="en-US">
              <a:solidFill>
                <a:srgbClr val="0D0D0D"/>
              </a:solidFill>
              <a:latin typeface="Gill Sans MT" panose="020B0502020104020203" pitchFamily="34" charset="0"/>
            </a:endParaRPr>
          </a:p>
        </p:txBody>
      </p:sp>
      <p:pic>
        <p:nvPicPr>
          <p:cNvPr id="8196" name="Picture 5">
            <a:extLst>
              <a:ext uri="{FF2B5EF4-FFF2-40B4-BE49-F238E27FC236}">
                <a16:creationId xmlns:a16="http://schemas.microsoft.com/office/drawing/2014/main" id="{2CF199A8-230A-1AAB-C981-FF6F567FEE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25146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APEC Logo_vertical300dpi.jpg">
            <a:extLst>
              <a:ext uri="{FF2B5EF4-FFF2-40B4-BE49-F238E27FC236}">
                <a16:creationId xmlns:a16="http://schemas.microsoft.com/office/drawing/2014/main" id="{A359D7F4-C429-41E4-1627-D95AFE76B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04800"/>
            <a:ext cx="10334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E3B4-3879-68C8-637F-8544256B7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/>
              <a:t>Background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82B76845-6DC2-8646-8C80-589DF7941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648200"/>
          </a:xfrm>
        </p:spPr>
        <p:txBody>
          <a:bodyPr/>
          <a:lstStyle/>
          <a:p>
            <a:r>
              <a:rPr lang="en-NZ" altLang="en-US" sz="2800">
                <a:ea typeface="ＭＳ Ｐゴシック" panose="020B0600070205080204" pitchFamily="34" charset="-128"/>
              </a:rPr>
              <a:t>MRLs are set at the national level to reflect expected residues in crops treated according to nationally authorised ‘safe use’</a:t>
            </a:r>
          </a:p>
          <a:p>
            <a:endParaRPr lang="en-NZ" altLang="en-US" sz="1800">
              <a:ea typeface="ＭＳ Ｐゴシック" panose="020B0600070205080204" pitchFamily="34" charset="-128"/>
            </a:endParaRPr>
          </a:p>
          <a:p>
            <a:r>
              <a:rPr lang="en-NZ" altLang="en-US" sz="2800">
                <a:ea typeface="ＭＳ Ｐゴシック" panose="020B0600070205080204" pitchFamily="34" charset="-128"/>
              </a:rPr>
              <a:t>Safe use includes safety to consumers of treated raw and processed commodities (e.g. wine)</a:t>
            </a:r>
          </a:p>
          <a:p>
            <a:endParaRPr lang="en-NZ" altLang="en-US" sz="1800">
              <a:ea typeface="ＭＳ Ｐゴシック" panose="020B0600070205080204" pitchFamily="34" charset="-128"/>
            </a:endParaRPr>
          </a:p>
          <a:p>
            <a:r>
              <a:rPr lang="en-NZ" altLang="en-US" sz="2800">
                <a:ea typeface="ＭＳ Ｐゴシック" panose="020B0600070205080204" pitchFamily="34" charset="-128"/>
              </a:rPr>
              <a:t>Authorised uses differ from country to country, therefore MRLs also differ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B866D8B9-520D-3A0E-8376-DBBBA037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117A9B8-CF51-4E34-8B1F-FE2518DD2BAD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2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330E3-224A-6890-1256-994C43126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NZ" dirty="0"/>
              <a:t>The MRL Compendium - Benefits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6A8AB91-2E2D-438D-176D-75DD1927C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altLang="en-US" sz="2800">
                <a:ea typeface="ＭＳ Ｐゴシック" panose="020B0600070205080204" pitchFamily="34" charset="-128"/>
              </a:rPr>
              <a:t>Provides a comprehensive list of MRLs for more than 320 pesticides in 11 APEC economies</a:t>
            </a:r>
          </a:p>
          <a:p>
            <a:endParaRPr lang="en-NZ" altLang="en-US" sz="1100">
              <a:ea typeface="ＭＳ Ｐゴシック" panose="020B0600070205080204" pitchFamily="34" charset="-128"/>
            </a:endParaRPr>
          </a:p>
          <a:p>
            <a:r>
              <a:rPr lang="en-NZ" altLang="en-US" sz="2800">
                <a:ea typeface="ＭＳ Ｐゴシック" panose="020B0600070205080204" pitchFamily="34" charset="-128"/>
              </a:rPr>
              <a:t>Valuable in identifying the differences in national MRLs set for grapes (and raisins)</a:t>
            </a:r>
          </a:p>
          <a:p>
            <a:endParaRPr lang="en-NZ" altLang="en-US" sz="1100">
              <a:ea typeface="ＭＳ Ｐゴシック" panose="020B0600070205080204" pitchFamily="34" charset="-128"/>
            </a:endParaRPr>
          </a:p>
          <a:p>
            <a:r>
              <a:rPr lang="en-NZ" altLang="en-US" sz="2800">
                <a:ea typeface="ＭＳ Ｐゴシック" panose="020B0600070205080204" pitchFamily="34" charset="-128"/>
              </a:rPr>
              <a:t>Helpful tool for industry in identifying ‘sensitive’ markets where pesticide residues in wine may be a problem</a:t>
            </a:r>
          </a:p>
          <a:p>
            <a:endParaRPr lang="en-NZ" altLang="en-US" sz="1100">
              <a:ea typeface="ＭＳ Ｐゴシック" panose="020B0600070205080204" pitchFamily="34" charset="-128"/>
            </a:endParaRPr>
          </a:p>
          <a:p>
            <a:r>
              <a:rPr lang="en-NZ" altLang="en-US" sz="2800">
                <a:ea typeface="ＭＳ Ｐゴシック" panose="020B0600070205080204" pitchFamily="34" charset="-128"/>
              </a:rPr>
              <a:t>A good basis for prioritising further work in resolving residue-related trade issues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865C8962-AC8D-DD09-60B0-C09A4D82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139A78F-C657-492C-A26E-733E19B97686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3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4BBAE-D5AA-5BDA-EF6E-4A115C489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NZ" dirty="0"/>
              <a:t>The MRL Compendium - Challenges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B0DA25E-4831-891B-7D82-0290B28D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altLang="en-US" sz="2800">
                <a:ea typeface="ＭＳ Ｐゴシック" panose="020B0600070205080204" pitchFamily="34" charset="-128"/>
              </a:rPr>
              <a:t>The MRL information is only a snap-shot in time</a:t>
            </a:r>
          </a:p>
          <a:p>
            <a:endParaRPr lang="en-NZ" altLang="en-US" sz="1600">
              <a:ea typeface="ＭＳ Ｐゴシック" panose="020B0600070205080204" pitchFamily="34" charset="-128"/>
            </a:endParaRPr>
          </a:p>
          <a:p>
            <a:r>
              <a:rPr lang="en-NZ" altLang="en-US" sz="2800">
                <a:ea typeface="ＭＳ Ｐゴシック" panose="020B0600070205080204" pitchFamily="34" charset="-128"/>
              </a:rPr>
              <a:t>To maintain its value, it needs to be updated regularly to capture new, revised, revoked MRLs</a:t>
            </a:r>
          </a:p>
          <a:p>
            <a:endParaRPr lang="en-NZ" altLang="en-US" sz="1600">
              <a:ea typeface="ＭＳ Ｐゴシック" panose="020B0600070205080204" pitchFamily="34" charset="-128"/>
            </a:endParaRPr>
          </a:p>
          <a:p>
            <a:r>
              <a:rPr lang="en-NZ" altLang="en-US" sz="2800">
                <a:ea typeface="ＭＳ Ｐゴシック" panose="020B0600070205080204" pitchFamily="34" charset="-128"/>
              </a:rPr>
              <a:t>MRLs only listed for some APEC economies</a:t>
            </a:r>
          </a:p>
          <a:p>
            <a:pPr lvl="2"/>
            <a:r>
              <a:rPr lang="en-NZ" altLang="en-US" i="1">
                <a:ea typeface="ＭＳ Ｐゴシック" panose="020B0600070205080204" pitchFamily="34" charset="-128"/>
              </a:rPr>
              <a:t>Need for improved co-ordination with national MRL-setting agencies in APEC economies that have not responded yet?  </a:t>
            </a:r>
          </a:p>
          <a:p>
            <a:pPr lvl="2"/>
            <a:r>
              <a:rPr lang="en-NZ" altLang="en-US" i="1">
                <a:ea typeface="ＭＳ Ｐゴシック" panose="020B0600070205080204" pitchFamily="34" charset="-128"/>
              </a:rPr>
              <a:t>Possible expansion to include MRLs of non-APEC trading partners?  Who would do this?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BCE60480-EDFE-EC22-7D6C-2B07D538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6365291-365D-4B2B-8790-26FBF981260C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4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04A2C-3B6A-BBAE-D697-FB15FD600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NZ" dirty="0"/>
              <a:t>The MRL Compendium - Changes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65D9A394-5D9D-20B0-9B2F-7442A4B9B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altLang="en-US">
                <a:ea typeface="ＭＳ Ｐゴシック" panose="020B0600070205080204" pitchFamily="34" charset="-128"/>
              </a:rPr>
              <a:t>The value of the Compendium could be enhanced by:</a:t>
            </a:r>
          </a:p>
          <a:p>
            <a:pPr lvl="1"/>
            <a:r>
              <a:rPr lang="en-NZ" altLang="en-US">
                <a:ea typeface="ＭＳ Ｐゴシック" panose="020B0600070205080204" pitchFamily="34" charset="-128"/>
              </a:rPr>
              <a:t>Adding information on national approaches on how grape MRLs are applied to wine</a:t>
            </a:r>
          </a:p>
          <a:p>
            <a:pPr lvl="1"/>
            <a:endParaRPr lang="en-NZ" altLang="en-US" sz="1400">
              <a:ea typeface="ＭＳ Ｐゴシック" panose="020B0600070205080204" pitchFamily="34" charset="-128"/>
            </a:endParaRPr>
          </a:p>
          <a:p>
            <a:pPr lvl="1"/>
            <a:r>
              <a:rPr lang="en-NZ" altLang="en-US">
                <a:ea typeface="ＭＳ Ｐゴシック" panose="020B0600070205080204" pitchFamily="34" charset="-128"/>
              </a:rPr>
              <a:t>Including guidance on what residue limits apply to wine if no national grape MRLs exist (‘default MRLs’)</a:t>
            </a:r>
          </a:p>
          <a:p>
            <a:pPr lvl="1"/>
            <a:endParaRPr lang="en-NZ" altLang="en-US" sz="1400">
              <a:ea typeface="ＭＳ Ｐゴシック" panose="020B0600070205080204" pitchFamily="34" charset="-128"/>
            </a:endParaRPr>
          </a:p>
          <a:p>
            <a:pPr lvl="1"/>
            <a:r>
              <a:rPr lang="en-NZ" altLang="en-US">
                <a:ea typeface="ＭＳ Ｐゴシック" panose="020B0600070205080204" pitchFamily="34" charset="-128"/>
              </a:rPr>
              <a:t>Indicating the status of Codex (and APEC) MRLs for imported wine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068526A-58B9-E467-E99E-90508E6EF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D6E5B0F-CA69-4A8F-9D79-E9484192CA3C}" type="slidenum">
              <a:rPr lang="en-US" alt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5</a:t>
            </a:fld>
            <a:endParaRPr lang="en-US" alt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</TotalTime>
  <Words>284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ＭＳ Ｐゴシック</vt:lpstr>
      <vt:lpstr>Gill Sans MT</vt:lpstr>
      <vt:lpstr>Wingdings 2</vt:lpstr>
      <vt:lpstr>Verdana</vt:lpstr>
      <vt:lpstr>Calibri</vt:lpstr>
      <vt:lpstr>Solstice</vt:lpstr>
      <vt:lpstr>The Pesticide MRL Compendium  - A New Zealand Perspective  Dave Lunn, Principal Adviser (Residues) Ministry for Primary Industries</vt:lpstr>
      <vt:lpstr>Background</vt:lpstr>
      <vt:lpstr>The MRL Compendium - Benefits</vt:lpstr>
      <vt:lpstr>The MRL Compendium - Challenges</vt:lpstr>
      <vt:lpstr>The MRL Compendium - Changes</vt:lpstr>
    </vt:vector>
  </TitlesOfParts>
  <Company>DOC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 Ferman</dc:creator>
  <cp:lastModifiedBy>Shin C. Kao</cp:lastModifiedBy>
  <cp:revision>95</cp:revision>
  <dcterms:created xsi:type="dcterms:W3CDTF">2011-07-13T19:15:32Z</dcterms:created>
  <dcterms:modified xsi:type="dcterms:W3CDTF">2024-10-23T18:15:21Z</dcterms:modified>
</cp:coreProperties>
</file>