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266" r:id="rId3"/>
    <p:sldId id="274" r:id="rId4"/>
    <p:sldId id="267" r:id="rId5"/>
    <p:sldId id="269" r:id="rId6"/>
    <p:sldId id="271" r:id="rId7"/>
    <p:sldId id="270" r:id="rId8"/>
    <p:sldId id="272" r:id="rId9"/>
    <p:sldId id="259" r:id="rId10"/>
    <p:sldId id="260" r:id="rId11"/>
    <p:sldId id="261" r:id="rId12"/>
    <p:sldId id="264" r:id="rId13"/>
    <p:sldId id="273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飯島" initials="飯島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F5B96-22C5-4AE9-B4BB-0A16F8A19771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C9991-19F6-41A0-9869-BBD90EDD10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04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C9991-19F6-41A0-9869-BBD90EDD101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76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C9991-19F6-41A0-9869-BBD90EDD101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767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C9991-19F6-41A0-9869-BBD90EDD101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767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C9991-19F6-41A0-9869-BBD90EDD101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767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C9991-19F6-41A0-9869-BBD90EDD101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1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A1924AE-564D-424D-8983-9C050ECCDC28}" type="datetimeFigureOut">
              <a:rPr kumimoji="1" lang="ja-JP" altLang="en-US" smtClean="0"/>
              <a:pPr/>
              <a:t>2013/10/31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FEDCEF-7360-49A0-B11D-A7041526E3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212414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</a:t>
            </a:r>
            <a:r>
              <a:rPr lang="en-US" altLang="ja-JP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Beverage Sampling </a:t>
            </a:r>
            <a:r>
              <a:rPr lang="en-US" altLang="ja-JP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in Japan</a:t>
            </a:r>
            <a:endParaRPr kumimoji="1" lang="ja-JP" altLang="en-US" sz="3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8104" y="515719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11/05/2013</a:t>
            </a:r>
          </a:p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Katsumi </a:t>
            </a:r>
            <a:r>
              <a:rPr lang="en-US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Matsumaru</a:t>
            </a:r>
            <a:endParaRPr lang="en-US" altLang="ja-JP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Agency, Japan</a:t>
            </a:r>
            <a:endParaRPr lang="ja-JP" altLang="en-US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557145"/>
              </p:ext>
            </p:extLst>
          </p:nvPr>
        </p:nvGraphicFramePr>
        <p:xfrm>
          <a:off x="755578" y="1556792"/>
          <a:ext cx="7704854" cy="4248472"/>
        </p:xfrm>
        <a:graphic>
          <a:graphicData uri="http://schemas.openxmlformats.org/drawingml/2006/table">
            <a:tbl>
              <a:tblPr/>
              <a:tblGrid>
                <a:gridCol w="1656182"/>
                <a:gridCol w="1368152"/>
                <a:gridCol w="1152128"/>
                <a:gridCol w="1224136"/>
                <a:gridCol w="1080120"/>
                <a:gridCol w="1224136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Category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White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Rose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</a:t>
                      </a:r>
                      <a:r>
                        <a:rPr lang="en-US" altLang="ja-JP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samples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114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6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Alcohol Content (%)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13.11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13.43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12.65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12.10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6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 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1.16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1.36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6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Acidity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8.46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9.00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6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1.21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0.87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1.40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6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Sulfite</a:t>
                      </a:r>
                      <a:r>
                        <a:rPr lang="ja-JP" altLang="en-US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ja-JP" altLang="en-US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mg/kg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）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91.02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65.64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126.70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186.10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6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68.26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58.24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65.45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6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Methanol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mg/L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）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153.51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153.51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53.54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53.54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22794" marR="22794" marT="22794" marB="22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324600" y="11546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（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2011.7-2012.6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）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of Imported Wines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576"/>
              </p:ext>
            </p:extLst>
          </p:nvPr>
        </p:nvGraphicFramePr>
        <p:xfrm>
          <a:off x="1979712" y="1699140"/>
          <a:ext cx="5040561" cy="1305436"/>
        </p:xfrm>
        <a:graphic>
          <a:graphicData uri="http://schemas.openxmlformats.org/drawingml/2006/table">
            <a:tbl>
              <a:tblPr/>
              <a:tblGrid>
                <a:gridCol w="1584176"/>
                <a:gridCol w="1944216"/>
                <a:gridCol w="1512169"/>
              </a:tblGrid>
              <a:tr h="44278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Number of samples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0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Domestic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Import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152.7 mg/kg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6737" marR="26737" marT="26737" marB="26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292080" y="1340768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(2011.7-2012.6)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7624" y="3020312"/>
            <a:ext cx="712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*Only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roducts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whose labels include use of </a:t>
            </a:r>
            <a:r>
              <a:rPr lang="en-US" altLang="ja-JP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sorbic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acid are selected. 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29402"/>
              </p:ext>
            </p:extLst>
          </p:nvPr>
        </p:nvGraphicFramePr>
        <p:xfrm>
          <a:off x="1403647" y="4424264"/>
          <a:ext cx="6408713" cy="1885056"/>
        </p:xfrm>
        <a:graphic>
          <a:graphicData uri="http://schemas.openxmlformats.org/drawingml/2006/table">
            <a:tbl>
              <a:tblPr/>
              <a:tblGrid>
                <a:gridCol w="3816425"/>
                <a:gridCol w="1324481"/>
                <a:gridCol w="1267807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　</a:t>
                      </a: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Domestic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Import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 Number of samples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2,265</a:t>
                      </a: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413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Lack of “item”</a:t>
                      </a:r>
                      <a:endParaRPr lang="ja-JP" altLang="en-US" sz="1800" dirty="0" smtClean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 Lack of “alcohol</a:t>
                      </a:r>
                      <a:r>
                        <a:rPr lang="en-US" altLang="ja-JP" sz="1800" baseline="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content”</a:t>
                      </a:r>
                      <a:endParaRPr lang="ja-JP" altLang="en-US" sz="1800" dirty="0" smtClean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aseline="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 Lack of “stop underage drinking”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of Domestic and Imported Wines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5680" y="974731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Sorbic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acid analysis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4056" y="3602559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Label assessments about all products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8164" y="4036088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(2011.7-2012.6)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【Appendix】 Radioactive Analyses (1)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4056" y="119733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13660" y="1800952"/>
            <a:ext cx="81369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nsure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safety of liquors with regard to radioactive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alliance with the National Research Institute of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Brewing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4056" y="2895327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Activities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99592" y="3557280"/>
            <a:ext cx="5682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beverage sampling program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07940" y="4196360"/>
            <a:ext cx="66106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Radiation examination of alcoholic beverages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907940" y="4835440"/>
            <a:ext cx="63946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Radiation analyses for exporting products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99592" y="5474521"/>
            <a:ext cx="7806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Contracted radioactive analyses of liquor and ingredients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615638" y="1772816"/>
            <a:ext cx="255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(2011.7-2013.8)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65838"/>
              </p:ext>
            </p:extLst>
          </p:nvPr>
        </p:nvGraphicFramePr>
        <p:xfrm>
          <a:off x="1115616" y="2204864"/>
          <a:ext cx="6624736" cy="2016224"/>
        </p:xfrm>
        <a:graphic>
          <a:graphicData uri="http://schemas.openxmlformats.org/drawingml/2006/table">
            <a:tbl>
              <a:tblPr/>
              <a:tblGrid>
                <a:gridCol w="1502140"/>
                <a:gridCol w="2242276"/>
                <a:gridCol w="288032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Category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Number of samples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Number of samples whose</a:t>
                      </a:r>
                    </a:p>
                    <a:p>
                      <a:pPr rtl="0"/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radioactive levels exceed</a:t>
                      </a:r>
                    </a:p>
                    <a:p>
                      <a:pPr rtl="0"/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standard value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18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Wine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1558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altLang="ja-JP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010" marR="32010" marT="32010" marB="320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27584" y="4316903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*1 : The standard value :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100Bq/kg</a:t>
            </a:r>
          </a:p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(General value for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foods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including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beverages, total of radio </a:t>
            </a:r>
          </a:p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active cesium(Cs-134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Cs-137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)) </a:t>
            </a:r>
          </a:p>
          <a:p>
            <a:r>
              <a:rPr kumimoji="1" lang="en-US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>*2 : Radioactive analyses were performed by using a sub-sample of </a:t>
            </a:r>
          </a:p>
          <a:p>
            <a:r>
              <a:rPr lang="en-US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kumimoji="1" lang="en-US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>products</a:t>
            </a:r>
            <a:r>
              <a:rPr lang="en-US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>in the ABSP.</a:t>
            </a:r>
          </a:p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*3 : Alcoholic beverages and brewing water examined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NRIB on request.</a:t>
            </a:r>
            <a:endParaRPr lang="en-US" altLang="ja-JP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【Appendix】 Radioactive Analyses (2)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4056" y="113881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Beverage Sampling Program 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8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8740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 of Wine by the Liquor Tax Law (1) </a:t>
            </a:r>
            <a:endParaRPr kumimoji="1"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4056" y="1066804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 of wine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5980" y="1755074"/>
            <a:ext cx="793832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22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Liquor Tax Law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defines wine as a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beverage</a:t>
            </a:r>
          </a:p>
          <a:p>
            <a:pPr algn="just">
              <a:lnSpc>
                <a:spcPct val="120000"/>
              </a:lnSpc>
            </a:pP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resulting from the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fermentation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ingredients as below.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73700" y="2786559"/>
            <a:ext cx="75806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2200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Fruits and brewing water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273700" y="3390900"/>
            <a:ext cx="775379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Fruits, brewing water and auxiliary materials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provided</a:t>
            </a:r>
          </a:p>
          <a:p>
            <a:pPr algn="just">
              <a:lnSpc>
                <a:spcPct val="120000"/>
              </a:lnSpc>
            </a:pP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by Cabinet Order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97924" y="4572913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Various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fruits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including grapes are approved.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99592" y="5284113"/>
            <a:ext cx="82444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Glucose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fructose and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sucrose are approved for sugar addition.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914400" y="1714500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Upper limits of an alcohol content for wine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283416" y="2374900"/>
            <a:ext cx="77530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Made without auxiliary materials : less than 20% (v/v)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276056" y="3022600"/>
            <a:ext cx="77520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Made with auxiliary materials : less than 15% (v/v)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5680" y="3886200"/>
            <a:ext cx="7657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Sweet wine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endParaRPr lang="ja-JP" altLang="ja-JP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8032" y="260648"/>
            <a:ext cx="8740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 of Wine by the Liquor Tax Law (2) </a:t>
            </a:r>
            <a:endParaRPr kumimoji="1"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4056" y="1066804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 of wine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90600" y="4584700"/>
            <a:ext cx="7772400" cy="933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Fruit liquor which does not meet these requirements</a:t>
            </a:r>
          </a:p>
          <a:p>
            <a:pPr>
              <a:spcBef>
                <a:spcPts val="800"/>
              </a:spcBef>
            </a:pP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classified as a sweet wine.</a:t>
            </a:r>
            <a:endParaRPr lang="ja-JP" altLang="ja-JP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702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Liquor tax and Customs</a:t>
            </a:r>
            <a:endParaRPr kumimoji="1"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04056" y="119675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Liquor tax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056" y="392169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99592" y="4502085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 : 93 ~ 156.8 YEN/L </a:t>
            </a:r>
            <a:r>
              <a:rPr lang="ja-JP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$0.93 ~ $1.57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USD/L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99592" y="5715000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Sparkling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201.6 YEN/L </a:t>
            </a:r>
            <a:r>
              <a:rPr lang="ja-JP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$2.02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USD/L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99592" y="1764105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 : 80YEN/L 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$0.8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USD/L  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99592" y="2310365"/>
            <a:ext cx="7956376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Sweet wine (&lt;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alc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13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%)  : 120 YEN/L 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$1.2 USD/L</a:t>
            </a:r>
          </a:p>
          <a:p>
            <a:pPr algn="just">
              <a:spcBef>
                <a:spcPts val="800"/>
              </a:spcBef>
            </a:pPr>
            <a:r>
              <a:rPr lang="en-US" altLang="ja-JP" sz="2200" dirty="0" smtClean="0"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Sweet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 (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≧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alc. 13%)  :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 + 10×(alc.-12)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YEN/L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99592" y="5108543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Sweet wine : 123.2 YEN/L </a:t>
            </a:r>
            <a:r>
              <a:rPr lang="ja-JP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$1.23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USD/L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95400" y="32385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Alc. is truncated to its decimal point.</a:t>
            </a:r>
          </a:p>
        </p:txBody>
      </p:sp>
    </p:spTree>
    <p:extLst>
      <p:ext uri="{BB962C8B-B14F-4D97-AF65-F5344CB8AC3E}">
        <p14:creationId xmlns:p14="http://schemas.microsoft.com/office/powerpoint/2010/main" val="176043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</a:t>
            </a:r>
            <a:r>
              <a:rPr lang="en-US" altLang="ja-JP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Beverage Sampling Program </a:t>
            </a:r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(ABSP)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04056" y="2590124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056" y="491303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Implementing agency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99592" y="5465102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Regional Taxation Bureaus throughout Japan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92232" y="6032429"/>
            <a:ext cx="825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Research Institute of 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Brewing (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advanced analyses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99592" y="3157477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Achieve proper and fair liquor taxation 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99592" y="3703737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safety and quality of liquor</a:t>
            </a:r>
            <a:endParaRPr lang="en-US" altLang="ja-JP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99592" y="1533432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random survey of products in 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Japan’s marketplace, examining quality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safety of 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alcoholic beverages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4056" y="1024600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99592" y="4266441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Stabilize the business foundations of the liquor industry </a:t>
            </a:r>
            <a:endParaRPr lang="en-US" altLang="ja-JP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9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ABSP from July 2011 to June 2012 (1)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056" y="3420290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 items of wine 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99592" y="3910278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Label </a:t>
            </a:r>
            <a:r>
              <a:rPr lang="en-US" altLang="ja-JP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assessments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273700" y="4468529"/>
            <a:ext cx="35685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 of a manufacturer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4056" y="906274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Surveyed alcoholic beverages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99592" y="1452249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Products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99592" y="1926501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Domestic : 2,265          Import : 413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81286" y="2374939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99592" y="2805826"/>
            <a:ext cx="29523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Domestic : 104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15335" y="2832801"/>
            <a:ext cx="17686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 : 114</a:t>
            </a:r>
            <a:endParaRPr lang="ja-JP" altLang="en-US" sz="2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273700" y="4968990"/>
            <a:ext cx="4090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73700" y="5469451"/>
            <a:ext cx="4090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68551" y="4468529"/>
            <a:ext cx="37374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Category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rate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968552" y="4968990"/>
            <a:ext cx="4283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 content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968551" y="5969913"/>
            <a:ext cx="4283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underage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drinking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259632" y="5969913"/>
            <a:ext cx="4090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Volume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978400" y="5469451"/>
            <a:ext cx="4090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Carbonation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2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ABSP from July 2011 to June 2012</a:t>
            </a:r>
            <a:r>
              <a:rPr lang="ja-JP" alt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056" y="980728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 items of wine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905312" y="1540233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Analyses based on the Liquor Tax Law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315932" y="2075268"/>
            <a:ext cx="6784859" cy="1313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 content</a:t>
            </a:r>
          </a:p>
          <a:p>
            <a:pPr algn="just">
              <a:spcBef>
                <a:spcPts val="800"/>
              </a:spcBef>
            </a:pP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Made without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auxiliary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: less than 20%</a:t>
            </a:r>
          </a:p>
          <a:p>
            <a:pPr algn="just">
              <a:spcBef>
                <a:spcPts val="800"/>
              </a:spcBef>
            </a:pP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Made with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auxiliary materials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less than 15%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15931" y="4051279"/>
            <a:ext cx="78290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Methanol : less than 1,000 mg/L 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315931" y="4519912"/>
            <a:ext cx="79365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Sulfite : less than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350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mg/kg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13660" y="3558649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Analyses regulated by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 Sanitation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15932" y="4988544"/>
            <a:ext cx="78290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Sorbic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acid :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 or less mg/kg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315931" y="6084213"/>
            <a:ext cx="78290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en-US" altLang="ja-JP" sz="2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Acidity</a:t>
            </a:r>
            <a:endParaRPr lang="ja-JP" altLang="en-US" sz="2200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913660" y="5591583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ABSP from July 2011 to June 2012</a:t>
            </a:r>
            <a:r>
              <a:rPr lang="ja-JP" alt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95680" y="1101064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Correspondence</a:t>
            </a:r>
            <a:endParaRPr lang="ja-JP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96936" y="1721974"/>
            <a:ext cx="82470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find products that are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non-compliant,</a:t>
            </a:r>
          </a:p>
          <a:p>
            <a:pPr algn="just"/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⇒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Notify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 results to regulatory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authorities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913660" y="2744341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913660" y="3904600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2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</a:t>
            </a:r>
            <a:r>
              <a:rPr lang="ja-JP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Sweet w</a:t>
            </a:r>
            <a:r>
              <a:rPr lang="en-US" altLang="ja-JP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ine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31640" y="3300213"/>
            <a:ext cx="30228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non-compliant item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31640" y="4510281"/>
            <a:ext cx="76964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ja-JP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 exceeded the </a:t>
            </a:r>
            <a:r>
              <a:rPr lang="en-US" altLang="ja-JP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value of sulfite.</a:t>
            </a:r>
            <a:endParaRPr lang="ja-JP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80988"/>
              </p:ext>
            </p:extLst>
          </p:nvPr>
        </p:nvGraphicFramePr>
        <p:xfrm>
          <a:off x="251521" y="1484784"/>
          <a:ext cx="8640959" cy="4157106"/>
        </p:xfrm>
        <a:graphic>
          <a:graphicData uri="http://schemas.openxmlformats.org/drawingml/2006/table">
            <a:tbl>
              <a:tblPr/>
              <a:tblGrid>
                <a:gridCol w="1656184"/>
                <a:gridCol w="1224136"/>
                <a:gridCol w="1080120"/>
                <a:gridCol w="1152128"/>
                <a:gridCol w="1224136"/>
                <a:gridCol w="1224136"/>
                <a:gridCol w="1080119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Category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White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Rose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Other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8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</a:t>
                      </a:r>
                      <a:r>
                        <a:rPr lang="en-US" altLang="ja-JP" sz="1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samples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86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Alcohol Content (%)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11.55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11.97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11.83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11.20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6.73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 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1.74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0.89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1.29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0.36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3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Acidity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7.75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7.61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8.07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7.67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0.87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1.28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0.83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2.11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Sulfite</a:t>
                      </a:r>
                      <a:r>
                        <a:rPr lang="ja-JP" altLang="en-US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ja-JP" altLang="en-US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mg/kg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）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79.64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67.51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98.23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56.40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77.34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55.75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46.88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63.85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47.45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53.40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Methanol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ja-JP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mg/L</a:t>
                      </a:r>
                      <a:r>
                        <a:rPr lang="ja-JP" altLang="en-US" sz="1800" dirty="0" smtClean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）</a:t>
                      </a:r>
                      <a:endParaRPr lang="ja-JP" altLang="en-US" sz="180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182.32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188.57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132.29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5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0" spc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D</a:t>
                      </a:r>
                      <a:endParaRPr lang="ja-JP" altLang="en-US" sz="1800" kern="0" spc="0" baseline="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92.34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79.76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162.81</a:t>
                      </a:r>
                    </a:p>
                  </a:txBody>
                  <a:tcPr marL="15530" marR="15530" marT="15530" marB="15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444208" y="105273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（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2011.7-2012.6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）</a:t>
            </a:r>
            <a:endParaRPr kumimoji="1" lang="ja-JP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5662989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*</a:t>
            </a:r>
            <a:r>
              <a:rPr lang="en-US" altLang="ja-JP" dirty="0" smtClean="0"/>
              <a:t> :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Wine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made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fruits other than grapes (ex. apples and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peaches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8032" y="260648"/>
            <a:ext cx="8855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of Domestic Wines</a:t>
            </a:r>
            <a:endParaRPr lang="ja-JP" altLang="en-US" sz="32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D32EB6F981DE4EA0E8CFE61828E628" ma:contentTypeVersion="0" ma:contentTypeDescription="Create a new document." ma:contentTypeScope="" ma:versionID="3397ef13daa1967388173397ca9ee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C11607-58B4-4666-A71E-AB540C37D9F1}"/>
</file>

<file path=customXml/itemProps2.xml><?xml version="1.0" encoding="utf-8"?>
<ds:datastoreItem xmlns:ds="http://schemas.openxmlformats.org/officeDocument/2006/customXml" ds:itemID="{24F784F1-8978-4BFA-95FF-5D6A6AD774E7}"/>
</file>

<file path=customXml/itemProps3.xml><?xml version="1.0" encoding="utf-8"?>
<ds:datastoreItem xmlns:ds="http://schemas.openxmlformats.org/officeDocument/2006/customXml" ds:itemID="{9AA5B04D-960A-4B09-95D8-27CF4D461C61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1435</TotalTime>
  <Words>697</Words>
  <Application>Microsoft Office PowerPoint</Application>
  <PresentationFormat>画面に合わせる (4:3)</PresentationFormat>
  <Paragraphs>262</Paragraphs>
  <Slides>13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エグゼクティブ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国税庁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国税庁</dc:creator>
  <cp:lastModifiedBy>KOICHI</cp:lastModifiedBy>
  <cp:revision>135</cp:revision>
  <dcterms:created xsi:type="dcterms:W3CDTF">2013-10-22T10:49:21Z</dcterms:created>
  <dcterms:modified xsi:type="dcterms:W3CDTF">2013-11-01T01:59:51Z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0x01010006D32EB6F981DE4EA0E8CFE61828E628</vt:lpwstr>
  </property>
</Properties>
</file>