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tiff" ContentType="image/tiff"/>
  <Override PartName="/ppt/diagrams/layout1.xml" ContentType="application/vnd.openxmlformats-officedocument.drawingml.diagramLayout+xml"/>
  <Override PartName="/ppt/notesSlides/notesSlide6.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9" r:id="rId5"/>
  </p:sldMasterIdLst>
  <p:notesMasterIdLst>
    <p:notesMasterId r:id="rId33"/>
  </p:notesMasterIdLst>
  <p:handoutMasterIdLst>
    <p:handoutMasterId r:id="rId34"/>
  </p:handoutMasterIdLst>
  <p:sldIdLst>
    <p:sldId id="257" r:id="rId6"/>
    <p:sldId id="288" r:id="rId7"/>
    <p:sldId id="332" r:id="rId8"/>
    <p:sldId id="334" r:id="rId9"/>
    <p:sldId id="338" r:id="rId10"/>
    <p:sldId id="291" r:id="rId11"/>
    <p:sldId id="292" r:id="rId12"/>
    <p:sldId id="343" r:id="rId13"/>
    <p:sldId id="345" r:id="rId14"/>
    <p:sldId id="293" r:id="rId15"/>
    <p:sldId id="346" r:id="rId16"/>
    <p:sldId id="347" r:id="rId17"/>
    <p:sldId id="349" r:id="rId18"/>
    <p:sldId id="348" r:id="rId19"/>
    <p:sldId id="331" r:id="rId20"/>
    <p:sldId id="339" r:id="rId21"/>
    <p:sldId id="323" r:id="rId22"/>
    <p:sldId id="325" r:id="rId23"/>
    <p:sldId id="326" r:id="rId24"/>
    <p:sldId id="327" r:id="rId25"/>
    <p:sldId id="328" r:id="rId26"/>
    <p:sldId id="329" r:id="rId27"/>
    <p:sldId id="330" r:id="rId28"/>
    <p:sldId id="350" r:id="rId29"/>
    <p:sldId id="299" r:id="rId30"/>
    <p:sldId id="336" r:id="rId31"/>
    <p:sldId id="297" r:id="rId3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A6BA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074" autoAdjust="0"/>
    <p:restoredTop sz="94694" autoAdjust="0"/>
  </p:normalViewPr>
  <p:slideViewPr>
    <p:cSldViewPr snapToGrid="0" snapToObjects="1">
      <p:cViewPr>
        <p:scale>
          <a:sx n="70" d="100"/>
          <a:sy n="70" d="100"/>
        </p:scale>
        <p:origin x="-552"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B93656-3FE4-4CD0-9129-DB5881B34861}"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AU"/>
        </a:p>
      </dgm:t>
    </dgm:pt>
    <dgm:pt modelId="{86A502CA-5E9F-4EDA-808F-6DB6D2E69B74}">
      <dgm:prSet phldrT="[Text]" custT="1"/>
      <dgm:spPr/>
      <dgm:t>
        <a:bodyPr/>
        <a:lstStyle/>
        <a:p>
          <a:r>
            <a:rPr lang="en-US" sz="1800" b="1" dirty="0" smtClean="0">
              <a:solidFill>
                <a:schemeClr val="bg1"/>
              </a:solidFill>
            </a:rPr>
            <a:t>2</a:t>
          </a:r>
        </a:p>
        <a:p>
          <a:r>
            <a:rPr lang="en-US" sz="1800" b="1" dirty="0" smtClean="0">
              <a:solidFill>
                <a:schemeClr val="bg1"/>
              </a:solidFill>
            </a:rPr>
            <a:t>Adoption of Codex MRLs in domestic legislation and trade  </a:t>
          </a:r>
          <a:endParaRPr lang="en-AU" sz="1800" b="1" dirty="0">
            <a:solidFill>
              <a:schemeClr val="bg1"/>
            </a:solidFill>
          </a:endParaRPr>
        </a:p>
      </dgm:t>
    </dgm:pt>
    <dgm:pt modelId="{1D2F0BB8-5416-48C7-91BE-9CFEDA1C14ED}" type="parTrans" cxnId="{996C929A-8AE8-470C-822D-4226BB11E210}">
      <dgm:prSet/>
      <dgm:spPr/>
      <dgm:t>
        <a:bodyPr/>
        <a:lstStyle/>
        <a:p>
          <a:endParaRPr lang="en-AU"/>
        </a:p>
      </dgm:t>
    </dgm:pt>
    <dgm:pt modelId="{93D0E26B-5315-4047-9AB6-D09B32519FB0}" type="sibTrans" cxnId="{996C929A-8AE8-470C-822D-4226BB11E210}">
      <dgm:prSet/>
      <dgm:spPr/>
      <dgm:t>
        <a:bodyPr/>
        <a:lstStyle/>
        <a:p>
          <a:endParaRPr lang="en-AU"/>
        </a:p>
      </dgm:t>
    </dgm:pt>
    <dgm:pt modelId="{D68F8C9B-8A0F-4F2E-B894-8D346E4ED2E4}">
      <dgm:prSet phldrT="[Text]" custT="1"/>
      <dgm:spPr/>
      <dgm:t>
        <a:bodyPr/>
        <a:lstStyle/>
        <a:p>
          <a:r>
            <a:rPr lang="en-US" sz="1800" b="1" dirty="0" smtClean="0">
              <a:solidFill>
                <a:schemeClr val="bg1"/>
              </a:solidFill>
            </a:rPr>
            <a:t>3</a:t>
          </a:r>
        </a:p>
        <a:p>
          <a:r>
            <a:rPr lang="en-US" sz="1800" b="1" dirty="0" smtClean="0">
              <a:solidFill>
                <a:schemeClr val="bg1"/>
              </a:solidFill>
            </a:rPr>
            <a:t>Work sharing, or exchanging data to support the establishment of pesticide MRLs by member economies, in cases where there is no domestic equivalent for a member economy</a:t>
          </a:r>
          <a:endParaRPr lang="en-AU" sz="1800" b="1" dirty="0">
            <a:solidFill>
              <a:schemeClr val="bg1"/>
            </a:solidFill>
          </a:endParaRPr>
        </a:p>
      </dgm:t>
    </dgm:pt>
    <dgm:pt modelId="{B849E75C-AD20-4E03-8C3F-A7931A17233B}" type="parTrans" cxnId="{01693CFD-F864-4B7C-9EF6-BD9CF433985D}">
      <dgm:prSet/>
      <dgm:spPr/>
      <dgm:t>
        <a:bodyPr/>
        <a:lstStyle/>
        <a:p>
          <a:endParaRPr lang="en-AU"/>
        </a:p>
      </dgm:t>
    </dgm:pt>
    <dgm:pt modelId="{20074359-394D-4EF2-A143-D471BC0D5F7E}" type="sibTrans" cxnId="{01693CFD-F864-4B7C-9EF6-BD9CF433985D}">
      <dgm:prSet/>
      <dgm:spPr/>
      <dgm:t>
        <a:bodyPr/>
        <a:lstStyle/>
        <a:p>
          <a:endParaRPr lang="en-AU"/>
        </a:p>
      </dgm:t>
    </dgm:pt>
    <dgm:pt modelId="{AB46A715-3016-46C6-9595-36B240045176}">
      <dgm:prSet phldrT="[Text]" custT="1"/>
      <dgm:spPr/>
      <dgm:t>
        <a:bodyPr/>
        <a:lstStyle/>
        <a:p>
          <a:r>
            <a:rPr lang="en-US" sz="1800" b="1" dirty="0" smtClean="0">
              <a:solidFill>
                <a:schemeClr val="bg1"/>
              </a:solidFill>
            </a:rPr>
            <a:t>1</a:t>
          </a:r>
        </a:p>
        <a:p>
          <a:r>
            <a:rPr lang="en-US" sz="1800" b="1" dirty="0" smtClean="0">
              <a:solidFill>
                <a:schemeClr val="bg1"/>
              </a:solidFill>
            </a:rPr>
            <a:t>Participation in the development of MRLs in Codex Alimentarius (Codex) via the Codex Committee on Pesticide Residues (CCPR</a:t>
          </a:r>
          <a:r>
            <a:rPr lang="en-US" sz="1400" b="1" dirty="0" smtClean="0">
              <a:solidFill>
                <a:schemeClr val="bg1"/>
              </a:solidFill>
            </a:rPr>
            <a:t>)</a:t>
          </a:r>
          <a:endParaRPr lang="en-AU" sz="1400" b="1" dirty="0">
            <a:solidFill>
              <a:schemeClr val="bg1"/>
            </a:solidFill>
          </a:endParaRPr>
        </a:p>
      </dgm:t>
    </dgm:pt>
    <dgm:pt modelId="{5236690F-BA97-4FA3-87B1-639428624C5E}" type="sibTrans" cxnId="{CBA21FAE-0E86-45DB-94A4-7DB3EAF8D948}">
      <dgm:prSet/>
      <dgm:spPr/>
      <dgm:t>
        <a:bodyPr/>
        <a:lstStyle/>
        <a:p>
          <a:endParaRPr lang="en-AU"/>
        </a:p>
      </dgm:t>
    </dgm:pt>
    <dgm:pt modelId="{FBAD6E49-8154-471A-A0E2-A022D562681F}" type="parTrans" cxnId="{CBA21FAE-0E86-45DB-94A4-7DB3EAF8D948}">
      <dgm:prSet/>
      <dgm:spPr/>
      <dgm:t>
        <a:bodyPr/>
        <a:lstStyle/>
        <a:p>
          <a:endParaRPr lang="en-AU"/>
        </a:p>
      </dgm:t>
    </dgm:pt>
    <dgm:pt modelId="{F6439A16-1322-40CB-AE1A-8BFD211CDA91}">
      <dgm:prSet custT="1"/>
      <dgm:spPr/>
      <dgm:t>
        <a:bodyPr/>
        <a:lstStyle/>
        <a:p>
          <a:r>
            <a:rPr lang="en-US" sz="1800" b="1" dirty="0" smtClean="0">
              <a:solidFill>
                <a:schemeClr val="bg1"/>
              </a:solidFill>
            </a:rPr>
            <a:t>4</a:t>
          </a:r>
        </a:p>
        <a:p>
          <a:r>
            <a:rPr lang="en-US" sz="1800" b="1" dirty="0" smtClean="0">
              <a:solidFill>
                <a:schemeClr val="bg1"/>
              </a:solidFill>
            </a:rPr>
            <a:t>Develop unilateral “recognition”, or “import tolerances” where practical and appropriate, in domestic regulation of specific pesticide/commodity MRLs of trading partners on a case-by-case basis.    </a:t>
          </a:r>
          <a:endParaRPr lang="en-GB" sz="1800" b="1" dirty="0">
            <a:solidFill>
              <a:schemeClr val="bg1"/>
            </a:solidFill>
          </a:endParaRPr>
        </a:p>
      </dgm:t>
    </dgm:pt>
    <dgm:pt modelId="{38C42205-2AC2-4168-8C66-77F5558C6259}" type="parTrans" cxnId="{4AE42651-6337-4776-85D2-FD6E981E95DE}">
      <dgm:prSet/>
      <dgm:spPr/>
      <dgm:t>
        <a:bodyPr/>
        <a:lstStyle/>
        <a:p>
          <a:endParaRPr lang="en-AU"/>
        </a:p>
      </dgm:t>
    </dgm:pt>
    <dgm:pt modelId="{3BCB5B6F-F81C-4149-801D-46ABE603024D}" type="sibTrans" cxnId="{4AE42651-6337-4776-85D2-FD6E981E95DE}">
      <dgm:prSet/>
      <dgm:spPr/>
      <dgm:t>
        <a:bodyPr/>
        <a:lstStyle/>
        <a:p>
          <a:endParaRPr lang="en-AU"/>
        </a:p>
      </dgm:t>
    </dgm:pt>
    <dgm:pt modelId="{E3F581B6-96CA-42F0-9584-DBC4CE10C86E}" type="pres">
      <dgm:prSet presAssocID="{8DB93656-3FE4-4CD0-9129-DB5881B34861}" presName="diagram" presStyleCnt="0">
        <dgm:presLayoutVars>
          <dgm:dir/>
          <dgm:resizeHandles val="exact"/>
        </dgm:presLayoutVars>
      </dgm:prSet>
      <dgm:spPr/>
      <dgm:t>
        <a:bodyPr/>
        <a:lstStyle/>
        <a:p>
          <a:endParaRPr lang="en-GB"/>
        </a:p>
      </dgm:t>
    </dgm:pt>
    <dgm:pt modelId="{17B5C50E-FA59-432F-8DD4-6D0132D4CDE9}" type="pres">
      <dgm:prSet presAssocID="{AB46A715-3016-46C6-9595-36B240045176}" presName="node" presStyleLbl="node1" presStyleIdx="0" presStyleCnt="4">
        <dgm:presLayoutVars>
          <dgm:bulletEnabled val="1"/>
        </dgm:presLayoutVars>
      </dgm:prSet>
      <dgm:spPr/>
      <dgm:t>
        <a:bodyPr/>
        <a:lstStyle/>
        <a:p>
          <a:endParaRPr lang="en-AU"/>
        </a:p>
      </dgm:t>
    </dgm:pt>
    <dgm:pt modelId="{5ADADED2-FBC3-46A8-8016-75299E95228F}" type="pres">
      <dgm:prSet presAssocID="{5236690F-BA97-4FA3-87B1-639428624C5E}" presName="sibTrans" presStyleCnt="0"/>
      <dgm:spPr/>
    </dgm:pt>
    <dgm:pt modelId="{E323D775-2A7F-45CC-9C1B-1E9686598C8F}" type="pres">
      <dgm:prSet presAssocID="{86A502CA-5E9F-4EDA-808F-6DB6D2E69B74}" presName="node" presStyleLbl="node1" presStyleIdx="1" presStyleCnt="4">
        <dgm:presLayoutVars>
          <dgm:bulletEnabled val="1"/>
        </dgm:presLayoutVars>
      </dgm:prSet>
      <dgm:spPr/>
      <dgm:t>
        <a:bodyPr/>
        <a:lstStyle/>
        <a:p>
          <a:endParaRPr lang="en-AU"/>
        </a:p>
      </dgm:t>
    </dgm:pt>
    <dgm:pt modelId="{8EEA9DA9-72D3-4D06-A368-E4190DEA7C35}" type="pres">
      <dgm:prSet presAssocID="{93D0E26B-5315-4047-9AB6-D09B32519FB0}" presName="sibTrans" presStyleCnt="0"/>
      <dgm:spPr/>
    </dgm:pt>
    <dgm:pt modelId="{60B2F40F-C482-44A7-B0AB-5CADE134A984}" type="pres">
      <dgm:prSet presAssocID="{D68F8C9B-8A0F-4F2E-B894-8D346E4ED2E4}" presName="node" presStyleLbl="node1" presStyleIdx="2" presStyleCnt="4">
        <dgm:presLayoutVars>
          <dgm:bulletEnabled val="1"/>
        </dgm:presLayoutVars>
      </dgm:prSet>
      <dgm:spPr/>
      <dgm:t>
        <a:bodyPr/>
        <a:lstStyle/>
        <a:p>
          <a:endParaRPr lang="en-AU"/>
        </a:p>
      </dgm:t>
    </dgm:pt>
    <dgm:pt modelId="{6DB1A144-A22B-492C-89DB-88F30DD8C80E}" type="pres">
      <dgm:prSet presAssocID="{20074359-394D-4EF2-A143-D471BC0D5F7E}" presName="sibTrans" presStyleCnt="0"/>
      <dgm:spPr/>
    </dgm:pt>
    <dgm:pt modelId="{03D5D617-E157-400C-8A68-3D382B871080}" type="pres">
      <dgm:prSet presAssocID="{F6439A16-1322-40CB-AE1A-8BFD211CDA91}" presName="node" presStyleLbl="node1" presStyleIdx="3" presStyleCnt="4">
        <dgm:presLayoutVars>
          <dgm:bulletEnabled val="1"/>
        </dgm:presLayoutVars>
      </dgm:prSet>
      <dgm:spPr/>
      <dgm:t>
        <a:bodyPr/>
        <a:lstStyle/>
        <a:p>
          <a:endParaRPr lang="en-GB"/>
        </a:p>
      </dgm:t>
    </dgm:pt>
  </dgm:ptLst>
  <dgm:cxnLst>
    <dgm:cxn modelId="{01693CFD-F864-4B7C-9EF6-BD9CF433985D}" srcId="{8DB93656-3FE4-4CD0-9129-DB5881B34861}" destId="{D68F8C9B-8A0F-4F2E-B894-8D346E4ED2E4}" srcOrd="2" destOrd="0" parTransId="{B849E75C-AD20-4E03-8C3F-A7931A17233B}" sibTransId="{20074359-394D-4EF2-A143-D471BC0D5F7E}"/>
    <dgm:cxn modelId="{EB9FD493-49DF-4FEC-BDA8-D2724E58373C}" type="presOf" srcId="{F6439A16-1322-40CB-AE1A-8BFD211CDA91}" destId="{03D5D617-E157-400C-8A68-3D382B871080}" srcOrd="0" destOrd="0" presId="urn:microsoft.com/office/officeart/2005/8/layout/default#1"/>
    <dgm:cxn modelId="{008FC40E-1162-44C7-88C2-A85FA6799231}" type="presOf" srcId="{8DB93656-3FE4-4CD0-9129-DB5881B34861}" destId="{E3F581B6-96CA-42F0-9584-DBC4CE10C86E}" srcOrd="0" destOrd="0" presId="urn:microsoft.com/office/officeart/2005/8/layout/default#1"/>
    <dgm:cxn modelId="{88B15FA0-C4CF-46D8-AA79-EF1B645F7F5B}" type="presOf" srcId="{D68F8C9B-8A0F-4F2E-B894-8D346E4ED2E4}" destId="{60B2F40F-C482-44A7-B0AB-5CADE134A984}" srcOrd="0" destOrd="0" presId="urn:microsoft.com/office/officeart/2005/8/layout/default#1"/>
    <dgm:cxn modelId="{CBA21FAE-0E86-45DB-94A4-7DB3EAF8D948}" srcId="{8DB93656-3FE4-4CD0-9129-DB5881B34861}" destId="{AB46A715-3016-46C6-9595-36B240045176}" srcOrd="0" destOrd="0" parTransId="{FBAD6E49-8154-471A-A0E2-A022D562681F}" sibTransId="{5236690F-BA97-4FA3-87B1-639428624C5E}"/>
    <dgm:cxn modelId="{4AE42651-6337-4776-85D2-FD6E981E95DE}" srcId="{8DB93656-3FE4-4CD0-9129-DB5881B34861}" destId="{F6439A16-1322-40CB-AE1A-8BFD211CDA91}" srcOrd="3" destOrd="0" parTransId="{38C42205-2AC2-4168-8C66-77F5558C6259}" sibTransId="{3BCB5B6F-F81C-4149-801D-46ABE603024D}"/>
    <dgm:cxn modelId="{996C929A-8AE8-470C-822D-4226BB11E210}" srcId="{8DB93656-3FE4-4CD0-9129-DB5881B34861}" destId="{86A502CA-5E9F-4EDA-808F-6DB6D2E69B74}" srcOrd="1" destOrd="0" parTransId="{1D2F0BB8-5416-48C7-91BE-9CFEDA1C14ED}" sibTransId="{93D0E26B-5315-4047-9AB6-D09B32519FB0}"/>
    <dgm:cxn modelId="{AB35C8A4-2EDE-41EA-AD7F-64BFC2596F52}" type="presOf" srcId="{86A502CA-5E9F-4EDA-808F-6DB6D2E69B74}" destId="{E323D775-2A7F-45CC-9C1B-1E9686598C8F}" srcOrd="0" destOrd="0" presId="urn:microsoft.com/office/officeart/2005/8/layout/default#1"/>
    <dgm:cxn modelId="{AD3C800C-C095-4F4C-9288-89C12C010357}" type="presOf" srcId="{AB46A715-3016-46C6-9595-36B240045176}" destId="{17B5C50E-FA59-432F-8DD4-6D0132D4CDE9}" srcOrd="0" destOrd="0" presId="urn:microsoft.com/office/officeart/2005/8/layout/default#1"/>
    <dgm:cxn modelId="{E6D359D1-A996-4279-8E2B-46B85B657030}" type="presParOf" srcId="{E3F581B6-96CA-42F0-9584-DBC4CE10C86E}" destId="{17B5C50E-FA59-432F-8DD4-6D0132D4CDE9}" srcOrd="0" destOrd="0" presId="urn:microsoft.com/office/officeart/2005/8/layout/default#1"/>
    <dgm:cxn modelId="{ACF0E995-37C3-4153-9B45-4715CF08FBA0}" type="presParOf" srcId="{E3F581B6-96CA-42F0-9584-DBC4CE10C86E}" destId="{5ADADED2-FBC3-46A8-8016-75299E95228F}" srcOrd="1" destOrd="0" presId="urn:microsoft.com/office/officeart/2005/8/layout/default#1"/>
    <dgm:cxn modelId="{5083DE67-33EC-4E85-A54E-1CEE61399F7C}" type="presParOf" srcId="{E3F581B6-96CA-42F0-9584-DBC4CE10C86E}" destId="{E323D775-2A7F-45CC-9C1B-1E9686598C8F}" srcOrd="2" destOrd="0" presId="urn:microsoft.com/office/officeart/2005/8/layout/default#1"/>
    <dgm:cxn modelId="{8C999AD6-C349-4498-9C64-41A4EE24EBFB}" type="presParOf" srcId="{E3F581B6-96CA-42F0-9584-DBC4CE10C86E}" destId="{8EEA9DA9-72D3-4D06-A368-E4190DEA7C35}" srcOrd="3" destOrd="0" presId="urn:microsoft.com/office/officeart/2005/8/layout/default#1"/>
    <dgm:cxn modelId="{A7BC8F8D-12CA-4CBC-A6FD-32F745D25400}" type="presParOf" srcId="{E3F581B6-96CA-42F0-9584-DBC4CE10C86E}" destId="{60B2F40F-C482-44A7-B0AB-5CADE134A984}" srcOrd="4" destOrd="0" presId="urn:microsoft.com/office/officeart/2005/8/layout/default#1"/>
    <dgm:cxn modelId="{2174A270-04F3-431A-84F1-1A9E214C455C}" type="presParOf" srcId="{E3F581B6-96CA-42F0-9584-DBC4CE10C86E}" destId="{6DB1A144-A22B-492C-89DB-88F30DD8C80E}" srcOrd="5" destOrd="0" presId="urn:microsoft.com/office/officeart/2005/8/layout/default#1"/>
    <dgm:cxn modelId="{98680650-4A73-4AFF-BD6D-DFC3B65CC7D6}" type="presParOf" srcId="{E3F581B6-96CA-42F0-9584-DBC4CE10C86E}" destId="{03D5D617-E157-400C-8A68-3D382B871080}" srcOrd="6"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5C50E-FA59-432F-8DD4-6D0132D4CDE9}">
      <dsp:nvSpPr>
        <dsp:cNvPr id="0" name=""/>
        <dsp:cNvSpPr/>
      </dsp:nvSpPr>
      <dsp:spPr>
        <a:xfrm>
          <a:off x="473081" y="1545"/>
          <a:ext cx="3932977" cy="23597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1</a:t>
          </a:r>
        </a:p>
        <a:p>
          <a:pPr lvl="0" algn="ctr" defTabSz="800100">
            <a:lnSpc>
              <a:spcPct val="90000"/>
            </a:lnSpc>
            <a:spcBef>
              <a:spcPct val="0"/>
            </a:spcBef>
            <a:spcAft>
              <a:spcPct val="35000"/>
            </a:spcAft>
          </a:pPr>
          <a:r>
            <a:rPr lang="en-US" sz="1800" b="1" kern="1200" dirty="0" smtClean="0">
              <a:solidFill>
                <a:schemeClr val="bg1"/>
              </a:solidFill>
            </a:rPr>
            <a:t>Participation in the development of MRLs in Codex Alimentarius (Codex) via the Codex Committee on Pesticide Residues (CCPR</a:t>
          </a:r>
          <a:r>
            <a:rPr lang="en-US" sz="1400" b="1" kern="1200" dirty="0" smtClean="0">
              <a:solidFill>
                <a:schemeClr val="bg1"/>
              </a:solidFill>
            </a:rPr>
            <a:t>)</a:t>
          </a:r>
          <a:endParaRPr lang="en-AU" sz="1400" b="1" kern="1200" dirty="0">
            <a:solidFill>
              <a:schemeClr val="bg1"/>
            </a:solidFill>
          </a:endParaRPr>
        </a:p>
      </dsp:txBody>
      <dsp:txXfrm>
        <a:off x="473081" y="1545"/>
        <a:ext cx="3932977" cy="2359786"/>
      </dsp:txXfrm>
    </dsp:sp>
    <dsp:sp modelId="{E323D775-2A7F-45CC-9C1B-1E9686598C8F}">
      <dsp:nvSpPr>
        <dsp:cNvPr id="0" name=""/>
        <dsp:cNvSpPr/>
      </dsp:nvSpPr>
      <dsp:spPr>
        <a:xfrm>
          <a:off x="4799356" y="1545"/>
          <a:ext cx="3932977" cy="23597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2</a:t>
          </a:r>
        </a:p>
        <a:p>
          <a:pPr lvl="0" algn="ctr" defTabSz="800100">
            <a:lnSpc>
              <a:spcPct val="90000"/>
            </a:lnSpc>
            <a:spcBef>
              <a:spcPct val="0"/>
            </a:spcBef>
            <a:spcAft>
              <a:spcPct val="35000"/>
            </a:spcAft>
          </a:pPr>
          <a:r>
            <a:rPr lang="en-US" sz="1800" b="1" kern="1200" dirty="0" smtClean="0">
              <a:solidFill>
                <a:schemeClr val="bg1"/>
              </a:solidFill>
            </a:rPr>
            <a:t>Adoption of Codex MRLs in domestic legislation and trade  </a:t>
          </a:r>
          <a:endParaRPr lang="en-AU" sz="1800" b="1" kern="1200" dirty="0">
            <a:solidFill>
              <a:schemeClr val="bg1"/>
            </a:solidFill>
          </a:endParaRPr>
        </a:p>
      </dsp:txBody>
      <dsp:txXfrm>
        <a:off x="4799356" y="1545"/>
        <a:ext cx="3932977" cy="2359786"/>
      </dsp:txXfrm>
    </dsp:sp>
    <dsp:sp modelId="{60B2F40F-C482-44A7-B0AB-5CADE134A984}">
      <dsp:nvSpPr>
        <dsp:cNvPr id="0" name=""/>
        <dsp:cNvSpPr/>
      </dsp:nvSpPr>
      <dsp:spPr>
        <a:xfrm>
          <a:off x="473081" y="2754629"/>
          <a:ext cx="3932977" cy="23597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3</a:t>
          </a:r>
        </a:p>
        <a:p>
          <a:pPr lvl="0" algn="ctr" defTabSz="800100">
            <a:lnSpc>
              <a:spcPct val="90000"/>
            </a:lnSpc>
            <a:spcBef>
              <a:spcPct val="0"/>
            </a:spcBef>
            <a:spcAft>
              <a:spcPct val="35000"/>
            </a:spcAft>
          </a:pPr>
          <a:r>
            <a:rPr lang="en-US" sz="1800" b="1" kern="1200" dirty="0" smtClean="0">
              <a:solidFill>
                <a:schemeClr val="bg1"/>
              </a:solidFill>
            </a:rPr>
            <a:t>Work sharing, or exchanging data to support the establishment of pesticide MRLs by member economies, in cases where there is no domestic equivalent for a member economy</a:t>
          </a:r>
          <a:endParaRPr lang="en-AU" sz="1800" b="1" kern="1200" dirty="0">
            <a:solidFill>
              <a:schemeClr val="bg1"/>
            </a:solidFill>
          </a:endParaRPr>
        </a:p>
      </dsp:txBody>
      <dsp:txXfrm>
        <a:off x="473081" y="2754629"/>
        <a:ext cx="3932977" cy="2359786"/>
      </dsp:txXfrm>
    </dsp:sp>
    <dsp:sp modelId="{03D5D617-E157-400C-8A68-3D382B871080}">
      <dsp:nvSpPr>
        <dsp:cNvPr id="0" name=""/>
        <dsp:cNvSpPr/>
      </dsp:nvSpPr>
      <dsp:spPr>
        <a:xfrm>
          <a:off x="4799356" y="2754629"/>
          <a:ext cx="3932977" cy="235978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bg1"/>
              </a:solidFill>
            </a:rPr>
            <a:t>4</a:t>
          </a:r>
        </a:p>
        <a:p>
          <a:pPr lvl="0" algn="ctr" defTabSz="800100">
            <a:lnSpc>
              <a:spcPct val="90000"/>
            </a:lnSpc>
            <a:spcBef>
              <a:spcPct val="0"/>
            </a:spcBef>
            <a:spcAft>
              <a:spcPct val="35000"/>
            </a:spcAft>
          </a:pPr>
          <a:r>
            <a:rPr lang="en-US" sz="1800" b="1" kern="1200" dirty="0" smtClean="0">
              <a:solidFill>
                <a:schemeClr val="bg1"/>
              </a:solidFill>
            </a:rPr>
            <a:t>Develop unilateral “recognition”, or “import tolerances” where practical and appropriate, in domestic regulation of specific pesticide/commodity MRLs of trading partners on a case-by-case basis.    </a:t>
          </a:r>
          <a:endParaRPr lang="en-GB" sz="1800" b="1" kern="1200" dirty="0">
            <a:solidFill>
              <a:schemeClr val="bg1"/>
            </a:solidFill>
          </a:endParaRPr>
        </a:p>
      </dsp:txBody>
      <dsp:txXfrm>
        <a:off x="4799356" y="2754629"/>
        <a:ext cx="3932977" cy="23597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64BFA1B-47FD-E448-850A-3D66BC354521}" type="datetime1">
              <a:rPr lang="en-AU" smtClean="0"/>
              <a:pPr/>
              <a:t>11/11/2015</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765ACA4-D07D-A546-9560-0DF5A6008CFA}" type="slidenum">
              <a:rPr lang="en-AU" smtClean="0"/>
              <a:pPr/>
              <a:t>‹#›</a:t>
            </a:fld>
            <a:endParaRPr lang="en-AU"/>
          </a:p>
        </p:txBody>
      </p:sp>
    </p:spTree>
    <p:extLst>
      <p:ext uri="{BB962C8B-B14F-4D97-AF65-F5344CB8AC3E}">
        <p14:creationId xmlns:p14="http://schemas.microsoft.com/office/powerpoint/2010/main" xmlns="" val="14344187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B388E26C-83BD-D941-972D-5CCF3F6A7E65}" type="datetime1">
              <a:rPr lang="en-AU" smtClean="0"/>
              <a:pPr/>
              <a:t>11/11/2015</a:t>
            </a:fld>
            <a:endParaRPr lang="en-A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2D4E70F-2476-544C-ABAD-448ACFADC27C}" type="slidenum">
              <a:rPr lang="en-AU" smtClean="0"/>
              <a:pPr/>
              <a:t>‹#›</a:t>
            </a:fld>
            <a:endParaRPr lang="en-AU"/>
          </a:p>
        </p:txBody>
      </p:sp>
    </p:spTree>
    <p:extLst>
      <p:ext uri="{BB962C8B-B14F-4D97-AF65-F5344CB8AC3E}">
        <p14:creationId xmlns:p14="http://schemas.microsoft.com/office/powerpoint/2010/main" xmlns="" val="13850883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D4E70F-2476-544C-ABAD-448ACFADC27C}" type="slidenum">
              <a:rPr lang="en-AU" smtClean="0"/>
              <a:pPr/>
              <a:t>2</a:t>
            </a:fld>
            <a:endParaRPr lang="en-AU"/>
          </a:p>
        </p:txBody>
      </p:sp>
    </p:spTree>
    <p:extLst>
      <p:ext uri="{BB962C8B-B14F-4D97-AF65-F5344CB8AC3E}">
        <p14:creationId xmlns:p14="http://schemas.microsoft.com/office/powerpoint/2010/main" xmlns="" val="410994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D4E70F-2476-544C-ABAD-448ACFADC27C}" type="slidenum">
              <a:rPr lang="en-AU" smtClean="0"/>
              <a:pPr/>
              <a:t>3</a:t>
            </a:fld>
            <a:endParaRPr lang="en-AU"/>
          </a:p>
        </p:txBody>
      </p:sp>
    </p:spTree>
    <p:extLst>
      <p:ext uri="{BB962C8B-B14F-4D97-AF65-F5344CB8AC3E}">
        <p14:creationId xmlns:p14="http://schemas.microsoft.com/office/powerpoint/2010/main" xmlns="" val="259962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D4E70F-2476-544C-ABAD-448ACFADC27C}" type="slidenum">
              <a:rPr lang="en-AU" smtClean="0"/>
              <a:pPr/>
              <a:t>6</a:t>
            </a:fld>
            <a:endParaRPr lang="en-AU" dirty="0"/>
          </a:p>
        </p:txBody>
      </p:sp>
    </p:spTree>
    <p:extLst>
      <p:ext uri="{BB962C8B-B14F-4D97-AF65-F5344CB8AC3E}">
        <p14:creationId xmlns:p14="http://schemas.microsoft.com/office/powerpoint/2010/main" xmlns="" val="4292637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AU" sz="1200" kern="1200" dirty="0" smtClean="0">
                <a:solidFill>
                  <a:schemeClr val="tx1"/>
                </a:solidFill>
                <a:effectLst/>
                <a:latin typeface="+mn-lt"/>
                <a:ea typeface="+mn-ea"/>
                <a:cs typeface="+mn-cs"/>
              </a:rPr>
              <a:t>In relation to broad principles # 1 and #2 above, the </a:t>
            </a:r>
            <a:r>
              <a:rPr lang="en-US" sz="1200" kern="1200" dirty="0" smtClean="0">
                <a:solidFill>
                  <a:schemeClr val="tx1"/>
                </a:solidFill>
                <a:effectLst/>
                <a:latin typeface="+mn-lt"/>
                <a:ea typeface="+mn-ea"/>
                <a:cs typeface="+mn-cs"/>
              </a:rPr>
              <a:t>Codex </a:t>
            </a:r>
            <a:r>
              <a:rPr lang="en-GB" sz="1200" kern="1200" dirty="0" smtClean="0">
                <a:solidFill>
                  <a:schemeClr val="tx1"/>
                </a:solidFill>
                <a:effectLst/>
                <a:latin typeface="+mn-lt"/>
                <a:ea typeface="+mn-ea"/>
                <a:cs typeface="+mn-cs"/>
              </a:rPr>
              <a:t>Committee on Pesticide Residues (CCPR) is responsible for establishing Codex </a:t>
            </a:r>
            <a:r>
              <a:rPr lang="en-US" sz="1200" kern="1200" dirty="0" smtClean="0">
                <a:solidFill>
                  <a:schemeClr val="tx1"/>
                </a:solidFill>
                <a:effectLst/>
                <a:latin typeface="+mn-lt"/>
                <a:ea typeface="+mn-ea"/>
                <a:cs typeface="+mn-cs"/>
              </a:rPr>
              <a:t>MRLs for pesticide residues in specific food items or in groups of food and in animal feed, providing a list of international standards for pesticide residues in foods. However, there are times when national MRLs for certain pesticide/commodity combinations are in place prior to the adoption of corresponding MRLs by Codex. In these circumstances, the relevant government or chemical manufacturer may submit supporting data to Codex for development of an international standard.  In other situations, national competent authorities may establish MRLs independently for the same pesticide/commodity combination, using different data sets due to different good agricultural practice (GAP) and/or methodologies or appropriate levels of protection.  This may result in divergent national regulatory standards and create barriers to trade.</a:t>
            </a:r>
            <a:endParaRPr lang="en-GB"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It is noted that many countries apply Codex MRLs for imported food, particularly when no national MRLs have been established. In some countries, automatic recognition of Codex MRLs is an agreed policy, while in other countries, specific Codex MRLs are either adopted as national MRLs provided there are no national dietary intake concerns (e.g.  European Commission) or can be used as the basis for setting import tolerances”.</a:t>
            </a:r>
            <a:endParaRPr lang="en-GB"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For those countries that are not able to apply Codex MRLs (either by automatic recognition or specific adoption), such as Australia, USA, Canada, Taiwan, mechanisms (and data requirements) exist to allow the establishment of specific “import tolerances” to facilitate trade.</a:t>
            </a:r>
            <a:endParaRPr lang="en-GB"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key issue to consider in the promotion of harmonization of pesticide MRLs between exporting and importing countries in the APEC region, is whether APEC economies can be encouraged to “recognize” the MRL set by Codex (provided a suitable MRL exists in Codex). Alternatively, APEC economies could “recognize” the exporting economy’s MRL “import tolerance”, where there is no domestic equivalent MRL in the importing APEC economy, and where this lack of an MRL applying to the imported food results in a barrier to trade.  For this to occur, it would be necessary to demonstrate via risk assessment that the dietary exposure assessment (both acute and chronic) indicates no safety issue for the importing economy. An economy’s decision to “recognize” or develop an “import tolerance” for another economies’ MRL should also be based on the condition that the use in the exporting economy is consistent with that economy’s GAP; and is safe under the dietary exposure conditions of the importing country.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relation to the broad principle # 3 above, it is noted that regulatory cooperation through recognition or convergence of pesticide MRLs can also be advanced through data sharing and information exchange programs, which may assist in facilitating trade in safe food between APEC member economies, and where appropriate, reduce the burden of member economies in carrying out independent field trials and data generation in support of the establishment of new pesticide MRLs.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regards to broad principle #4, more work has been completed to try to reduce confusion in relation to the meaning of the use of the terms “recognition” and “import tolerance” (see below).</a:t>
            </a:r>
            <a:endParaRPr lang="en-GB"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82D4E70F-2476-544C-ABAD-448ACFADC27C}" type="slidenum">
              <a:rPr lang="en-AU" smtClean="0"/>
              <a:pPr/>
              <a:t>7</a:t>
            </a:fld>
            <a:endParaRPr lang="en-AU" dirty="0"/>
          </a:p>
        </p:txBody>
      </p:sp>
    </p:spTree>
    <p:extLst>
      <p:ext uri="{BB962C8B-B14F-4D97-AF65-F5344CB8AC3E}">
        <p14:creationId xmlns:p14="http://schemas.microsoft.com/office/powerpoint/2010/main" xmlns="" val="3059436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0EB8213-920A-4C76-BDAA-D12A15146B60}" type="slidenum">
              <a:rPr lang="en-AU" smtClean="0"/>
              <a:pPr/>
              <a:t>8</a:t>
            </a:fld>
            <a:endParaRPr lang="en-AU"/>
          </a:p>
        </p:txBody>
      </p:sp>
    </p:spTree>
    <p:extLst>
      <p:ext uri="{BB962C8B-B14F-4D97-AF65-F5344CB8AC3E}">
        <p14:creationId xmlns:p14="http://schemas.microsoft.com/office/powerpoint/2010/main" xmlns="" val="444975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project continues the work of the APEC FSCF in advancing the APEC Regulatory Cooperation Plan in the area of food safety by furthering its goal of promoting alignment of APEC members’ food regulatory standards to relevant international standards wherever possible and consistent with WTO obligations.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project complements the work being undertaken by the APEC Wine Regulatory Forum on Export Certificates and the Pilot project on pesticide MRLs in wine and wine grapes and mangoes.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It also has linkages to the work of the FSCF’s MRLs working group and the World Wine Trade Group in streamlining the interpretation of ‘recognition’ and ‘import tolerance’ among APEC member economies. </a:t>
            </a:r>
          </a:p>
          <a:p>
            <a:endParaRPr lang="en-AU" dirty="0" smtClean="0"/>
          </a:p>
          <a:p>
            <a:pPr lvl="0"/>
            <a:r>
              <a:rPr lang="en-US" sz="1200" kern="1200" dirty="0" smtClean="0">
                <a:solidFill>
                  <a:schemeClr val="tx1"/>
                </a:solidFill>
                <a:effectLst/>
                <a:latin typeface="+mn-lt"/>
                <a:ea typeface="+mn-ea"/>
                <a:cs typeface="+mn-cs"/>
              </a:rPr>
              <a:t>This project will build on the consistent international standard development framework for pesticides promoted by Codex Alimentarius Commission.</a:t>
            </a:r>
            <a:endParaRPr lang="en-GB"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This project also compliments the work of the FSCF’s Partnership Training Institute Network (PTIN).</a:t>
            </a:r>
            <a:endParaRPr lang="en-GB"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82D4E70F-2476-544C-ABAD-448ACFADC27C}" type="slidenum">
              <a:rPr lang="en-AU" smtClean="0"/>
              <a:pPr/>
              <a:t>11</a:t>
            </a:fld>
            <a:endParaRPr lang="en-AU" dirty="0"/>
          </a:p>
        </p:txBody>
      </p:sp>
    </p:spTree>
    <p:extLst>
      <p:ext uri="{BB962C8B-B14F-4D97-AF65-F5344CB8AC3E}">
        <p14:creationId xmlns:p14="http://schemas.microsoft.com/office/powerpoint/2010/main" xmlns="" val="2331847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4768074-ABCC-9A44-BF39-2ADB655A3BA2}" type="datetimeFigureOut">
              <a:rPr lang="en-AU" smtClean="0"/>
              <a:pPr/>
              <a:t>11/11/2015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2DE6A-49E0-2045-AA01-0E0557667F1F}" type="slidenum">
              <a:rPr lang="en-AU" smtClean="0"/>
              <a:pPr/>
              <a:t>‹#›</a:t>
            </a:fld>
            <a:endParaRPr lang="en-AU"/>
          </a:p>
        </p:txBody>
      </p:sp>
      <p:pic>
        <p:nvPicPr>
          <p:cNvPr id="10" name="Picture 9" descr="FSANZ logo.tif"/>
          <p:cNvPicPr>
            <a:picLocks noChangeAspect="1"/>
          </p:cNvPicPr>
          <p:nvPr userDrawn="1"/>
        </p:nvPicPr>
        <p:blipFill>
          <a:blip r:embed="rId2"/>
          <a:stretch>
            <a:fillRect/>
          </a:stretch>
        </p:blipFill>
        <p:spPr>
          <a:xfrm>
            <a:off x="4440114" y="841063"/>
            <a:ext cx="4246683" cy="750713"/>
          </a:xfrm>
          <a:prstGeom prst="rect">
            <a:avLst/>
          </a:prstGeom>
        </p:spPr>
      </p:pic>
      <p:sp>
        <p:nvSpPr>
          <p:cNvPr id="11" name="Subtitle 49"/>
          <p:cNvSpPr>
            <a:spLocks noGrp="1"/>
          </p:cNvSpPr>
          <p:nvPr userDrawn="1">
            <p:ph type="subTitle" idx="1"/>
          </p:nvPr>
        </p:nvSpPr>
        <p:spPr>
          <a:xfrm>
            <a:off x="457199" y="3999285"/>
            <a:ext cx="8229599" cy="1046080"/>
          </a:xfrm>
          <a:prstGeom prst="rect">
            <a:avLst/>
          </a:prstGeom>
        </p:spPr>
        <p:txBody>
          <a:bodyPr/>
          <a:lstStyle>
            <a:lvl1pPr algn="ctr">
              <a:defRPr>
                <a:solidFill>
                  <a:schemeClr val="tx1"/>
                </a:solidFill>
              </a:defRPr>
            </a:lvl1pPr>
          </a:lstStyle>
          <a:p>
            <a:r>
              <a:rPr lang="en-US" smtClean="0"/>
              <a:t>Click to edit Master subtitle style</a:t>
            </a:r>
            <a:endParaRPr lang="en-AU" dirty="0"/>
          </a:p>
        </p:txBody>
      </p:sp>
      <p:sp>
        <p:nvSpPr>
          <p:cNvPr id="12" name="Title 48"/>
          <p:cNvSpPr>
            <a:spLocks noGrp="1"/>
          </p:cNvSpPr>
          <p:nvPr userDrawn="1">
            <p:ph type="ctrTitle"/>
          </p:nvPr>
        </p:nvSpPr>
        <p:spPr>
          <a:xfrm>
            <a:off x="457200" y="2270414"/>
            <a:ext cx="8229598" cy="1615785"/>
          </a:xfrm>
          <a:prstGeom prst="rect">
            <a:avLst/>
          </a:prstGeom>
          <a:effectLst>
            <a:outerShdw blurRad="50800" dist="38100" dir="2700000">
              <a:srgbClr val="000000">
                <a:alpha val="50000"/>
              </a:srgbClr>
            </a:outerShdw>
          </a:effectLst>
        </p:spPr>
        <p:txBody>
          <a:bodyPr anchor="ctr"/>
          <a:lstStyle>
            <a:lvl1pPr>
              <a:defRPr b="1" cap="all">
                <a:solidFill>
                  <a:schemeClr val="tx2"/>
                </a:solidFill>
              </a:defRPr>
            </a:lvl1pPr>
          </a:lstStyle>
          <a:p>
            <a:r>
              <a:rPr lang="en-US" dirty="0" smtClean="0"/>
              <a:t>Click to edit Master title style</a:t>
            </a:r>
            <a:endParaRPr lang="en-AU" dirty="0"/>
          </a:p>
        </p:txBody>
      </p:sp>
      <p:pic>
        <p:nvPicPr>
          <p:cNvPr id="8" name="Imagen 6"/>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1079417" y="248382"/>
            <a:ext cx="2514119" cy="1567946"/>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748481"/>
            <a:ext cx="8229600" cy="4037734"/>
          </a:xfrm>
          <a:prstGeom prst="rect">
            <a:avLst/>
          </a:prstGeom>
        </p:spPr>
        <p:txBody>
          <a:bodyPr/>
          <a:lstStyle>
            <a:lvl1pPr>
              <a:buNone/>
              <a:defRPr sz="3000" b="1">
                <a:latin typeface="Arial"/>
                <a:cs typeface="Arial"/>
              </a:defRPr>
            </a:lvl1pPr>
            <a:lvl2pPr>
              <a:buNone/>
              <a:defRPr>
                <a:latin typeface="Arial"/>
                <a:cs typeface="Arial"/>
              </a:defRPr>
            </a:lvl2pPr>
            <a:lvl3pPr>
              <a:defRPr>
                <a:latin typeface="Arial"/>
                <a:cs typeface="Arial"/>
              </a:defRPr>
            </a:lvl3pPr>
            <a:lvl4pPr>
              <a:buFont typeface="Courier New"/>
              <a:buChar char="o"/>
              <a:defRPr>
                <a:latin typeface="Arial"/>
                <a:cs typeface="Arial"/>
              </a:defRPr>
            </a:lvl4pPr>
            <a:lvl5pPr>
              <a:buFont typeface="Wingdings" charset="2"/>
              <a:buChar char="§"/>
              <a:defRPr>
                <a:latin typeface="Arial"/>
                <a:cs typeface="Arial"/>
              </a:defRPr>
            </a:lvl5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10"/>
          </p:nvPr>
        </p:nvSpPr>
        <p:spPr/>
        <p:txBody>
          <a:bodyPr/>
          <a:lstStyle/>
          <a:p>
            <a:fld id="{F4768074-ABCC-9A44-BF39-2ADB655A3BA2}" type="datetimeFigureOut">
              <a:rPr lang="en-AU" smtClean="0"/>
              <a:pPr/>
              <a:t>11/11/2015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2DE6A-49E0-2045-AA01-0E0557667F1F}" type="slidenum">
              <a:rPr lang="en-AU" smtClean="0"/>
              <a:pPr/>
              <a:t>‹#›</a:t>
            </a:fld>
            <a:endParaRPr lang="en-AU"/>
          </a:p>
        </p:txBody>
      </p:sp>
      <p:sp>
        <p:nvSpPr>
          <p:cNvPr id="13" name="Title 17"/>
          <p:cNvSpPr>
            <a:spLocks noGrp="1"/>
          </p:cNvSpPr>
          <p:nvPr userDrawn="1">
            <p:ph type="title"/>
          </p:nvPr>
        </p:nvSpPr>
        <p:spPr>
          <a:xfrm>
            <a:off x="457199" y="457200"/>
            <a:ext cx="8229600" cy="1143000"/>
          </a:xfrm>
          <a:prstGeom prst="rect">
            <a:avLst/>
          </a:prstGeom>
          <a:effectLst>
            <a:outerShdw blurRad="50800" dist="12700" dir="2700000">
              <a:srgbClr val="000000">
                <a:alpha val="20000"/>
              </a:srgbClr>
            </a:outerShdw>
          </a:effectLst>
        </p:spPr>
        <p:txBody>
          <a:bodyPr/>
          <a:lstStyle>
            <a:lvl1pPr algn="l">
              <a:defRPr sz="3200" b="1" cap="all">
                <a:solidFill>
                  <a:schemeClr val="tx2"/>
                </a:solidFill>
                <a:effectLst>
                  <a:outerShdw blurRad="50800" dist="38100" dir="2700000">
                    <a:srgbClr val="000000">
                      <a:alpha val="43000"/>
                    </a:srgbClr>
                  </a:outerShdw>
                </a:effectLst>
              </a:defRPr>
            </a:lvl1pPr>
          </a:lstStyle>
          <a:p>
            <a:r>
              <a:rPr lang="en-US" smtClean="0"/>
              <a:t>Click to edit Master title style</a:t>
            </a:r>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768074-ABCC-9A44-BF39-2ADB655A3BA2}" type="datetimeFigureOut">
              <a:rPr lang="en-AU" smtClean="0"/>
              <a:pPr/>
              <a:t>11/11/2015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692DE6A-49E0-2045-AA01-0E0557667F1F}" type="slidenum">
              <a:rPr lang="en-AU" smtClean="0"/>
              <a:pPr/>
              <a:t>‹#›</a:t>
            </a:fld>
            <a:endParaRPr lang="en-AU" dirty="0"/>
          </a:p>
        </p:txBody>
      </p:sp>
      <p:sp>
        <p:nvSpPr>
          <p:cNvPr id="6" name="Title 17"/>
          <p:cNvSpPr>
            <a:spLocks noGrp="1"/>
          </p:cNvSpPr>
          <p:nvPr userDrawn="1">
            <p:ph type="title"/>
          </p:nvPr>
        </p:nvSpPr>
        <p:spPr>
          <a:xfrm>
            <a:off x="457199" y="457200"/>
            <a:ext cx="8229600" cy="1143000"/>
          </a:xfrm>
          <a:prstGeom prst="rect">
            <a:avLst/>
          </a:prstGeom>
        </p:spPr>
        <p:txBody>
          <a:bodyPr/>
          <a:lstStyle>
            <a:lvl1pPr algn="l">
              <a:defRPr sz="3200" b="1" cap="all">
                <a:solidFill>
                  <a:schemeClr val="tx2"/>
                </a:solidFill>
                <a:effectLst>
                  <a:outerShdw blurRad="50800" dist="38100" dir="2700000">
                    <a:srgbClr val="000000">
                      <a:alpha val="43000"/>
                    </a:srgbClr>
                  </a:outerShdw>
                </a:effectLst>
              </a:defRPr>
            </a:lvl1pPr>
          </a:lstStyle>
          <a:p>
            <a:r>
              <a:rPr lang="en-US" smtClean="0"/>
              <a:t>Click to edit Master title style</a:t>
            </a:r>
            <a:endParaRPr lang="en-AU" dirty="0"/>
          </a:p>
        </p:txBody>
      </p:sp>
      <p:sp>
        <p:nvSpPr>
          <p:cNvPr id="7" name="Content Placeholder 18"/>
          <p:cNvSpPr>
            <a:spLocks noGrp="1"/>
          </p:cNvSpPr>
          <p:nvPr userDrawn="1">
            <p:ph sz="half" idx="1"/>
          </p:nvPr>
        </p:nvSpPr>
        <p:spPr>
          <a:xfrm>
            <a:off x="457200" y="1828768"/>
            <a:ext cx="4038600" cy="3790725"/>
          </a:xfrm>
          <a:prstGeom prst="rect">
            <a:avLst/>
          </a:prstGeom>
        </p:spPr>
        <p:txBody>
          <a:bodyPr/>
          <a:lstStyle>
            <a:lvl1pPr>
              <a:defRPr sz="3000"/>
            </a:lvl1pPr>
          </a:lstStyle>
          <a:p>
            <a:pPr lvl="0"/>
            <a:r>
              <a:rPr lang="en-US" smtClean="0"/>
              <a:t>Click to edit Master text styles</a:t>
            </a:r>
          </a:p>
        </p:txBody>
      </p:sp>
      <p:sp>
        <p:nvSpPr>
          <p:cNvPr id="8" name="Content Placeholder 19"/>
          <p:cNvSpPr>
            <a:spLocks noGrp="1"/>
          </p:cNvSpPr>
          <p:nvPr userDrawn="1">
            <p:ph sz="half" idx="2"/>
          </p:nvPr>
        </p:nvSpPr>
        <p:spPr>
          <a:xfrm>
            <a:off x="4648200" y="1828768"/>
            <a:ext cx="4038600" cy="3790725"/>
          </a:xfrm>
          <a:prstGeom prst="rect">
            <a:avLst/>
          </a:prstGeom>
        </p:spPr>
        <p:txBody>
          <a:bodyPr/>
          <a:lstStyle>
            <a:lvl1pPr>
              <a:defRPr sz="3000"/>
            </a:lvl1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768074-ABCC-9A44-BF39-2ADB655A3BA2}" type="datetimeFigureOut">
              <a:rPr lang="en-AU" smtClean="0"/>
              <a:pPr/>
              <a:t>11/11/2015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692DE6A-49E0-2045-AA01-0E0557667F1F}" type="slidenum">
              <a:rPr lang="en-AU" smtClean="0"/>
              <a:pPr/>
              <a:t>‹#›</a:t>
            </a:fld>
            <a:endParaRPr lang="en-AU" dirty="0"/>
          </a:p>
        </p:txBody>
      </p:sp>
      <p:sp>
        <p:nvSpPr>
          <p:cNvPr id="7" name="Text Placeholder 21"/>
          <p:cNvSpPr>
            <a:spLocks noGrp="1"/>
          </p:cNvSpPr>
          <p:nvPr userDrawn="1">
            <p:ph type="body" idx="1"/>
          </p:nvPr>
        </p:nvSpPr>
        <p:spPr>
          <a:xfrm>
            <a:off x="457199" y="1808976"/>
            <a:ext cx="4040188" cy="639762"/>
          </a:xfrm>
          <a:prstGeom prst="rect">
            <a:avLst/>
          </a:prstGeom>
        </p:spPr>
        <p:txBody>
          <a:bodyPr/>
          <a:lstStyle>
            <a:lvl1pPr>
              <a:defRPr sz="3000" b="1"/>
            </a:lvl1pPr>
          </a:lstStyle>
          <a:p>
            <a:pPr lvl="0"/>
            <a:r>
              <a:rPr lang="en-US" smtClean="0"/>
              <a:t>Click to edit Master text styles</a:t>
            </a:r>
          </a:p>
        </p:txBody>
      </p:sp>
      <p:sp>
        <p:nvSpPr>
          <p:cNvPr id="8" name="Content Placeholder 22"/>
          <p:cNvSpPr>
            <a:spLocks noGrp="1"/>
          </p:cNvSpPr>
          <p:nvPr userDrawn="1">
            <p:ph sz="half" idx="2"/>
          </p:nvPr>
        </p:nvSpPr>
        <p:spPr>
          <a:xfrm>
            <a:off x="457199" y="2448738"/>
            <a:ext cx="4040188" cy="3283842"/>
          </a:xfrm>
          <a:prstGeom prst="rect">
            <a:avLst/>
          </a:prstGeom>
        </p:spPr>
        <p:txBody>
          <a:bodyPr/>
          <a:lstStyle>
            <a:lvl1pPr>
              <a:defRPr sz="2600"/>
            </a:lvl1pPr>
          </a:lstStyle>
          <a:p>
            <a:pPr lvl="0"/>
            <a:r>
              <a:rPr lang="en-US" smtClean="0"/>
              <a:t>Click to edit Master text styles</a:t>
            </a:r>
          </a:p>
        </p:txBody>
      </p:sp>
      <p:sp>
        <p:nvSpPr>
          <p:cNvPr id="9" name="Text Placeholder 23"/>
          <p:cNvSpPr>
            <a:spLocks noGrp="1"/>
          </p:cNvSpPr>
          <p:nvPr userDrawn="1">
            <p:ph type="body" sz="quarter" idx="3"/>
          </p:nvPr>
        </p:nvSpPr>
        <p:spPr>
          <a:xfrm>
            <a:off x="4645024" y="1808976"/>
            <a:ext cx="4041775" cy="639762"/>
          </a:xfrm>
          <a:prstGeom prst="rect">
            <a:avLst/>
          </a:prstGeom>
        </p:spPr>
        <p:txBody>
          <a:bodyPr/>
          <a:lstStyle>
            <a:lvl1pPr>
              <a:defRPr sz="3000" b="1"/>
            </a:lvl1pPr>
          </a:lstStyle>
          <a:p>
            <a:pPr lvl="0"/>
            <a:r>
              <a:rPr lang="en-US" smtClean="0"/>
              <a:t>Click to edit Master text styles</a:t>
            </a:r>
          </a:p>
        </p:txBody>
      </p:sp>
      <p:sp>
        <p:nvSpPr>
          <p:cNvPr id="10" name="Content Placeholder 24"/>
          <p:cNvSpPr>
            <a:spLocks noGrp="1"/>
          </p:cNvSpPr>
          <p:nvPr userDrawn="1">
            <p:ph sz="quarter" idx="4"/>
          </p:nvPr>
        </p:nvSpPr>
        <p:spPr>
          <a:xfrm>
            <a:off x="4645024" y="2448738"/>
            <a:ext cx="4041775" cy="3283842"/>
          </a:xfrm>
          <a:prstGeom prst="rect">
            <a:avLst/>
          </a:prstGeom>
        </p:spPr>
        <p:txBody>
          <a:bodyPr/>
          <a:lstStyle>
            <a:lvl1pPr>
              <a:defRPr sz="2600"/>
            </a:lvl1pPr>
          </a:lstStyle>
          <a:p>
            <a:pPr lvl="0"/>
            <a:r>
              <a:rPr lang="en-US" smtClean="0"/>
              <a:t>Click to edit Master text styles</a:t>
            </a:r>
          </a:p>
        </p:txBody>
      </p:sp>
      <p:sp>
        <p:nvSpPr>
          <p:cNvPr id="11" name="Title 17"/>
          <p:cNvSpPr>
            <a:spLocks noGrp="1"/>
          </p:cNvSpPr>
          <p:nvPr userDrawn="1">
            <p:ph type="title"/>
          </p:nvPr>
        </p:nvSpPr>
        <p:spPr>
          <a:xfrm>
            <a:off x="457199" y="457200"/>
            <a:ext cx="8229600" cy="1143000"/>
          </a:xfrm>
          <a:prstGeom prst="rect">
            <a:avLst/>
          </a:prstGeom>
        </p:spPr>
        <p:txBody>
          <a:bodyPr/>
          <a:lstStyle>
            <a:lvl1pPr algn="l">
              <a:defRPr sz="3200" b="1" cap="all">
                <a:solidFill>
                  <a:schemeClr val="tx2"/>
                </a:solidFill>
                <a:effectLst>
                  <a:outerShdw blurRad="50800" dist="38100" dir="2700000">
                    <a:srgbClr val="000000">
                      <a:alpha val="43000"/>
                    </a:srgbClr>
                  </a:outerShdw>
                </a:effectLst>
              </a:defRPr>
            </a:lvl1pPr>
          </a:lstStyle>
          <a:p>
            <a:r>
              <a:rPr lang="en-US" smtClean="0"/>
              <a:t>Click to edit Master title style</a:t>
            </a:r>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768074-ABCC-9A44-BF39-2ADB655A3BA2}" type="datetimeFigureOut">
              <a:rPr lang="en-AU" smtClean="0"/>
              <a:pPr/>
              <a:t>11/11/2015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692DE6A-49E0-2045-AA01-0E0557667F1F}" type="slidenum">
              <a:rPr lang="en-AU" smtClean="0"/>
              <a:pPr/>
              <a:t>‹#›</a:t>
            </a:fld>
            <a:endParaRPr lang="en-AU" dirty="0"/>
          </a:p>
        </p:txBody>
      </p:sp>
      <p:sp>
        <p:nvSpPr>
          <p:cNvPr id="7" name="Content Placeholder 27"/>
          <p:cNvSpPr>
            <a:spLocks noGrp="1"/>
          </p:cNvSpPr>
          <p:nvPr userDrawn="1">
            <p:ph idx="1"/>
          </p:nvPr>
        </p:nvSpPr>
        <p:spPr>
          <a:xfrm>
            <a:off x="3575050" y="1791975"/>
            <a:ext cx="5111750" cy="3949303"/>
          </a:xfrm>
          <a:prstGeom prst="rect">
            <a:avLst/>
          </a:prstGeom>
        </p:spPr>
        <p:txBody>
          <a:bodyPr/>
          <a:lstStyle>
            <a:lvl1pPr>
              <a:defRPr sz="3000"/>
            </a:lvl1pPr>
          </a:lstStyle>
          <a:p>
            <a:pPr lvl="0"/>
            <a:r>
              <a:rPr lang="en-US" smtClean="0"/>
              <a:t>Click to edit Master text styles</a:t>
            </a:r>
          </a:p>
        </p:txBody>
      </p:sp>
      <p:sp>
        <p:nvSpPr>
          <p:cNvPr id="8" name="Text Placeholder 28"/>
          <p:cNvSpPr>
            <a:spLocks noGrp="1"/>
          </p:cNvSpPr>
          <p:nvPr userDrawn="1">
            <p:ph type="body" sz="half" idx="2"/>
          </p:nvPr>
        </p:nvSpPr>
        <p:spPr>
          <a:xfrm>
            <a:off x="457200" y="1791975"/>
            <a:ext cx="3008313" cy="3949303"/>
          </a:xfrm>
          <a:prstGeom prst="rect">
            <a:avLst/>
          </a:prstGeom>
        </p:spPr>
        <p:txBody>
          <a:bodyPr/>
          <a:lstStyle>
            <a:lvl1pPr>
              <a:defRPr sz="3000"/>
            </a:lvl1pPr>
          </a:lstStyle>
          <a:p>
            <a:pPr lvl="0"/>
            <a:r>
              <a:rPr lang="en-US" smtClean="0"/>
              <a:t>Click to edit Master text styles</a:t>
            </a:r>
          </a:p>
        </p:txBody>
      </p:sp>
      <p:sp>
        <p:nvSpPr>
          <p:cNvPr id="9" name="Title 17"/>
          <p:cNvSpPr>
            <a:spLocks noGrp="1"/>
          </p:cNvSpPr>
          <p:nvPr userDrawn="1">
            <p:ph type="title"/>
          </p:nvPr>
        </p:nvSpPr>
        <p:spPr>
          <a:xfrm>
            <a:off x="457199" y="457200"/>
            <a:ext cx="8229600" cy="1143000"/>
          </a:xfrm>
          <a:prstGeom prst="rect">
            <a:avLst/>
          </a:prstGeom>
        </p:spPr>
        <p:txBody>
          <a:bodyPr/>
          <a:lstStyle>
            <a:lvl1pPr algn="l">
              <a:defRPr sz="3200" b="1" cap="all">
                <a:solidFill>
                  <a:schemeClr val="tx2"/>
                </a:solidFill>
                <a:effectLst>
                  <a:outerShdw blurRad="50800" dist="38100" dir="2700000">
                    <a:srgbClr val="000000">
                      <a:alpha val="43000"/>
                    </a:srgbClr>
                  </a:outerShdw>
                </a:effectLst>
              </a:defRPr>
            </a:lvl1pPr>
          </a:lstStyle>
          <a:p>
            <a:r>
              <a:rPr lang="en-US" smtClean="0"/>
              <a:t>Click to edit Master title style</a:t>
            </a:r>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768074-ABCC-9A44-BF39-2ADB655A3BA2}" type="datetimeFigureOut">
              <a:rPr lang="en-AU" smtClean="0"/>
              <a:pPr/>
              <a:t>11/11/2015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5692DE6A-49E0-2045-AA01-0E0557667F1F}" type="slidenum">
              <a:rPr lang="en-AU" smtClean="0"/>
              <a:pPr/>
              <a:t>‹#›</a:t>
            </a:fld>
            <a:endParaRPr lang="en-AU" dirty="0"/>
          </a:p>
        </p:txBody>
      </p:sp>
      <p:sp>
        <p:nvSpPr>
          <p:cNvPr id="8" name="Picture Placeholder 30"/>
          <p:cNvSpPr>
            <a:spLocks noGrp="1"/>
          </p:cNvSpPr>
          <p:nvPr userDrawn="1">
            <p:ph type="pic" idx="1"/>
          </p:nvPr>
        </p:nvSpPr>
        <p:spPr>
          <a:xfrm>
            <a:off x="457199" y="612775"/>
            <a:ext cx="8229599" cy="3988946"/>
          </a:xfrm>
          <a:prstGeom prst="rect">
            <a:avLst/>
          </a:prstGeom>
        </p:spPr>
      </p:sp>
      <p:sp>
        <p:nvSpPr>
          <p:cNvPr id="9" name="Text Placeholder 31"/>
          <p:cNvSpPr>
            <a:spLocks noGrp="1"/>
          </p:cNvSpPr>
          <p:nvPr userDrawn="1">
            <p:ph type="body" sz="half" idx="2"/>
          </p:nvPr>
        </p:nvSpPr>
        <p:spPr>
          <a:xfrm>
            <a:off x="457199" y="4779769"/>
            <a:ext cx="8229599" cy="689382"/>
          </a:xfrm>
          <a:prstGeom prst="rect">
            <a:avLst/>
          </a:prstGeom>
        </p:spPr>
        <p:txBody>
          <a:bodyPr/>
          <a:lstStyle>
            <a:lvl1pPr>
              <a:defRPr sz="3000" b="0"/>
            </a:lvl1pPr>
          </a:lstStyle>
          <a:p>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768074-ABCC-9A44-BF39-2ADB655A3BA2}" type="datetimeFigureOut">
              <a:rPr lang="en-AU" smtClean="0"/>
              <a:pPr/>
              <a:t>11/11/2015</a:t>
            </a:fld>
            <a:endParaRPr lang="en-AU" dirty="0"/>
          </a:p>
        </p:txBody>
      </p:sp>
      <p:sp>
        <p:nvSpPr>
          <p:cNvPr id="4" name="Slide Number Placeholder 3"/>
          <p:cNvSpPr>
            <a:spLocks noGrp="1"/>
          </p:cNvSpPr>
          <p:nvPr>
            <p:ph type="sldNum" sz="quarter" idx="11"/>
          </p:nvPr>
        </p:nvSpPr>
        <p:spPr/>
        <p:txBody>
          <a:bodyPr/>
          <a:lstStyle/>
          <a:p>
            <a:fld id="{5692DE6A-49E0-2045-AA01-0E0557667F1F}" type="slidenum">
              <a:rPr lang="en-AU" smtClean="0"/>
              <a:pPr/>
              <a:t>‹#›</a:t>
            </a:fld>
            <a:endParaRPr lang="en-AU" dirty="0"/>
          </a:p>
        </p:txBody>
      </p:sp>
      <p:sp>
        <p:nvSpPr>
          <p:cNvPr id="9" name="Text Placeholder 8"/>
          <p:cNvSpPr>
            <a:spLocks noGrp="1"/>
          </p:cNvSpPr>
          <p:nvPr>
            <p:ph type="body" sz="quarter" idx="12" hasCustomPrompt="1"/>
          </p:nvPr>
        </p:nvSpPr>
        <p:spPr>
          <a:xfrm>
            <a:off x="457200" y="1757179"/>
            <a:ext cx="8229600" cy="3812006"/>
          </a:xfrm>
          <a:prstGeom prst="rect">
            <a:avLst/>
          </a:prstGeom>
        </p:spPr>
        <p:txBody>
          <a:bodyPr vert="horz"/>
          <a:lstStyle>
            <a:lvl1pPr>
              <a:defRPr sz="3000" b="1" cap="none"/>
            </a:lvl1pPr>
            <a:lvl4pPr>
              <a:buFont typeface="Courier New"/>
              <a:buChar char="o"/>
              <a:defRPr/>
            </a:lvl4pPr>
            <a:lvl5pPr>
              <a:buFont typeface="Wingdings" charset="2"/>
              <a:buChar char="§"/>
              <a:defRPr/>
            </a:lvl5pPr>
          </a:lstStyle>
          <a:p>
            <a:pPr lvl="0"/>
            <a:r>
              <a:rPr lang="en-US" dirty="0" smtClean="0"/>
              <a:t>Subheading</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Title 17"/>
          <p:cNvSpPr>
            <a:spLocks noGrp="1"/>
          </p:cNvSpPr>
          <p:nvPr userDrawn="1">
            <p:ph type="title"/>
          </p:nvPr>
        </p:nvSpPr>
        <p:spPr>
          <a:xfrm>
            <a:off x="457199" y="457200"/>
            <a:ext cx="8229600" cy="1143000"/>
          </a:xfrm>
          <a:prstGeom prst="rect">
            <a:avLst/>
          </a:prstGeom>
        </p:spPr>
        <p:txBody>
          <a:bodyPr/>
          <a:lstStyle>
            <a:lvl1pPr algn="l">
              <a:defRPr sz="3200" b="1" cap="all">
                <a:solidFill>
                  <a:schemeClr val="tx2"/>
                </a:solidFill>
                <a:effectLst>
                  <a:outerShdw blurRad="50800" dist="38100" dir="2700000">
                    <a:srgbClr val="000000">
                      <a:alpha val="43000"/>
                    </a:srgbClr>
                  </a:outerShdw>
                </a:effectLst>
              </a:defRPr>
            </a:lvl1pPr>
          </a:lstStyle>
          <a:p>
            <a:endParaRPr lang="en-AU" dirty="0"/>
          </a:p>
        </p:txBody>
      </p:sp>
    </p:spTree>
    <p:extLst>
      <p:ext uri="{BB962C8B-B14F-4D97-AF65-F5344CB8AC3E}">
        <p14:creationId xmlns:p14="http://schemas.microsoft.com/office/powerpoint/2010/main" xmlns="" val="219842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4768074-ABCC-9A44-BF39-2ADB655A3BA2}" type="datetimeFigureOut">
              <a:rPr lang="en-AU" smtClean="0"/>
              <a:pPr/>
              <a:t>11/11/2015</a:t>
            </a:fld>
            <a:endParaRPr lang="en-AU" dirty="0"/>
          </a:p>
        </p:txBody>
      </p:sp>
      <p:sp>
        <p:nvSpPr>
          <p:cNvPr id="4" name="Slide Number Placeholder 3"/>
          <p:cNvSpPr>
            <a:spLocks noGrp="1"/>
          </p:cNvSpPr>
          <p:nvPr>
            <p:ph type="sldNum" sz="quarter" idx="11"/>
          </p:nvPr>
        </p:nvSpPr>
        <p:spPr/>
        <p:txBody>
          <a:bodyPr/>
          <a:lstStyle/>
          <a:p>
            <a:fld id="{5692DE6A-49E0-2045-AA01-0E0557667F1F}" type="slidenum">
              <a:rPr lang="en-AU" smtClean="0"/>
              <a:pPr/>
              <a:t>‹#›</a:t>
            </a:fld>
            <a:endParaRPr lang="en-AU" dirty="0"/>
          </a:p>
        </p:txBody>
      </p:sp>
    </p:spTree>
    <p:extLst>
      <p:ext uri="{BB962C8B-B14F-4D97-AF65-F5344CB8AC3E}">
        <p14:creationId xmlns:p14="http://schemas.microsoft.com/office/powerpoint/2010/main" xmlns="" val="405718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7571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450420"/>
            <a:ext cx="1555985" cy="365125"/>
          </a:xfrm>
          <a:prstGeom prst="rect">
            <a:avLst/>
          </a:prstGeom>
        </p:spPr>
        <p:txBody>
          <a:bodyPr vert="horz" lIns="91440" tIns="45720" rIns="91440" bIns="45720" rtlCol="0" anchor="ctr"/>
          <a:lstStyle>
            <a:lvl1pPr algn="l">
              <a:defRPr sz="1200">
                <a:solidFill>
                  <a:schemeClr val="bg1"/>
                </a:solidFill>
                <a:latin typeface="Arial"/>
                <a:cs typeface="Arial"/>
              </a:defRPr>
            </a:lvl1pPr>
          </a:lstStyle>
          <a:p>
            <a:fld id="{F4768074-ABCC-9A44-BF39-2ADB655A3BA2}" type="datetimeFigureOut">
              <a:rPr lang="en-AU" smtClean="0"/>
              <a:pPr/>
              <a:t>11/11/2015</a:t>
            </a:fld>
            <a:endParaRPr lang="en-AU" dirty="0"/>
          </a:p>
        </p:txBody>
      </p:sp>
      <p:sp>
        <p:nvSpPr>
          <p:cNvPr id="5" name="Footer Placeholder 4"/>
          <p:cNvSpPr>
            <a:spLocks noGrp="1"/>
          </p:cNvSpPr>
          <p:nvPr>
            <p:ph type="ftr" sz="quarter" idx="3"/>
          </p:nvPr>
        </p:nvSpPr>
        <p:spPr>
          <a:xfrm>
            <a:off x="2116671" y="6450420"/>
            <a:ext cx="5155258" cy="365125"/>
          </a:xfrm>
          <a:prstGeom prst="rect">
            <a:avLst/>
          </a:prstGeom>
        </p:spPr>
        <p:txBody>
          <a:bodyPr vert="horz" lIns="91440" tIns="45720" rIns="91440" bIns="45720" rtlCol="0" anchor="ctr"/>
          <a:lstStyle>
            <a:lvl1pPr algn="ctr">
              <a:defRPr sz="1200">
                <a:solidFill>
                  <a:schemeClr val="bg1"/>
                </a:solidFill>
                <a:latin typeface="Arial"/>
                <a:cs typeface="Arial"/>
              </a:defRPr>
            </a:lvl1pPr>
          </a:lstStyle>
          <a:p>
            <a:endParaRPr lang="en-AU" dirty="0"/>
          </a:p>
        </p:txBody>
      </p:sp>
      <p:sp>
        <p:nvSpPr>
          <p:cNvPr id="6" name="Slide Number Placeholder 5"/>
          <p:cNvSpPr>
            <a:spLocks noGrp="1"/>
          </p:cNvSpPr>
          <p:nvPr>
            <p:ph type="sldNum" sz="quarter" idx="4"/>
          </p:nvPr>
        </p:nvSpPr>
        <p:spPr>
          <a:xfrm>
            <a:off x="7375406" y="6450420"/>
            <a:ext cx="1311393" cy="365125"/>
          </a:xfrm>
          <a:prstGeom prst="rect">
            <a:avLst/>
          </a:prstGeom>
        </p:spPr>
        <p:txBody>
          <a:bodyPr vert="horz" lIns="91440" tIns="45720" rIns="91440" bIns="45720" rtlCol="0" anchor="ctr"/>
          <a:lstStyle>
            <a:lvl1pPr algn="r">
              <a:defRPr sz="1200">
                <a:solidFill>
                  <a:srgbClr val="FFFFFF"/>
                </a:solidFill>
                <a:latin typeface="Arial"/>
                <a:cs typeface="Arial"/>
              </a:defRPr>
            </a:lvl1pPr>
          </a:lstStyle>
          <a:p>
            <a:fld id="{5692DE6A-49E0-2045-AA01-0E0557667F1F}"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6" r:id="rId3"/>
    <p:sldLayoutId id="2147483677" r:id="rId4"/>
    <p:sldLayoutId id="2147483678" r:id="rId5"/>
    <p:sldLayoutId id="2147483679" r:id="rId6"/>
    <p:sldLayoutId id="2147483685" r:id="rId7"/>
    <p:sldLayoutId id="2147483686" r:id="rId8"/>
    <p:sldLayoutId id="2147483687"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A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google.com.au/imgres?imgurl=http://www.ich.org/fileadmin/templates/img/around-world.png&amp;imgrefurl=http://www.ich.org/&amp;docid=JA0NNfX7DFjRmM&amp;tbnid=LzxljkeLRs1K9M&amp;w=272&amp;h=210&amp;ei=Z9ZNVKqhF8mk8AWRi4LACg&amp;ved=0CAUQxiAwAw&amp;iact=c"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www.google.com.au/url?sa=i&amp;rct=j&amp;q=&amp;esrc=s&amp;source=images&amp;cd=&amp;cad=rja&amp;uact=8&amp;ved=0CAcQjRxqFQoTCI--warXh8kCFQSfpgodyQgEEQ&amp;url=http://www.webookaustralia.com/australia-map&amp;psig=AFQjCNHZXXqcnWk6Y4h3VLfzaMIVq7kwHg&amp;ust=144730765157470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35F56-3F1E-A043-BFE1-F3C171370651}" type="datetime1">
              <a:rPr lang="en-AU" smtClean="0"/>
              <a:pPr/>
              <a:t>11/11/2015</a:t>
            </a:fld>
            <a:endParaRPr lang="en-US" dirty="0"/>
          </a:p>
        </p:txBody>
      </p:sp>
      <p:sp>
        <p:nvSpPr>
          <p:cNvPr id="3" name="Slide Number Placeholder 2"/>
          <p:cNvSpPr>
            <a:spLocks noGrp="1"/>
          </p:cNvSpPr>
          <p:nvPr>
            <p:ph type="sldNum" sz="quarter" idx="12"/>
          </p:nvPr>
        </p:nvSpPr>
        <p:spPr/>
        <p:txBody>
          <a:bodyPr/>
          <a:lstStyle/>
          <a:p>
            <a:fld id="{29B371D1-9460-4A37-83D5-2BEC15E69F71}" type="slidenum">
              <a:rPr lang="en-US" smtClean="0"/>
              <a:pPr/>
              <a:t>1</a:t>
            </a:fld>
            <a:endParaRPr lang="en-US"/>
          </a:p>
        </p:txBody>
      </p:sp>
      <p:sp>
        <p:nvSpPr>
          <p:cNvPr id="24" name="Title 23"/>
          <p:cNvSpPr>
            <a:spLocks noGrp="1"/>
          </p:cNvSpPr>
          <p:nvPr>
            <p:ph type="title"/>
          </p:nvPr>
        </p:nvSpPr>
        <p:spPr>
          <a:xfrm>
            <a:off x="859041" y="2271673"/>
            <a:ext cx="7416800" cy="1783644"/>
          </a:xfrm>
          <a:prstGeom prst="rect">
            <a:avLst/>
          </a:prstGeom>
        </p:spPr>
        <p:txBody>
          <a:bodyPr/>
          <a:lstStyle/>
          <a:p>
            <a:r>
              <a:rPr lang="en-US" sz="3600" dirty="0" smtClean="0"/>
              <a:t>PROGRESS WITH THE FOOD SAFETY CO-OPERATION FORUM (</a:t>
            </a:r>
            <a:r>
              <a:rPr lang="en-US" sz="3600" dirty="0" err="1" smtClean="0"/>
              <a:t>fscf</a:t>
            </a:r>
            <a:r>
              <a:rPr lang="en-US" sz="3600" dirty="0" smtClean="0"/>
              <a:t>) MRL INITIATIVE</a:t>
            </a:r>
            <a:endParaRPr lang="en-AU" sz="3600" dirty="0"/>
          </a:p>
        </p:txBody>
      </p:sp>
      <p:sp>
        <p:nvSpPr>
          <p:cNvPr id="25" name="Text Placeholder 24"/>
          <p:cNvSpPr>
            <a:spLocks noGrp="1"/>
          </p:cNvSpPr>
          <p:nvPr>
            <p:ph type="body" sz="quarter" idx="4294967295"/>
          </p:nvPr>
        </p:nvSpPr>
        <p:spPr>
          <a:xfrm>
            <a:off x="650631" y="4335633"/>
            <a:ext cx="8229600" cy="1059010"/>
          </a:xfrm>
          <a:prstGeom prst="rect">
            <a:avLst/>
          </a:prstGeom>
        </p:spPr>
        <p:txBody>
          <a:bodyPr/>
          <a:lstStyle/>
          <a:p>
            <a:pPr marL="0" indent="0">
              <a:buNone/>
            </a:pPr>
            <a:r>
              <a:rPr lang="en-AU" sz="2800" dirty="0" smtClean="0"/>
              <a:t>Steve J. Crossley</a:t>
            </a:r>
          </a:p>
          <a:p>
            <a:pPr marL="0" indent="0">
              <a:buNone/>
            </a:pPr>
            <a:r>
              <a:rPr lang="en-GB" sz="1200" dirty="0"/>
              <a:t>B.Sc., M.Sc., CChem FRSC., FIFST.</a:t>
            </a:r>
          </a:p>
          <a:p>
            <a:pPr marL="0" indent="0">
              <a:buNone/>
            </a:pPr>
            <a:r>
              <a:rPr lang="en-AU" sz="2000" dirty="0" smtClean="0"/>
              <a:t>Manager </a:t>
            </a:r>
            <a:r>
              <a:rPr lang="en-AU" sz="2000" dirty="0"/>
              <a:t>- Scientific Strategy, International and </a:t>
            </a:r>
            <a:r>
              <a:rPr lang="en-AU" sz="2000" dirty="0" smtClean="0"/>
              <a:t>Food Surveillance</a:t>
            </a:r>
          </a:p>
          <a:p>
            <a:pPr marL="0" indent="0">
              <a:buNone/>
            </a:pPr>
            <a:r>
              <a:rPr lang="en-AU" sz="2000" dirty="0" smtClean="0"/>
              <a:t>Food Standards Australia New Zealand, Canberra, Australia</a:t>
            </a:r>
            <a:endParaRPr lang="en-AU"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57200" y="1651379"/>
            <a:ext cx="8686800" cy="5384042"/>
          </a:xfrm>
        </p:spPr>
        <p:txBody>
          <a:bodyPr>
            <a:normAutofit fontScale="92500" lnSpcReduction="20000"/>
          </a:bodyPr>
          <a:lstStyle/>
          <a:p>
            <a:pPr marL="360000" lvl="1" indent="-342900">
              <a:spcAft>
                <a:spcPts val="1000"/>
              </a:spcAft>
              <a:buFont typeface="Arial" panose="020B0604020202020204" pitchFamily="34" charset="0"/>
              <a:buChar char="•"/>
            </a:pPr>
            <a:r>
              <a:rPr lang="en-AU" altLang="en-US" dirty="0" smtClean="0">
                <a:latin typeface="Arial" charset="0"/>
                <a:cs typeface="Arial" charset="0"/>
              </a:rPr>
              <a:t>Two years project funded by Australia (2015-16)</a:t>
            </a:r>
          </a:p>
          <a:p>
            <a:pPr marL="360000" lvl="1" indent="-342900">
              <a:spcAft>
                <a:spcPts val="1000"/>
              </a:spcAft>
              <a:buFont typeface="Arial" panose="020B0604020202020204" pitchFamily="34" charset="0"/>
              <a:buChar char="•"/>
            </a:pPr>
            <a:r>
              <a:rPr lang="en-AU" altLang="en-US" dirty="0" smtClean="0">
                <a:latin typeface="Arial" charset="0"/>
                <a:cs typeface="Arial" charset="0"/>
              </a:rPr>
              <a:t>Pilot </a:t>
            </a:r>
            <a:r>
              <a:rPr lang="en-AU" altLang="en-US" dirty="0">
                <a:latin typeface="Arial" charset="0"/>
                <a:cs typeface="Arial" charset="0"/>
              </a:rPr>
              <a:t>project on harmonisation of </a:t>
            </a:r>
            <a:r>
              <a:rPr lang="en-AU" altLang="en-US" dirty="0" smtClean="0">
                <a:latin typeface="Arial" charset="0"/>
                <a:cs typeface="Arial" charset="0"/>
              </a:rPr>
              <a:t>wine/wine grape MRLs</a:t>
            </a:r>
          </a:p>
          <a:p>
            <a:pPr marL="360000" lvl="1" indent="-342900">
              <a:spcAft>
                <a:spcPts val="1000"/>
              </a:spcAft>
              <a:buFont typeface="Arial" panose="020B0604020202020204" pitchFamily="34" charset="0"/>
              <a:buChar char="•"/>
            </a:pPr>
            <a:r>
              <a:rPr lang="en-AU" altLang="en-US" dirty="0" smtClean="0">
                <a:latin typeface="Arial" charset="0"/>
                <a:cs typeface="Arial" charset="0"/>
              </a:rPr>
              <a:t>Second </a:t>
            </a:r>
            <a:r>
              <a:rPr lang="en-AU" altLang="en-US" dirty="0">
                <a:latin typeface="Arial" charset="0"/>
                <a:cs typeface="Arial" charset="0"/>
              </a:rPr>
              <a:t>pilot project on </a:t>
            </a:r>
            <a:r>
              <a:rPr lang="en-AU" altLang="en-US" dirty="0" smtClean="0">
                <a:latin typeface="Arial" charset="0"/>
                <a:cs typeface="Arial" charset="0"/>
              </a:rPr>
              <a:t>tropical </a:t>
            </a:r>
            <a:r>
              <a:rPr lang="en-AU" altLang="en-US" dirty="0">
                <a:latin typeface="Arial" charset="0"/>
                <a:cs typeface="Arial" charset="0"/>
              </a:rPr>
              <a:t>fruit (mango) </a:t>
            </a:r>
            <a:r>
              <a:rPr lang="en-AU" altLang="en-US" dirty="0" smtClean="0">
                <a:latin typeface="Arial" charset="0"/>
                <a:cs typeface="Arial" charset="0"/>
              </a:rPr>
              <a:t>MRLs</a:t>
            </a:r>
          </a:p>
          <a:p>
            <a:pPr marL="360000" lvl="1" indent="-342900">
              <a:spcAft>
                <a:spcPts val="1000"/>
              </a:spcAft>
              <a:buFont typeface="Arial" panose="020B0604020202020204" pitchFamily="34" charset="0"/>
              <a:buChar char="•"/>
            </a:pPr>
            <a:r>
              <a:rPr lang="en-AU" altLang="en-US" dirty="0" smtClean="0">
                <a:latin typeface="Arial" charset="0"/>
                <a:cs typeface="Arial" charset="0"/>
              </a:rPr>
              <a:t>Facilitating work through development of</a:t>
            </a:r>
            <a:r>
              <a:rPr lang="en-AU" altLang="en-US" i="1" dirty="0" smtClean="0">
                <a:latin typeface="Arial" charset="0"/>
                <a:cs typeface="Arial" charset="0"/>
              </a:rPr>
              <a:t> Guideline </a:t>
            </a:r>
            <a:r>
              <a:rPr lang="en-AU" altLang="en-US" i="1" dirty="0">
                <a:latin typeface="Arial" charset="0"/>
                <a:cs typeface="Arial" charset="0"/>
              </a:rPr>
              <a:t>on harmonisation of MRLs for imported foods in APEC member </a:t>
            </a:r>
            <a:r>
              <a:rPr lang="en-AU" altLang="en-US" i="1" dirty="0" smtClean="0">
                <a:latin typeface="Arial" charset="0"/>
                <a:cs typeface="Arial" charset="0"/>
              </a:rPr>
              <a:t>economies</a:t>
            </a:r>
          </a:p>
          <a:p>
            <a:pPr marL="360000" lvl="1" indent="-342900">
              <a:spcAft>
                <a:spcPts val="1000"/>
              </a:spcAft>
              <a:buFont typeface="Arial" panose="020B0604020202020204" pitchFamily="34" charset="0"/>
              <a:buChar char="•"/>
            </a:pPr>
            <a:r>
              <a:rPr lang="en-AU" altLang="en-US" dirty="0" smtClean="0">
                <a:latin typeface="Arial" charset="0"/>
                <a:cs typeface="Arial" charset="0"/>
              </a:rPr>
              <a:t>The </a:t>
            </a:r>
            <a:r>
              <a:rPr lang="en-AU" altLang="en-US" dirty="0">
                <a:latin typeface="Arial" charset="0"/>
                <a:cs typeface="Arial" charset="0"/>
              </a:rPr>
              <a:t>outcomes of this project </a:t>
            </a:r>
            <a:r>
              <a:rPr lang="en-AU" altLang="en-US" dirty="0" smtClean="0">
                <a:latin typeface="Arial" charset="0"/>
                <a:cs typeface="Arial" charset="0"/>
              </a:rPr>
              <a:t>are                              being </a:t>
            </a:r>
            <a:r>
              <a:rPr lang="en-AU" altLang="en-US" dirty="0" smtClean="0">
                <a:latin typeface="Arial" charset="0"/>
                <a:cs typeface="Arial" charset="0"/>
              </a:rPr>
              <a:t>fed </a:t>
            </a:r>
            <a:r>
              <a:rPr lang="en-AU" altLang="en-US" dirty="0">
                <a:latin typeface="Arial" charset="0"/>
                <a:cs typeface="Arial" charset="0"/>
              </a:rPr>
              <a:t>into the broader </a:t>
            </a:r>
            <a:r>
              <a:rPr lang="en-AU" altLang="en-US" dirty="0" smtClean="0">
                <a:latin typeface="Arial" charset="0"/>
                <a:cs typeface="Arial" charset="0"/>
              </a:rPr>
              <a:t>APEC                             FSCF </a:t>
            </a:r>
            <a:r>
              <a:rPr lang="en-AU" altLang="en-US" dirty="0">
                <a:latin typeface="Arial" charset="0"/>
                <a:cs typeface="Arial" charset="0"/>
              </a:rPr>
              <a:t>Regulatory Cooperation work. </a:t>
            </a:r>
          </a:p>
          <a:p>
            <a:pPr marL="417150" lvl="2" indent="0">
              <a:spcAft>
                <a:spcPts val="1000"/>
              </a:spcAft>
              <a:buNone/>
            </a:pPr>
            <a:endParaRPr lang="en-AU" altLang="en-US" sz="2000" dirty="0" smtClean="0">
              <a:latin typeface="Arial" charset="0"/>
              <a:cs typeface="Arial" charset="0"/>
            </a:endParaRPr>
          </a:p>
          <a:p>
            <a:pPr marL="360000" lvl="1" indent="-342900" algn="r">
              <a:spcAft>
                <a:spcPts val="1000"/>
              </a:spcAft>
              <a:buFont typeface="Arial" panose="020B0604020202020204" pitchFamily="34" charset="0"/>
              <a:buChar char="•"/>
            </a:pPr>
            <a:r>
              <a:rPr lang="en-AU" altLang="en-US" sz="2200" dirty="0" smtClean="0">
                <a:latin typeface="Arial" charset="0"/>
                <a:cs typeface="Arial" charset="0"/>
              </a:rPr>
              <a:t> </a:t>
            </a:r>
          </a:p>
          <a:p>
            <a:pPr marL="17100" lvl="1" indent="0"/>
            <a:endParaRPr lang="en-AU" altLang="en-US" sz="2200" b="1" dirty="0" smtClean="0">
              <a:latin typeface="Arial" charset="0"/>
              <a:cs typeface="Arial" charset="0"/>
            </a:endParaRPr>
          </a:p>
          <a:p>
            <a:pPr marL="17100" lvl="1" indent="0"/>
            <a:endParaRPr lang="en-AU" altLang="en-US" sz="2000" i="1" dirty="0">
              <a:latin typeface="Arial" charset="0"/>
              <a:cs typeface="Arial" charset="0"/>
            </a:endParaRPr>
          </a:p>
          <a:p>
            <a:endParaRPr lang="en-GB" dirty="0"/>
          </a:p>
        </p:txBody>
      </p:sp>
      <p:sp>
        <p:nvSpPr>
          <p:cNvPr id="3" name="Title 2"/>
          <p:cNvSpPr>
            <a:spLocks noGrp="1"/>
          </p:cNvSpPr>
          <p:nvPr>
            <p:ph type="title"/>
          </p:nvPr>
        </p:nvSpPr>
        <p:spPr>
          <a:xfrm>
            <a:off x="457200" y="422512"/>
            <a:ext cx="8229600" cy="723900"/>
          </a:xfrm>
        </p:spPr>
        <p:txBody>
          <a:bodyPr/>
          <a:lstStyle/>
          <a:p>
            <a:pPr algn="ctr"/>
            <a:r>
              <a:rPr lang="en-AU" dirty="0" smtClean="0">
                <a:latin typeface="Arial" panose="020B0604020202020204" pitchFamily="34" charset="0"/>
                <a:cs typeface="Arial" panose="020B0604020202020204" pitchFamily="34" charset="0"/>
              </a:rPr>
              <a:t>Harmonising import MRLs</a:t>
            </a:r>
            <a:endParaRPr lang="en-GB" dirty="0"/>
          </a:p>
        </p:txBody>
      </p:sp>
      <p:pic>
        <p:nvPicPr>
          <p:cNvPr id="4" name="Picture 3" descr="https://encrypted-tbn3.gstatic.com/images?q=tbn:ANd9GcQBKfezMSSNBd27JoJRgaloI7GtYL-jsms0QBYyDx6oV-irWsGVppsZ-A">
            <a:hlinkClick r:id="rId2"/>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6509982" y="5049672"/>
            <a:ext cx="2417019" cy="1603611"/>
          </a:xfrm>
          <a:prstGeom prst="rect">
            <a:avLst/>
          </a:prstGeom>
          <a:noFill/>
          <a:ln>
            <a:noFill/>
          </a:ln>
        </p:spPr>
      </p:pic>
    </p:spTree>
    <p:extLst>
      <p:ext uri="{BB962C8B-B14F-4D97-AF65-F5344CB8AC3E}">
        <p14:creationId xmlns:p14="http://schemas.microsoft.com/office/powerpoint/2010/main" xmlns="" val="1035140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457773"/>
            <a:ext cx="8229600" cy="3856383"/>
          </a:xfrm>
        </p:spPr>
        <p:txBody>
          <a:bodyPr/>
          <a:lstStyle/>
          <a:p>
            <a:endParaRPr lang="en-US" sz="2400" b="0" dirty="0" smtClean="0"/>
          </a:p>
          <a:p>
            <a:pPr>
              <a:spcBef>
                <a:spcPts val="1200"/>
              </a:spcBef>
              <a:buFont typeface="Arial" panose="020B0604020202020204" pitchFamily="34" charset="0"/>
              <a:buChar char="•"/>
            </a:pPr>
            <a:r>
              <a:rPr lang="en-US" sz="2400" b="0" dirty="0" smtClean="0"/>
              <a:t>Complements work </a:t>
            </a:r>
            <a:r>
              <a:rPr lang="en-US" sz="2400" b="0" dirty="0"/>
              <a:t>being undertaken by </a:t>
            </a:r>
            <a:r>
              <a:rPr lang="en-US" sz="2400" b="0" dirty="0" smtClean="0"/>
              <a:t>APEC </a:t>
            </a:r>
            <a:r>
              <a:rPr lang="en-US" sz="2400" b="0" dirty="0"/>
              <a:t>Wine Regulatory Forum </a:t>
            </a:r>
            <a:endParaRPr lang="en-US" sz="2400" b="0" dirty="0" smtClean="0"/>
          </a:p>
          <a:p>
            <a:pPr>
              <a:spcBef>
                <a:spcPts val="1200"/>
              </a:spcBef>
              <a:buFont typeface="Arial" panose="020B0604020202020204" pitchFamily="34" charset="0"/>
              <a:buChar char="•"/>
            </a:pPr>
            <a:r>
              <a:rPr lang="en-US" sz="2400" b="0" dirty="0" smtClean="0"/>
              <a:t>Links to work </a:t>
            </a:r>
            <a:r>
              <a:rPr lang="en-US" sz="2400" b="0" dirty="0"/>
              <a:t>of the </a:t>
            </a:r>
            <a:r>
              <a:rPr lang="en-US" sz="2400" b="0" dirty="0" smtClean="0"/>
              <a:t>World </a:t>
            </a:r>
            <a:r>
              <a:rPr lang="en-US" sz="2400" b="0" dirty="0"/>
              <a:t>Wine Trade Group </a:t>
            </a:r>
            <a:endParaRPr lang="en-US" sz="2400" b="0" dirty="0" smtClean="0"/>
          </a:p>
          <a:p>
            <a:pPr>
              <a:spcBef>
                <a:spcPts val="1200"/>
              </a:spcBef>
              <a:buFont typeface="Arial" panose="020B0604020202020204" pitchFamily="34" charset="0"/>
              <a:buChar char="•"/>
            </a:pPr>
            <a:r>
              <a:rPr lang="en-US" sz="2400" b="0" dirty="0" smtClean="0"/>
              <a:t>Builds </a:t>
            </a:r>
            <a:r>
              <a:rPr lang="en-US" sz="2400" b="0" dirty="0"/>
              <a:t>on the consistent international standard development framework for pesticides promoted by Codex </a:t>
            </a:r>
            <a:r>
              <a:rPr lang="en-US" sz="2400" b="0" dirty="0" err="1"/>
              <a:t>Alimentarius</a:t>
            </a:r>
            <a:r>
              <a:rPr lang="en-US" sz="2400" b="0" dirty="0"/>
              <a:t> </a:t>
            </a:r>
            <a:r>
              <a:rPr lang="en-US" sz="2400" b="0" dirty="0" smtClean="0"/>
              <a:t>Commission</a:t>
            </a:r>
            <a:endParaRPr lang="en-US" sz="2400" b="0" dirty="0"/>
          </a:p>
          <a:p>
            <a:pPr>
              <a:spcBef>
                <a:spcPts val="1200"/>
              </a:spcBef>
            </a:pPr>
            <a:r>
              <a:rPr lang="en-US" sz="2400" b="0" dirty="0"/>
              <a:t>•	</a:t>
            </a:r>
            <a:r>
              <a:rPr lang="en-US" sz="2400" b="0" dirty="0" smtClean="0"/>
              <a:t>Complements objectives of APEC FSCF </a:t>
            </a:r>
            <a:r>
              <a:rPr lang="en-US" sz="2400" b="0" dirty="0"/>
              <a:t>Partnership Training Institute Network (PTIN</a:t>
            </a:r>
            <a:r>
              <a:rPr lang="en-US" sz="2400" b="0" dirty="0" smtClean="0"/>
              <a:t>)</a:t>
            </a:r>
            <a:endParaRPr lang="en-US" sz="2400" b="0" dirty="0"/>
          </a:p>
          <a:p>
            <a:pPr lvl="1"/>
            <a:endParaRPr lang="en-AU" sz="2400" dirty="0" smtClean="0"/>
          </a:p>
        </p:txBody>
      </p:sp>
      <p:sp>
        <p:nvSpPr>
          <p:cNvPr id="3" name="Title 2"/>
          <p:cNvSpPr>
            <a:spLocks noGrp="1"/>
          </p:cNvSpPr>
          <p:nvPr>
            <p:ph type="title"/>
          </p:nvPr>
        </p:nvSpPr>
        <p:spPr>
          <a:xfrm>
            <a:off x="457199" y="655864"/>
            <a:ext cx="8229600" cy="587829"/>
          </a:xfrm>
        </p:spPr>
        <p:txBody>
          <a:bodyPr/>
          <a:lstStyle/>
          <a:p>
            <a:pPr algn="ctr"/>
            <a:r>
              <a:rPr lang="en-AU" sz="3600" dirty="0" smtClean="0"/>
              <a:t>linkages</a:t>
            </a:r>
            <a:endParaRPr lang="en-GB" sz="3600" dirty="0"/>
          </a:p>
        </p:txBody>
      </p:sp>
    </p:spTree>
    <p:extLst>
      <p:ext uri="{BB962C8B-B14F-4D97-AF65-F5344CB8AC3E}">
        <p14:creationId xmlns:p14="http://schemas.microsoft.com/office/powerpoint/2010/main" xmlns="" val="413132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6663"/>
            <a:ext cx="8229600" cy="4692534"/>
          </a:xfrm>
        </p:spPr>
        <p:txBody>
          <a:bodyPr/>
          <a:lstStyle/>
          <a:p>
            <a:pPr marL="20638" indent="0"/>
            <a:r>
              <a:rPr lang="en-US" sz="2800" b="0" dirty="0" smtClean="0"/>
              <a:t>Within APEC economies:</a:t>
            </a:r>
          </a:p>
          <a:p>
            <a:pPr marL="763588" lvl="1">
              <a:buFont typeface="Arial" panose="020B0604020202020204" pitchFamily="34" charset="0"/>
              <a:buChar char="•"/>
            </a:pPr>
            <a:r>
              <a:rPr lang="en-US" sz="2400" dirty="0" smtClean="0"/>
              <a:t>Identified trade barriers and impacts when different MRLs for pesticide/food commodities</a:t>
            </a:r>
          </a:p>
          <a:p>
            <a:pPr marL="763588" lvl="1">
              <a:buFont typeface="Arial" panose="020B0604020202020204" pitchFamily="34" charset="0"/>
              <a:buChar char="•"/>
            </a:pPr>
            <a:r>
              <a:rPr lang="en-US" sz="2400" dirty="0" smtClean="0"/>
              <a:t>Identified key factors and/or impediments around </a:t>
            </a:r>
            <a:r>
              <a:rPr lang="en-US" sz="2400" dirty="0" err="1" smtClean="0"/>
              <a:t>harmonising</a:t>
            </a:r>
            <a:r>
              <a:rPr lang="en-US" sz="2400" dirty="0" smtClean="0"/>
              <a:t> MRLs within economies</a:t>
            </a:r>
          </a:p>
          <a:p>
            <a:pPr marL="763588" lvl="1">
              <a:buFont typeface="Arial" panose="020B0604020202020204" pitchFamily="34" charset="0"/>
              <a:buChar char="•"/>
            </a:pPr>
            <a:r>
              <a:rPr lang="en-US" sz="2400" dirty="0" smtClean="0"/>
              <a:t>Agreed on principles, definitions, processes and minimum data for guideline on </a:t>
            </a:r>
            <a:r>
              <a:rPr lang="en-US" sz="2400" dirty="0" err="1" smtClean="0"/>
              <a:t>harmonisation</a:t>
            </a:r>
            <a:r>
              <a:rPr lang="en-US" sz="2400" dirty="0" smtClean="0"/>
              <a:t> of MRLs</a:t>
            </a:r>
          </a:p>
          <a:p>
            <a:pPr marL="763588" lvl="1">
              <a:buFont typeface="Arial" panose="020B0604020202020204" pitchFamily="34" charset="0"/>
              <a:buChar char="•"/>
            </a:pPr>
            <a:r>
              <a:rPr lang="en-US" sz="2400" dirty="0" smtClean="0"/>
              <a:t>Agreed on benefits, components and structure of a guideline</a:t>
            </a:r>
          </a:p>
          <a:p>
            <a:pPr marL="763588" lvl="1">
              <a:buFont typeface="Arial" panose="020B0604020202020204" pitchFamily="34" charset="0"/>
              <a:buChar char="•"/>
            </a:pPr>
            <a:r>
              <a:rPr lang="en-US" sz="2400" dirty="0" smtClean="0"/>
              <a:t>Prepared and consulted on draft guideline document</a:t>
            </a:r>
            <a:endParaRPr lang="en-GB" sz="2400" dirty="0"/>
          </a:p>
        </p:txBody>
      </p:sp>
      <p:sp>
        <p:nvSpPr>
          <p:cNvPr id="3" name="Title 2"/>
          <p:cNvSpPr>
            <a:spLocks noGrp="1"/>
          </p:cNvSpPr>
          <p:nvPr>
            <p:ph type="title"/>
          </p:nvPr>
        </p:nvSpPr>
        <p:spPr>
          <a:xfrm>
            <a:off x="457200" y="160421"/>
            <a:ext cx="8229600" cy="842211"/>
          </a:xfrm>
        </p:spPr>
        <p:txBody>
          <a:bodyPr/>
          <a:lstStyle/>
          <a:p>
            <a:pPr algn="ctr"/>
            <a:r>
              <a:rPr lang="en-US" dirty="0" smtClean="0"/>
              <a:t>Outcomes of </a:t>
            </a:r>
            <a:r>
              <a:rPr lang="en-US" dirty="0"/>
              <a:t>1st expert </a:t>
            </a:r>
            <a:r>
              <a:rPr lang="en-US" dirty="0" smtClean="0"/>
              <a:t>workshop, SYDNEY - </a:t>
            </a:r>
            <a:r>
              <a:rPr lang="en-US" dirty="0" err="1" smtClean="0"/>
              <a:t>april</a:t>
            </a:r>
            <a:r>
              <a:rPr lang="en-US" dirty="0" smtClean="0"/>
              <a:t> 2015</a:t>
            </a:r>
            <a:endParaRPr lang="en-GB" dirty="0"/>
          </a:p>
        </p:txBody>
      </p:sp>
    </p:spTree>
    <p:extLst>
      <p:ext uri="{BB962C8B-B14F-4D97-AF65-F5344CB8AC3E}">
        <p14:creationId xmlns:p14="http://schemas.microsoft.com/office/powerpoint/2010/main" xmlns="" val="3962580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
            <a:ext cx="9467849" cy="69627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37224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1368" y="2019869"/>
            <a:ext cx="8229600" cy="4315434"/>
          </a:xfrm>
        </p:spPr>
        <p:txBody>
          <a:bodyPr/>
          <a:lstStyle/>
          <a:p>
            <a:pPr marL="360363" indent="-360363">
              <a:buFont typeface="Arial" panose="020B0604020202020204" pitchFamily="34" charset="0"/>
              <a:buChar char="•"/>
            </a:pPr>
            <a:r>
              <a:rPr lang="en-US" sz="2400" b="0" dirty="0" smtClean="0"/>
              <a:t>Agreed on report from 1</a:t>
            </a:r>
            <a:r>
              <a:rPr lang="en-US" sz="2400" b="0" baseline="30000" dirty="0" smtClean="0"/>
              <a:t>st</a:t>
            </a:r>
            <a:r>
              <a:rPr lang="en-US" sz="2400" b="0" dirty="0" smtClean="0"/>
              <a:t> expert workshop</a:t>
            </a:r>
          </a:p>
          <a:p>
            <a:pPr marL="360363" indent="-360363">
              <a:buFont typeface="Arial" panose="020B0604020202020204" pitchFamily="34" charset="0"/>
              <a:buChar char="•"/>
            </a:pPr>
            <a:r>
              <a:rPr lang="en-US" sz="2400" b="0" dirty="0" smtClean="0"/>
              <a:t>Reviewed and agreed on a draft guideline for </a:t>
            </a:r>
            <a:r>
              <a:rPr lang="en-US" sz="2400" b="0" dirty="0" err="1" smtClean="0"/>
              <a:t>harmonisation</a:t>
            </a:r>
            <a:r>
              <a:rPr lang="en-US" sz="2400" b="0" dirty="0" smtClean="0"/>
              <a:t> of import MRLs within APEC economies</a:t>
            </a:r>
            <a:endParaRPr lang="en-AU" sz="2400" b="0" dirty="0" smtClean="0"/>
          </a:p>
          <a:p>
            <a:pPr marL="760413" lvl="1" indent="-360363">
              <a:buFont typeface="Arial" panose="020B0604020202020204" pitchFamily="34" charset="0"/>
              <a:buChar char="•"/>
            </a:pPr>
            <a:r>
              <a:rPr lang="en-AU" sz="2200" dirty="0" smtClean="0"/>
              <a:t>Utilised data and work undertaken for wine/wine grapes</a:t>
            </a:r>
          </a:p>
          <a:p>
            <a:pPr marL="760413" lvl="1" indent="-360363">
              <a:buFont typeface="Arial" panose="020B0604020202020204" pitchFamily="34" charset="0"/>
              <a:buChar char="•"/>
            </a:pPr>
            <a:r>
              <a:rPr lang="en-AU" sz="2200" dirty="0" smtClean="0"/>
              <a:t>Compiled data for mangoes as part of process</a:t>
            </a:r>
          </a:p>
          <a:p>
            <a:pPr marL="760413" lvl="1" indent="-360363">
              <a:buFont typeface="Arial" panose="020B0604020202020204" pitchFamily="34" charset="0"/>
              <a:buChar char="•"/>
            </a:pPr>
            <a:r>
              <a:rPr lang="en-AU" sz="2200" dirty="0" smtClean="0"/>
              <a:t>Case studies around key commodities and options for how MRLs could be harmonised</a:t>
            </a:r>
            <a:endParaRPr lang="en-AU" sz="2200" b="0" dirty="0" smtClean="0"/>
          </a:p>
          <a:p>
            <a:pPr marL="360363" indent="-360363">
              <a:buFont typeface="Arial" panose="020B0604020202020204" pitchFamily="34" charset="0"/>
              <a:buChar char="•"/>
            </a:pPr>
            <a:r>
              <a:rPr lang="en-AU" sz="2400" b="0" dirty="0" smtClean="0"/>
              <a:t>Recommended next steps to finalise and facilitate implementation of guideline across APEC </a:t>
            </a:r>
            <a:r>
              <a:rPr lang="en-AU" sz="2400" b="0" dirty="0" smtClean="0"/>
              <a:t>economies</a:t>
            </a:r>
            <a:endParaRPr lang="en-AU" sz="2400" b="0" dirty="0" smtClean="0"/>
          </a:p>
        </p:txBody>
      </p:sp>
      <p:sp>
        <p:nvSpPr>
          <p:cNvPr id="3" name="Title 2"/>
          <p:cNvSpPr>
            <a:spLocks noGrp="1"/>
          </p:cNvSpPr>
          <p:nvPr>
            <p:ph type="title"/>
          </p:nvPr>
        </p:nvSpPr>
        <p:spPr>
          <a:xfrm>
            <a:off x="521368" y="395785"/>
            <a:ext cx="8229600" cy="818147"/>
          </a:xfrm>
        </p:spPr>
        <p:txBody>
          <a:bodyPr/>
          <a:lstStyle/>
          <a:p>
            <a:pPr algn="ctr"/>
            <a:r>
              <a:rPr lang="en-US" dirty="0" smtClean="0"/>
              <a:t>Outcomes of 2</a:t>
            </a:r>
            <a:r>
              <a:rPr lang="en-US" baseline="30000" dirty="0" smtClean="0"/>
              <a:t>nd</a:t>
            </a:r>
            <a:r>
              <a:rPr lang="en-US" dirty="0" smtClean="0"/>
              <a:t> expert workshop, CEBU - august 2015</a:t>
            </a:r>
            <a:endParaRPr lang="en-GB" dirty="0"/>
          </a:p>
        </p:txBody>
      </p:sp>
    </p:spTree>
    <p:extLst>
      <p:ext uri="{BB962C8B-B14F-4D97-AF65-F5344CB8AC3E}">
        <p14:creationId xmlns:p14="http://schemas.microsoft.com/office/powerpoint/2010/main" xmlns="" val="2440212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453788"/>
            <a:ext cx="8229600" cy="1143000"/>
          </a:xfrm>
        </p:spPr>
        <p:txBody>
          <a:bodyPr/>
          <a:lstStyle/>
          <a:p>
            <a:r>
              <a:rPr lang="en-AU" sz="2800" dirty="0">
                <a:effectLst/>
              </a:rPr>
              <a:t>Summary of Member Economy Policies &amp; Processes for Import </a:t>
            </a:r>
            <a:r>
              <a:rPr lang="en-AU" sz="2800" dirty="0" smtClean="0">
                <a:effectLst/>
              </a:rPr>
              <a:t>MRLs </a:t>
            </a:r>
            <a:r>
              <a:rPr lang="en-AU" sz="2200" dirty="0" smtClean="0">
                <a:effectLst/>
              </a:rPr>
              <a:t>(examples)</a:t>
            </a:r>
            <a:endParaRPr lang="en-GB" sz="2200" dirty="0"/>
          </a:p>
        </p:txBody>
      </p:sp>
      <p:graphicFrame>
        <p:nvGraphicFramePr>
          <p:cNvPr id="4" name="Table 3"/>
          <p:cNvGraphicFramePr>
            <a:graphicFrameLocks noGrp="1"/>
          </p:cNvGraphicFramePr>
          <p:nvPr>
            <p:extLst>
              <p:ext uri="{D42A27DB-BD31-4B8C-83A1-F6EECF244321}">
                <p14:modId xmlns:p14="http://schemas.microsoft.com/office/powerpoint/2010/main" xmlns="" val="735270927"/>
              </p:ext>
            </p:extLst>
          </p:nvPr>
        </p:nvGraphicFramePr>
        <p:xfrm>
          <a:off x="163774" y="1596788"/>
          <a:ext cx="8843748" cy="4769765"/>
        </p:xfrm>
        <a:graphic>
          <a:graphicData uri="http://schemas.openxmlformats.org/drawingml/2006/table">
            <a:tbl>
              <a:tblPr firstRow="1" firstCol="1" bandRow="1">
                <a:tableStyleId>{5C22544A-7EE6-4342-B048-85BDC9FD1C3A}</a:tableStyleId>
              </a:tblPr>
              <a:tblGrid>
                <a:gridCol w="1108768"/>
                <a:gridCol w="1020282"/>
                <a:gridCol w="989880"/>
                <a:gridCol w="1157747"/>
                <a:gridCol w="1795149"/>
                <a:gridCol w="752379"/>
                <a:gridCol w="1003171"/>
                <a:gridCol w="1016372"/>
              </a:tblGrid>
              <a:tr h="1853813">
                <a:tc>
                  <a:txBody>
                    <a:bodyPr/>
                    <a:lstStyle/>
                    <a:p>
                      <a:endParaRPr lang="en-GB" sz="1400" dirty="0">
                        <a:effectLst/>
                        <a:latin typeface="Calibri"/>
                      </a:endParaRPr>
                    </a:p>
                  </a:txBody>
                  <a:tcPr marL="59635" marR="59635" marT="0" marB="0"/>
                </a:tc>
                <a:tc>
                  <a:txBody>
                    <a:bodyPr/>
                    <a:lstStyle/>
                    <a:p>
                      <a:pPr>
                        <a:lnSpc>
                          <a:spcPct val="107000"/>
                        </a:lnSpc>
                        <a:spcAft>
                          <a:spcPts val="0"/>
                        </a:spcAft>
                      </a:pPr>
                      <a:r>
                        <a:rPr lang="en-AU" sz="1400" dirty="0">
                          <a:effectLst/>
                        </a:rPr>
                        <a:t>Automatically recognise Codex as import tolerances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Default Level</a:t>
                      </a:r>
                      <a:endParaRPr lang="en-GB" sz="1400" dirty="0">
                        <a:effectLst/>
                      </a:endParaRPr>
                    </a:p>
                    <a:p>
                      <a:pPr>
                        <a:lnSpc>
                          <a:spcPct val="107000"/>
                        </a:lnSpc>
                        <a:spcAft>
                          <a:spcPts val="0"/>
                        </a:spcAft>
                      </a:pPr>
                      <a:r>
                        <a:rPr lang="en-AU" sz="1400" dirty="0">
                          <a:effectLst/>
                        </a:rPr>
                        <a:t>Numerical, </a:t>
                      </a:r>
                      <a:r>
                        <a:rPr lang="en-AU" sz="1400" dirty="0" err="1">
                          <a:effectLst/>
                        </a:rPr>
                        <a:t>LoQ</a:t>
                      </a:r>
                      <a:r>
                        <a:rPr lang="en-AU" sz="1400" dirty="0">
                          <a:effectLst/>
                        </a:rPr>
                        <a:t>, </a:t>
                      </a:r>
                      <a:r>
                        <a:rPr lang="en-AU" sz="1400" dirty="0" err="1">
                          <a:effectLst/>
                        </a:rPr>
                        <a:t>LoD</a:t>
                      </a:r>
                      <a:r>
                        <a:rPr lang="en-AU" sz="1400" dirty="0">
                          <a:effectLst/>
                        </a:rPr>
                        <a:t>	</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Adopt/recognise Codex or import tolerances by bilateral negotiation</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Data requirements for adoption</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Support CCPR</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Support APEC Guidance</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Request to pass through Competent Authority? </a:t>
                      </a:r>
                      <a:endParaRPr lang="en-GB" sz="1400" dirty="0">
                        <a:effectLst/>
                      </a:endParaRPr>
                    </a:p>
                    <a:p>
                      <a:pPr>
                        <a:lnSpc>
                          <a:spcPct val="107000"/>
                        </a:lnSpc>
                        <a:spcAft>
                          <a:spcPts val="0"/>
                        </a:spcAft>
                      </a:pPr>
                      <a:r>
                        <a:rPr lang="en-AU" sz="1400" dirty="0">
                          <a:effectLst/>
                        </a:rPr>
                        <a:t>Yes/No</a:t>
                      </a:r>
                      <a:endParaRPr lang="en-GB" sz="1400" dirty="0">
                        <a:effectLst/>
                        <a:latin typeface="Calibri"/>
                        <a:ea typeface="Calibri"/>
                        <a:cs typeface="Times New Roman"/>
                      </a:endParaRPr>
                    </a:p>
                  </a:txBody>
                  <a:tcPr marL="59635" marR="59635" marT="0" marB="0"/>
                </a:tc>
              </a:tr>
              <a:tr h="655671">
                <a:tc>
                  <a:txBody>
                    <a:bodyPr/>
                    <a:lstStyle/>
                    <a:p>
                      <a:pPr>
                        <a:lnSpc>
                          <a:spcPct val="107000"/>
                        </a:lnSpc>
                        <a:spcAft>
                          <a:spcPts val="0"/>
                        </a:spcAft>
                      </a:pPr>
                      <a:r>
                        <a:rPr lang="en-AU" sz="1600" dirty="0">
                          <a:effectLst/>
                        </a:rPr>
                        <a:t>Australia</a:t>
                      </a:r>
                      <a:endParaRPr lang="en-GB" sz="16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No</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err="1">
                          <a:effectLst/>
                        </a:rPr>
                        <a:t>LoQ</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 – Import data, MRLs, STMRs, DEA, GAP</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r>
              <a:tr h="433394">
                <a:tc>
                  <a:txBody>
                    <a:bodyPr/>
                    <a:lstStyle/>
                    <a:p>
                      <a:pPr>
                        <a:lnSpc>
                          <a:spcPct val="107000"/>
                        </a:lnSpc>
                        <a:spcAft>
                          <a:spcPts val="0"/>
                        </a:spcAft>
                      </a:pPr>
                      <a:r>
                        <a:rPr lang="en-AU" sz="1600" dirty="0">
                          <a:effectLst/>
                        </a:rPr>
                        <a:t>Canada</a:t>
                      </a:r>
                      <a:endParaRPr lang="en-GB" sz="16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0.1mg/kg</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 – GAP, DEA, MRLs, STMRs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r>
              <a:tr h="253418">
                <a:tc>
                  <a:txBody>
                    <a:bodyPr/>
                    <a:lstStyle/>
                    <a:p>
                      <a:pPr>
                        <a:lnSpc>
                          <a:spcPct val="107000"/>
                        </a:lnSpc>
                        <a:spcAft>
                          <a:spcPts val="0"/>
                        </a:spcAft>
                      </a:pPr>
                      <a:r>
                        <a:rPr lang="en-AU" sz="1600">
                          <a:effectLst/>
                        </a:rPr>
                        <a:t>Chile</a:t>
                      </a:r>
                      <a:endParaRPr lang="en-GB" sz="16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(for confirmation)</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 – GAP, DEA</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r>
              <a:tr h="655671">
                <a:tc>
                  <a:txBody>
                    <a:bodyPr/>
                    <a:lstStyle/>
                    <a:p>
                      <a:pPr>
                        <a:lnSpc>
                          <a:spcPct val="107000"/>
                        </a:lnSpc>
                        <a:spcAft>
                          <a:spcPts val="0"/>
                        </a:spcAft>
                      </a:pPr>
                      <a:r>
                        <a:rPr lang="en-AU" sz="1600" dirty="0" smtClean="0">
                          <a:effectLst/>
                        </a:rPr>
                        <a:t>PRC</a:t>
                      </a:r>
                      <a:endParaRPr lang="en-GB" sz="16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u="none" strike="noStrike">
                          <a:effectLst/>
                        </a:rPr>
                        <a:t> </a:t>
                      </a:r>
                      <a:endParaRPr lang="en-GB" sz="1400">
                        <a:effectLst/>
                      </a:endParaRPr>
                    </a:p>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 – GAP, residue chemistry, MRL, STMR, DEA</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latin typeface="Calibri"/>
                        <a:ea typeface="Calibri"/>
                        <a:cs typeface="Times New Roman"/>
                      </a:endParaRPr>
                    </a:p>
                  </a:txBody>
                  <a:tcPr marL="59635" marR="59635" marT="0" marB="0"/>
                </a:tc>
              </a:tr>
              <a:tr h="633126">
                <a:tc>
                  <a:txBody>
                    <a:bodyPr/>
                    <a:lstStyle/>
                    <a:p>
                      <a:pPr>
                        <a:lnSpc>
                          <a:spcPct val="107000"/>
                        </a:lnSpc>
                        <a:spcAft>
                          <a:spcPts val="0"/>
                        </a:spcAft>
                      </a:pPr>
                      <a:r>
                        <a:rPr lang="en-AU" sz="1600">
                          <a:effectLst/>
                        </a:rPr>
                        <a:t>Indonesia</a:t>
                      </a:r>
                      <a:endParaRPr lang="en-GB" sz="16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No</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LOQ</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Yes-GAP, MRLs, DEA, STMRs, DEA</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a:effectLst/>
                        </a:rPr>
                        <a:t>Yes</a:t>
                      </a:r>
                      <a:endParaRPr lang="en-GB" sz="1400">
                        <a:effectLst/>
                        <a:latin typeface="Calibri"/>
                        <a:ea typeface="Calibri"/>
                        <a:cs typeface="Times New Roman"/>
                      </a:endParaRPr>
                    </a:p>
                  </a:txBody>
                  <a:tcPr marL="59635" marR="59635" marT="0" marB="0"/>
                </a:tc>
                <a:tc>
                  <a:txBody>
                    <a:bodyPr/>
                    <a:lstStyle/>
                    <a:p>
                      <a:pPr>
                        <a:lnSpc>
                          <a:spcPct val="107000"/>
                        </a:lnSpc>
                        <a:spcAft>
                          <a:spcPts val="0"/>
                        </a:spcAft>
                      </a:pPr>
                      <a:r>
                        <a:rPr lang="en-AU" sz="1400" dirty="0">
                          <a:effectLst/>
                        </a:rPr>
                        <a:t>Yes</a:t>
                      </a:r>
                      <a:endParaRPr lang="en-GB" sz="1400" dirty="0">
                        <a:effectLst/>
                      </a:endParaRPr>
                    </a:p>
                    <a:p>
                      <a:pPr>
                        <a:lnSpc>
                          <a:spcPct val="107000"/>
                        </a:lnSpc>
                        <a:spcAft>
                          <a:spcPts val="0"/>
                        </a:spcAft>
                      </a:pPr>
                      <a:r>
                        <a:rPr lang="en-AU" sz="1400" dirty="0">
                          <a:effectLst/>
                        </a:rPr>
                        <a:t> </a:t>
                      </a:r>
                      <a:endParaRPr lang="en-GB" sz="1400" dirty="0">
                        <a:effectLst/>
                        <a:latin typeface="Calibri"/>
                        <a:ea typeface="Calibri"/>
                        <a:cs typeface="Times New Roman"/>
                      </a:endParaRPr>
                    </a:p>
                  </a:txBody>
                  <a:tcPr marL="59635" marR="59635" marT="0" marB="0"/>
                </a:tc>
              </a:tr>
            </a:tbl>
          </a:graphicData>
        </a:graphic>
      </p:graphicFrame>
      <p:sp>
        <p:nvSpPr>
          <p:cNvPr id="5" name="Rectangle 1"/>
          <p:cNvSpPr>
            <a:spLocks noChangeArrowheads="1"/>
          </p:cNvSpPr>
          <p:nvPr/>
        </p:nvSpPr>
        <p:spPr bwMode="auto">
          <a:xfrm>
            <a:off x="457200" y="2565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smtClean="0">
                <a:ln>
                  <a:noFill/>
                </a:ln>
                <a:solidFill>
                  <a:schemeClr val="tx1"/>
                </a:solidFill>
                <a:effectLst/>
                <a:latin typeface="Arial" pitchFamily="34" charset="0"/>
                <a:cs typeface="Arial" pitchFamily="34" charset="0"/>
              </a:rPr>
              <a:t/>
            </a:r>
            <a:br>
              <a:rPr kumimoji="0" lang="en-GB" altLang="en-US" sz="1800" b="0" i="0" u="none" strike="noStrike" cap="none" normalizeH="0" baseline="0" smtClean="0">
                <a:ln>
                  <a:noFill/>
                </a:ln>
                <a:solidFill>
                  <a:schemeClr val="tx1"/>
                </a:solidFill>
                <a:effectLst/>
                <a:latin typeface="Arial" pitchFamily="34" charset="0"/>
                <a:cs typeface="Arial" pitchFamily="34" charset="0"/>
              </a:rPr>
            </a:br>
            <a:endParaRPr kumimoji="0" lang="en-GB"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2"/>
          <p:cNvSpPr>
            <a:spLocks noChangeArrowheads="1"/>
          </p:cNvSpPr>
          <p:nvPr/>
        </p:nvSpPr>
        <p:spPr bwMode="auto">
          <a:xfrm>
            <a:off x="457200" y="2565400"/>
            <a:ext cx="3017838"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xmlns="" val="2355596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017" y="266131"/>
            <a:ext cx="8229600" cy="1143000"/>
          </a:xfrm>
        </p:spPr>
        <p:txBody>
          <a:bodyPr/>
          <a:lstStyle/>
          <a:p>
            <a:r>
              <a:rPr lang="en-AU" dirty="0" smtClean="0"/>
              <a:t>GUIDELINES FOR IMPORT MRL HARMONISATION</a:t>
            </a:r>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561998">
            <a:off x="3657598" y="1339295"/>
            <a:ext cx="4886890" cy="5155399"/>
          </a:xfrm>
          <a:prstGeom prst="rect">
            <a:avLst/>
          </a:prstGeom>
          <a:noFill/>
          <a:ln w="76200">
            <a:solidFill>
              <a:schemeClr val="accent1">
                <a:lumMod val="60000"/>
                <a:lumOff val="40000"/>
              </a:schemeClr>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Content Placeholder 1"/>
          <p:cNvSpPr>
            <a:spLocks noGrp="1"/>
          </p:cNvSpPr>
          <p:nvPr>
            <p:ph idx="1"/>
          </p:nvPr>
        </p:nvSpPr>
        <p:spPr>
          <a:xfrm>
            <a:off x="302263" y="1748481"/>
            <a:ext cx="2968388" cy="4037734"/>
          </a:xfrm>
        </p:spPr>
        <p:txBody>
          <a:bodyPr/>
          <a:lstStyle/>
          <a:p>
            <a:r>
              <a:rPr lang="en-AU" sz="2600" dirty="0" smtClean="0"/>
              <a:t>	“Framework within which science-based standards can be developed and applied uniformly and transparently across APEC economies”</a:t>
            </a:r>
            <a:endParaRPr lang="en-AU" sz="2600" dirty="0"/>
          </a:p>
        </p:txBody>
      </p:sp>
    </p:spTree>
    <p:extLst>
      <p:ext uri="{BB962C8B-B14F-4D97-AF65-F5344CB8AC3E}">
        <p14:creationId xmlns:p14="http://schemas.microsoft.com/office/powerpoint/2010/main" xmlns="" val="2210629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800" dirty="0"/>
              <a:t>Outline of indicative import MRL assessment process</a:t>
            </a:r>
            <a:endParaRPr lang="en-GB" sz="28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89947" y="1587974"/>
            <a:ext cx="7310675" cy="5270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338531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59307"/>
            <a:ext cx="8229600" cy="1143000"/>
          </a:xfrm>
        </p:spPr>
        <p:txBody>
          <a:bodyPr/>
          <a:lstStyle/>
          <a:p>
            <a:r>
              <a:rPr lang="en-AU" dirty="0" smtClean="0"/>
              <a:t>SCENARIO 1 – existing codex </a:t>
            </a:r>
            <a:r>
              <a:rPr lang="en-AU" dirty="0" err="1" smtClean="0"/>
              <a:t>mrl</a:t>
            </a:r>
            <a:r>
              <a:rPr lang="en-AU" dirty="0" smtClean="0"/>
              <a:t> </a:t>
            </a:r>
            <a:r>
              <a:rPr lang="en-AU" u="sng" dirty="0" smtClean="0"/>
              <a:t>without</a:t>
            </a:r>
            <a:r>
              <a:rPr lang="en-AU" dirty="0" smtClean="0"/>
              <a:t> dietary exposure </a:t>
            </a:r>
            <a:r>
              <a:rPr lang="en-AU" dirty="0" err="1" smtClean="0"/>
              <a:t>assessement</a:t>
            </a:r>
            <a:r>
              <a:rPr lang="en-AU" dirty="0" smtClean="0"/>
              <a:t> (</a:t>
            </a:r>
            <a:r>
              <a:rPr lang="en-AU" dirty="0" err="1" smtClean="0"/>
              <a:t>dea</a:t>
            </a:r>
            <a:r>
              <a:rPr lang="en-AU" dirty="0" smtClean="0"/>
              <a:t>)</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2225" y="2019300"/>
            <a:ext cx="4019550" cy="4838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44511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SCENARIO 2 - existing codex </a:t>
            </a:r>
            <a:r>
              <a:rPr lang="en-AU" dirty="0" err="1" smtClean="0"/>
              <a:t>mrl</a:t>
            </a:r>
            <a:r>
              <a:rPr lang="en-AU" dirty="0" smtClean="0"/>
              <a:t> </a:t>
            </a:r>
            <a:r>
              <a:rPr lang="en-AU" u="sng" dirty="0" smtClean="0"/>
              <a:t>with</a:t>
            </a:r>
            <a:r>
              <a:rPr lang="en-AU" dirty="0" smtClean="0"/>
              <a:t> </a:t>
            </a:r>
            <a:r>
              <a:rPr lang="en-AU" dirty="0" err="1" smtClean="0"/>
              <a:t>dea</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47164" y="1600200"/>
            <a:ext cx="5486400" cy="5010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63777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2733" y="1762761"/>
            <a:ext cx="8229600" cy="4037734"/>
          </a:xfrm>
        </p:spPr>
        <p:txBody>
          <a:bodyPr/>
          <a:lstStyle/>
          <a:p>
            <a:pPr marL="514350" indent="-514350">
              <a:spcAft>
                <a:spcPts val="1000"/>
              </a:spcAft>
              <a:buFont typeface="+mj-lt"/>
              <a:buAutoNum type="arabicPeriod"/>
            </a:pPr>
            <a:r>
              <a:rPr lang="en-AU" sz="3200" b="0" dirty="0" smtClean="0"/>
              <a:t>What is the Food Safety Cooperation Forum (FSCF)?</a:t>
            </a:r>
          </a:p>
          <a:p>
            <a:pPr marL="514350" indent="-514350">
              <a:spcAft>
                <a:spcPts val="1000"/>
              </a:spcAft>
              <a:buFont typeface="+mj-lt"/>
              <a:buAutoNum type="arabicPeriod"/>
            </a:pPr>
            <a:r>
              <a:rPr lang="en-AU" sz="3200" b="0" dirty="0" smtClean="0"/>
              <a:t>Background to MRL harmonisation work</a:t>
            </a:r>
          </a:p>
          <a:p>
            <a:pPr marL="514350" indent="-514350">
              <a:spcAft>
                <a:spcPts val="1000"/>
              </a:spcAft>
              <a:buFont typeface="+mj-lt"/>
              <a:buAutoNum type="arabicPeriod"/>
            </a:pPr>
            <a:r>
              <a:rPr lang="en-AU" sz="3200" b="0" dirty="0" smtClean="0"/>
              <a:t>Outcomes of the two MRL Workshops</a:t>
            </a:r>
          </a:p>
          <a:p>
            <a:pPr marL="514350" indent="-514350">
              <a:spcAft>
                <a:spcPts val="1000"/>
              </a:spcAft>
              <a:buFont typeface="+mj-lt"/>
              <a:buAutoNum type="arabicPeriod"/>
            </a:pPr>
            <a:r>
              <a:rPr lang="en-AU" b="0" dirty="0" smtClean="0"/>
              <a:t>Guideline for import MRL harmonisation</a:t>
            </a:r>
          </a:p>
          <a:p>
            <a:pPr marL="514350" indent="-514350">
              <a:spcAft>
                <a:spcPts val="1000"/>
              </a:spcAft>
              <a:buFont typeface="+mj-lt"/>
              <a:buAutoNum type="arabicPeriod"/>
            </a:pPr>
            <a:r>
              <a:rPr lang="en-AU" b="0" dirty="0" smtClean="0"/>
              <a:t>Next steps</a:t>
            </a:r>
            <a:endParaRPr lang="en-AU" sz="3000" b="0" dirty="0" smtClean="0"/>
          </a:p>
          <a:p>
            <a:pPr marL="857250" lvl="1" indent="-457200">
              <a:spcAft>
                <a:spcPts val="1000"/>
              </a:spcAft>
              <a:buFont typeface="Arial" panose="020B0604020202020204" pitchFamily="34" charset="0"/>
              <a:buChar char="•"/>
            </a:pPr>
            <a:endParaRPr lang="en-AU" sz="2800" b="0" dirty="0"/>
          </a:p>
        </p:txBody>
      </p:sp>
      <p:sp>
        <p:nvSpPr>
          <p:cNvPr id="3" name="Title 2"/>
          <p:cNvSpPr>
            <a:spLocks noGrp="1"/>
          </p:cNvSpPr>
          <p:nvPr>
            <p:ph type="title"/>
          </p:nvPr>
        </p:nvSpPr>
        <p:spPr>
          <a:xfrm>
            <a:off x="457199" y="723811"/>
            <a:ext cx="8229600" cy="902473"/>
          </a:xfrm>
        </p:spPr>
        <p:txBody>
          <a:bodyPr/>
          <a:lstStyle/>
          <a:p>
            <a:pPr algn="ctr"/>
            <a:r>
              <a:rPr lang="en-AU" dirty="0" smtClean="0"/>
              <a:t>OVERVIEW</a:t>
            </a:r>
            <a:endParaRPr lang="en-GB" dirty="0"/>
          </a:p>
        </p:txBody>
      </p:sp>
      <p:pic>
        <p:nvPicPr>
          <p:cNvPr id="4" name="Picture 3"/>
          <p:cNvPicPr/>
          <p:nvPr/>
        </p:nvPicPr>
        <p:blipFill>
          <a:blip r:embed="rId3">
            <a:extLst>
              <a:ext uri="{28A0092B-C50C-407E-A947-70E740481C1C}">
                <a14:useLocalDpi xmlns:a14="http://schemas.microsoft.com/office/drawing/2010/main" xmlns="" val="0"/>
              </a:ext>
            </a:extLst>
          </a:blip>
          <a:stretch>
            <a:fillRect/>
          </a:stretch>
        </p:blipFill>
        <p:spPr>
          <a:xfrm>
            <a:off x="3998794" y="5199797"/>
            <a:ext cx="4960960" cy="1428671"/>
          </a:xfrm>
          <a:prstGeom prst="rect">
            <a:avLst/>
          </a:prstGeom>
        </p:spPr>
      </p:pic>
    </p:spTree>
    <p:extLst>
      <p:ext uri="{BB962C8B-B14F-4D97-AF65-F5344CB8AC3E}">
        <p14:creationId xmlns:p14="http://schemas.microsoft.com/office/powerpoint/2010/main" xmlns="" val="2526688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SCENARIO 3 – no codex </a:t>
            </a:r>
            <a:r>
              <a:rPr lang="en-AU" dirty="0" err="1" smtClean="0"/>
              <a:t>mrl</a:t>
            </a:r>
            <a:endParaRPr lang="en-GB"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666896" y="1600200"/>
            <a:ext cx="5705606" cy="51101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99833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Scenario 4 – import </a:t>
            </a:r>
            <a:r>
              <a:rPr lang="en-AU" dirty="0" err="1" smtClean="0"/>
              <a:t>mrl</a:t>
            </a:r>
            <a:r>
              <a:rPr lang="en-AU" dirty="0" smtClean="0"/>
              <a:t> sought is higher than the codex </a:t>
            </a:r>
            <a:r>
              <a:rPr lang="en-AU" dirty="0" err="1" smtClean="0"/>
              <a:t>mrl</a:t>
            </a:r>
            <a:endParaRPr lang="en-GB"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278397" y="1600200"/>
            <a:ext cx="5182646" cy="51101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181973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272955"/>
            <a:ext cx="8229600" cy="1143000"/>
          </a:xfrm>
        </p:spPr>
        <p:txBody>
          <a:bodyPr/>
          <a:lstStyle/>
          <a:p>
            <a:r>
              <a:rPr lang="en-AU" dirty="0" smtClean="0"/>
              <a:t>Scenario 5 – with </a:t>
            </a:r>
            <a:r>
              <a:rPr lang="en-AU" dirty="0" err="1" smtClean="0"/>
              <a:t>jmpr</a:t>
            </a:r>
            <a:r>
              <a:rPr lang="en-AU" dirty="0" smtClean="0"/>
              <a:t> assessment but no codex </a:t>
            </a:r>
            <a:r>
              <a:rPr lang="en-AU" dirty="0" err="1" smtClean="0"/>
              <a:t>mrl</a:t>
            </a:r>
            <a:endParaRPr lang="en-GB"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99012" y="1600199"/>
            <a:ext cx="5736607" cy="50872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934971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Scenario 6 – no </a:t>
            </a:r>
            <a:r>
              <a:rPr lang="en-AU" dirty="0" err="1" smtClean="0"/>
              <a:t>jmpr</a:t>
            </a:r>
            <a:r>
              <a:rPr lang="en-AU" dirty="0" smtClean="0"/>
              <a:t> assessment and no codex </a:t>
            </a:r>
            <a:r>
              <a:rPr lang="en-AU" dirty="0" err="1" smtClean="0"/>
              <a:t>mrl</a:t>
            </a:r>
            <a:endParaRPr lang="en-GB"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78925" y="1570690"/>
            <a:ext cx="5438965" cy="50894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68503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2955" y="1951630"/>
            <a:ext cx="8666329" cy="4037734"/>
          </a:xfrm>
        </p:spPr>
        <p:txBody>
          <a:bodyPr/>
          <a:lstStyle/>
          <a:p>
            <a:pPr marL="514350" indent="-514350">
              <a:spcBef>
                <a:spcPts val="1200"/>
              </a:spcBef>
              <a:buAutoNum type="arabicPeriod"/>
            </a:pPr>
            <a:r>
              <a:rPr lang="en-AU" b="0" dirty="0" smtClean="0"/>
              <a:t>Notification of intention to submit a request to relevant importing economy agency</a:t>
            </a:r>
          </a:p>
          <a:p>
            <a:pPr marL="514350" indent="-514350">
              <a:spcBef>
                <a:spcPts val="1200"/>
              </a:spcBef>
              <a:buAutoNum type="arabicPeriod"/>
            </a:pPr>
            <a:r>
              <a:rPr lang="en-AU" b="0" dirty="0" smtClean="0"/>
              <a:t>Proposal submission</a:t>
            </a:r>
          </a:p>
          <a:p>
            <a:pPr marL="514350" indent="-514350">
              <a:spcBef>
                <a:spcPts val="1200"/>
              </a:spcBef>
              <a:buAutoNum type="arabicPeriod"/>
            </a:pPr>
            <a:r>
              <a:rPr lang="en-AU" b="0" dirty="0" smtClean="0"/>
              <a:t>Science-based assessment</a:t>
            </a:r>
          </a:p>
          <a:p>
            <a:pPr marL="514350" indent="-514350">
              <a:spcBef>
                <a:spcPts val="1200"/>
              </a:spcBef>
              <a:buAutoNum type="arabicPeriod"/>
            </a:pPr>
            <a:r>
              <a:rPr lang="en-AU" b="0" dirty="0" smtClean="0"/>
              <a:t>Decision on import MRL</a:t>
            </a:r>
            <a:endParaRPr lang="en-AU" b="0" dirty="0" smtClean="0"/>
          </a:p>
          <a:p>
            <a:pPr marL="514350" indent="-514350">
              <a:spcBef>
                <a:spcPts val="1200"/>
              </a:spcBef>
              <a:buAutoNum type="arabicPeriod"/>
            </a:pPr>
            <a:r>
              <a:rPr lang="en-AU" b="0" dirty="0" smtClean="0"/>
              <a:t>Notification of applicant economy &amp; WTO</a:t>
            </a:r>
          </a:p>
          <a:p>
            <a:pPr marL="514350" indent="-514350">
              <a:buAutoNum type="arabicPeriod"/>
            </a:pPr>
            <a:endParaRPr lang="en-AU" dirty="0"/>
          </a:p>
        </p:txBody>
      </p:sp>
      <p:sp>
        <p:nvSpPr>
          <p:cNvPr id="3" name="Title 2"/>
          <p:cNvSpPr>
            <a:spLocks noGrp="1"/>
          </p:cNvSpPr>
          <p:nvPr>
            <p:ph type="title"/>
          </p:nvPr>
        </p:nvSpPr>
        <p:spPr>
          <a:xfrm>
            <a:off x="272955" y="808630"/>
            <a:ext cx="8482085" cy="1143000"/>
          </a:xfrm>
        </p:spPr>
        <p:txBody>
          <a:bodyPr/>
          <a:lstStyle/>
          <a:p>
            <a:r>
              <a:rPr lang="en-AU" dirty="0" smtClean="0"/>
              <a:t>Common features of all scenarios</a:t>
            </a:r>
            <a:endParaRPr lang="en-A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23531"/>
            <a:ext cx="8229600" cy="3193140"/>
          </a:xfrm>
        </p:spPr>
        <p:txBody>
          <a:bodyPr/>
          <a:lstStyle/>
          <a:p>
            <a:pPr>
              <a:buFont typeface="Arial" pitchFamily="34" charset="0"/>
              <a:buChar char="•"/>
            </a:pPr>
            <a:r>
              <a:rPr lang="en-AU" sz="2800" b="0" dirty="0" smtClean="0"/>
              <a:t>Finalisation of the Guidelines – out for comment</a:t>
            </a:r>
          </a:p>
          <a:p>
            <a:pPr>
              <a:buFont typeface="Arial" pitchFamily="34" charset="0"/>
              <a:buChar char="•"/>
            </a:pPr>
            <a:r>
              <a:rPr lang="en-AU" sz="2800" b="0" dirty="0" smtClean="0"/>
              <a:t>Completion of the evaluation process</a:t>
            </a:r>
          </a:p>
          <a:p>
            <a:pPr>
              <a:buFont typeface="Arial" pitchFamily="34" charset="0"/>
              <a:buChar char="•"/>
            </a:pPr>
            <a:r>
              <a:rPr lang="en-AU" sz="2800" b="0" dirty="0" smtClean="0"/>
              <a:t>Agreement from all APEC economies out of the session, via the FSCF Steering Committee</a:t>
            </a:r>
          </a:p>
          <a:p>
            <a:pPr>
              <a:buFont typeface="Arial" pitchFamily="34" charset="0"/>
              <a:buChar char="•"/>
            </a:pPr>
            <a:r>
              <a:rPr lang="en-AU" sz="2800" b="0" dirty="0" smtClean="0"/>
              <a:t>Continuing Collaboration with the APEC Wine Regulatory Forum</a:t>
            </a:r>
          </a:p>
          <a:p>
            <a:pPr>
              <a:buFont typeface="Arial" pitchFamily="34" charset="0"/>
              <a:buChar char="•"/>
            </a:pPr>
            <a:r>
              <a:rPr lang="en-AU" sz="2800" b="0" dirty="0" smtClean="0"/>
              <a:t>New funding investigations</a:t>
            </a:r>
          </a:p>
          <a:p>
            <a:endParaRPr lang="en-GB" dirty="0"/>
          </a:p>
        </p:txBody>
      </p:sp>
      <p:sp>
        <p:nvSpPr>
          <p:cNvPr id="3" name="Title 2"/>
          <p:cNvSpPr>
            <a:spLocks noGrp="1"/>
          </p:cNvSpPr>
          <p:nvPr>
            <p:ph type="title"/>
          </p:nvPr>
        </p:nvSpPr>
        <p:spPr>
          <a:xfrm>
            <a:off x="457200" y="709684"/>
            <a:ext cx="8229600" cy="1143000"/>
          </a:xfrm>
        </p:spPr>
        <p:txBody>
          <a:bodyPr/>
          <a:lstStyle/>
          <a:p>
            <a:r>
              <a:rPr lang="en-AU" dirty="0" smtClean="0"/>
              <a:t>Next steps</a:t>
            </a:r>
            <a:endParaRPr lang="en-GB" dirty="0"/>
          </a:p>
        </p:txBody>
      </p:sp>
      <p:pic>
        <p:nvPicPr>
          <p:cNvPr id="4" name="Imagen 2"/>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4074904" y="147269"/>
            <a:ext cx="4718050" cy="2176262"/>
          </a:xfrm>
          <a:prstGeom prst="rect">
            <a:avLst/>
          </a:prstGeom>
        </p:spPr>
      </p:pic>
    </p:spTree>
    <p:extLst>
      <p:ext uri="{BB962C8B-B14F-4D97-AF65-F5344CB8AC3E}">
        <p14:creationId xmlns:p14="http://schemas.microsoft.com/office/powerpoint/2010/main" xmlns="" val="4245609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6602" y="1378423"/>
            <a:ext cx="8400197" cy="3873961"/>
          </a:xfrm>
        </p:spPr>
        <p:txBody>
          <a:bodyPr/>
          <a:lstStyle/>
          <a:p>
            <a:pPr>
              <a:buFont typeface="Arial" pitchFamily="34" charset="0"/>
              <a:buChar char="•"/>
            </a:pPr>
            <a:r>
              <a:rPr lang="en-AU" sz="2800" b="0" dirty="0" smtClean="0"/>
              <a:t>Technical capacity building </a:t>
            </a:r>
            <a:r>
              <a:rPr lang="en-AU" sz="2800" b="0" dirty="0" err="1" smtClean="0"/>
              <a:t>eg</a:t>
            </a:r>
            <a:r>
              <a:rPr lang="en-AU" sz="2800" b="0" dirty="0" smtClean="0"/>
              <a:t>. DEA workshop</a:t>
            </a:r>
          </a:p>
          <a:p>
            <a:pPr>
              <a:buFont typeface="Arial" pitchFamily="34" charset="0"/>
              <a:buChar char="•"/>
            </a:pPr>
            <a:r>
              <a:rPr lang="en-AU" sz="2800" b="0" dirty="0" smtClean="0"/>
              <a:t>Translation of the Guidelines?</a:t>
            </a:r>
          </a:p>
          <a:p>
            <a:pPr>
              <a:buFont typeface="Arial" pitchFamily="34" charset="0"/>
              <a:buChar char="•"/>
            </a:pPr>
            <a:r>
              <a:rPr lang="en-GB" sz="2800" b="0" dirty="0" smtClean="0"/>
              <a:t>Further work on pilot commodities                       (</a:t>
            </a:r>
            <a:r>
              <a:rPr lang="en-GB" sz="2800" b="0" dirty="0" err="1" smtClean="0"/>
              <a:t>ie</a:t>
            </a:r>
            <a:r>
              <a:rPr lang="en-GB" sz="2800" b="0" dirty="0" smtClean="0"/>
              <a:t>. w</a:t>
            </a:r>
            <a:r>
              <a:rPr lang="en-AU" sz="2800" b="0" dirty="0" err="1" smtClean="0"/>
              <a:t>ine</a:t>
            </a:r>
            <a:r>
              <a:rPr lang="en-AU" sz="2800" b="0" dirty="0" smtClean="0"/>
              <a:t> &amp; wine grapes, mango) </a:t>
            </a:r>
          </a:p>
          <a:p>
            <a:pPr>
              <a:buFont typeface="Arial" pitchFamily="34" charset="0"/>
              <a:buChar char="•"/>
            </a:pPr>
            <a:r>
              <a:rPr lang="en-AU" sz="2800" b="0" dirty="0" smtClean="0"/>
              <a:t>Identify other import MRL priorities</a:t>
            </a:r>
          </a:p>
          <a:p>
            <a:pPr>
              <a:buFont typeface="Arial" pitchFamily="34" charset="0"/>
              <a:buChar char="•"/>
            </a:pPr>
            <a:r>
              <a:rPr lang="en-AU" sz="2800" b="0" dirty="0" smtClean="0"/>
              <a:t>Road test with economies</a:t>
            </a:r>
          </a:p>
          <a:p>
            <a:pPr lvl="1">
              <a:buFont typeface="Arial" pitchFamily="34" charset="0"/>
              <a:buChar char="•"/>
            </a:pPr>
            <a:r>
              <a:rPr lang="en-AU" sz="2600" dirty="0" smtClean="0"/>
              <a:t>Impediments</a:t>
            </a:r>
          </a:p>
          <a:p>
            <a:pPr lvl="1">
              <a:buFont typeface="Arial" pitchFamily="34" charset="0"/>
              <a:buChar char="•"/>
            </a:pPr>
            <a:r>
              <a:rPr lang="en-AU" sz="2600" dirty="0" smtClean="0"/>
              <a:t>Legislative issues</a:t>
            </a:r>
          </a:p>
          <a:p>
            <a:pPr lvl="1">
              <a:buFont typeface="Arial" pitchFamily="34" charset="0"/>
              <a:buChar char="•"/>
            </a:pPr>
            <a:r>
              <a:rPr lang="en-AU" sz="2600" dirty="0" smtClean="0"/>
              <a:t>Information requirements</a:t>
            </a:r>
          </a:p>
          <a:p>
            <a:endParaRPr lang="en-GB" dirty="0"/>
          </a:p>
        </p:txBody>
      </p:sp>
      <p:sp>
        <p:nvSpPr>
          <p:cNvPr id="4" name="Title 2"/>
          <p:cNvSpPr>
            <a:spLocks noGrp="1"/>
          </p:cNvSpPr>
          <p:nvPr>
            <p:ph type="title"/>
          </p:nvPr>
        </p:nvSpPr>
        <p:spPr>
          <a:xfrm>
            <a:off x="457199" y="457200"/>
            <a:ext cx="8229600" cy="757451"/>
          </a:xfrm>
        </p:spPr>
        <p:txBody>
          <a:bodyPr/>
          <a:lstStyle/>
          <a:p>
            <a:r>
              <a:rPr lang="en-AU" dirty="0" smtClean="0"/>
              <a:t>IMPLEMENTATION </a:t>
            </a:r>
            <a:r>
              <a:rPr lang="en-AU" sz="2000" dirty="0" smtClean="0"/>
              <a:t>(UNDER CONSIDERATION)</a:t>
            </a:r>
            <a:endParaRPr lang="en-GB" sz="2000" dirty="0"/>
          </a:p>
        </p:txBody>
      </p:sp>
      <p:pic>
        <p:nvPicPr>
          <p:cNvPr id="3075" name="Picture 3"/>
          <p:cNvPicPr>
            <a:picLocks noChangeAspect="1" noChangeArrowheads="1"/>
          </p:cNvPicPr>
          <p:nvPr/>
        </p:nvPicPr>
        <p:blipFill>
          <a:blip r:embed="rId2"/>
          <a:srcRect/>
          <a:stretch>
            <a:fillRect/>
          </a:stretch>
        </p:blipFill>
        <p:spPr bwMode="auto">
          <a:xfrm>
            <a:off x="6414448" y="2300441"/>
            <a:ext cx="2490715" cy="4364073"/>
          </a:xfrm>
          <a:prstGeom prst="rect">
            <a:avLst/>
          </a:prstGeom>
          <a:noFill/>
          <a:ln w="9525">
            <a:noFill/>
            <a:miter lim="800000"/>
            <a:headEnd/>
            <a:tailEnd/>
          </a:ln>
          <a:effectLst/>
        </p:spPr>
      </p:pic>
    </p:spTree>
    <p:extLst>
      <p:ext uri="{BB962C8B-B14F-4D97-AF65-F5344CB8AC3E}">
        <p14:creationId xmlns:p14="http://schemas.microsoft.com/office/powerpoint/2010/main" xmlns="" val="2478844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33" y="0"/>
            <a:ext cx="8436428" cy="3549733"/>
          </a:xfrm>
        </p:spPr>
        <p:txBody>
          <a:bodyPr/>
          <a:lstStyle/>
          <a:p>
            <a:pPr marL="0" indent="0" algn="ctr"/>
            <a:r>
              <a:rPr lang="en-GB" sz="1800" dirty="0" smtClean="0">
                <a:solidFill>
                  <a:schemeClr val="tx1"/>
                </a:solidFill>
              </a:rPr>
              <a:t/>
            </a:r>
            <a:br>
              <a:rPr lang="en-GB" sz="1800" dirty="0" smtClean="0">
                <a:solidFill>
                  <a:schemeClr val="tx1"/>
                </a:solidFill>
              </a:rPr>
            </a:br>
            <a:r>
              <a:rPr lang="en-GB" sz="1800" dirty="0" smtClean="0">
                <a:solidFill>
                  <a:schemeClr val="tx1"/>
                </a:solidFill>
              </a:rPr>
              <a:t/>
            </a:r>
            <a:br>
              <a:rPr lang="en-GB" sz="1800" dirty="0" smtClean="0">
                <a:solidFill>
                  <a:schemeClr val="tx1"/>
                </a:solidFill>
              </a:rPr>
            </a:br>
            <a:r>
              <a:rPr lang="en-GB" sz="1800" dirty="0">
                <a:solidFill>
                  <a:schemeClr val="tx1"/>
                </a:solidFill>
              </a:rPr>
              <a:t/>
            </a:r>
            <a:br>
              <a:rPr lang="en-GB" sz="1800" dirty="0">
                <a:solidFill>
                  <a:schemeClr val="tx1"/>
                </a:solidFill>
              </a:rPr>
            </a:br>
            <a:r>
              <a:rPr lang="en-GB" sz="1800" dirty="0">
                <a:solidFill>
                  <a:schemeClr val="tx1"/>
                </a:solidFill>
              </a:rPr>
              <a:t/>
            </a:r>
            <a:br>
              <a:rPr lang="en-GB" sz="1800" dirty="0">
                <a:solidFill>
                  <a:schemeClr val="tx1"/>
                </a:solidFill>
              </a:rPr>
            </a:br>
            <a:r>
              <a:rPr lang="en-GB" sz="2400" dirty="0" smtClean="0">
                <a:solidFill>
                  <a:schemeClr val="tx1"/>
                </a:solidFill>
              </a:rPr>
              <a:t>Any Questions or comments?</a:t>
            </a:r>
            <a:br>
              <a:rPr lang="en-GB" sz="2400" dirty="0" smtClean="0">
                <a:solidFill>
                  <a:schemeClr val="tx1"/>
                </a:solidFill>
              </a:rPr>
            </a:br>
            <a:r>
              <a:rPr lang="en-GB" sz="2400" dirty="0" smtClean="0"/>
              <a:t/>
            </a:r>
            <a:br>
              <a:rPr lang="en-GB" sz="2400" dirty="0" smtClean="0"/>
            </a:br>
            <a:r>
              <a:rPr lang="en-GB" sz="2400" dirty="0" smtClean="0"/>
              <a:t/>
            </a:r>
            <a:br>
              <a:rPr lang="en-GB" sz="2400" dirty="0" smtClean="0"/>
            </a:br>
            <a:r>
              <a:rPr lang="en-GB" sz="2400" dirty="0" smtClean="0">
                <a:solidFill>
                  <a:schemeClr val="tx1"/>
                </a:solidFill>
              </a:rPr>
              <a:t/>
            </a:r>
            <a:br>
              <a:rPr lang="en-GB" sz="2400" dirty="0" smtClean="0">
                <a:solidFill>
                  <a:schemeClr val="tx1"/>
                </a:solidFill>
              </a:rPr>
            </a:br>
            <a:r>
              <a:rPr lang="en-GB" sz="2400" dirty="0" smtClean="0"/>
              <a:t/>
            </a:r>
            <a:br>
              <a:rPr lang="en-GB" sz="2400" dirty="0" smtClean="0"/>
            </a:br>
            <a:r>
              <a:rPr lang="en-GB" sz="1600" dirty="0" smtClean="0"/>
              <a:t>Thanks to many </a:t>
            </a:r>
            <a:r>
              <a:rPr lang="en-GB" sz="1600" i="1" dirty="0" smtClean="0"/>
              <a:t>including</a:t>
            </a:r>
            <a:r>
              <a:rPr lang="en-GB" sz="1600" dirty="0" smtClean="0"/>
              <a:t>:  </a:t>
            </a:r>
            <a:br>
              <a:rPr lang="en-GB" sz="1600" dirty="0" smtClean="0"/>
            </a:br>
            <a:r>
              <a:rPr lang="en-GB" sz="1600" dirty="0" smtClean="0"/>
              <a:t>Lisa </a:t>
            </a:r>
            <a:r>
              <a:rPr lang="en-GB" sz="1600" dirty="0" err="1" smtClean="0"/>
              <a:t>Tengdahl</a:t>
            </a:r>
            <a:r>
              <a:rPr lang="en-GB" sz="1600" dirty="0" smtClean="0"/>
              <a:t>, Paul Brent, Kevin Broderick, Scott </a:t>
            </a:r>
            <a:r>
              <a:rPr lang="en-GB" sz="1600" dirty="0" err="1" smtClean="0"/>
              <a:t>Crerar</a:t>
            </a:r>
            <a:r>
              <a:rPr lang="en-GB" sz="1600" dirty="0" smtClean="0"/>
              <a:t>, Marion Healy.</a:t>
            </a:r>
            <a:r>
              <a:rPr lang="en-GB" sz="2400" dirty="0" smtClean="0"/>
              <a:t/>
            </a:r>
            <a:br>
              <a:rPr lang="en-GB" sz="2400" dirty="0" smtClean="0"/>
            </a:br>
            <a:r>
              <a:rPr lang="en-GB" sz="2400" dirty="0" smtClean="0">
                <a:solidFill>
                  <a:schemeClr val="tx1"/>
                </a:solidFill>
              </a:rPr>
              <a:t> </a:t>
            </a:r>
            <a:r>
              <a:rPr lang="en-GB" sz="1800" dirty="0" smtClean="0">
                <a:solidFill>
                  <a:schemeClr val="tx1"/>
                </a:solidFill>
              </a:rPr>
              <a:t/>
            </a:r>
            <a:br>
              <a:rPr lang="en-GB" sz="1800" dirty="0" smtClean="0">
                <a:solidFill>
                  <a:schemeClr val="tx1"/>
                </a:solidFill>
              </a:rPr>
            </a:br>
            <a:r>
              <a:rPr lang="en-GB" sz="1800" dirty="0" smtClean="0">
                <a:solidFill>
                  <a:schemeClr val="tx1"/>
                </a:solidFill>
              </a:rPr>
              <a:t/>
            </a:r>
            <a:br>
              <a:rPr lang="en-GB" sz="1800" dirty="0" smtClean="0">
                <a:solidFill>
                  <a:schemeClr val="tx1"/>
                </a:solidFill>
              </a:rPr>
            </a:br>
            <a:r>
              <a:rPr lang="en-GB" sz="1800" dirty="0">
                <a:solidFill>
                  <a:schemeClr val="tx1"/>
                </a:solidFill>
              </a:rPr>
              <a:t/>
            </a:r>
            <a:br>
              <a:rPr lang="en-GB" sz="1800" dirty="0">
                <a:solidFill>
                  <a:schemeClr val="tx1"/>
                </a:solidFill>
              </a:rPr>
            </a:br>
            <a:r>
              <a:rPr lang="en-GB" sz="1800" dirty="0" smtClean="0">
                <a:solidFill>
                  <a:schemeClr val="tx1"/>
                </a:solidFill>
              </a:rPr>
              <a:t/>
            </a:r>
            <a:br>
              <a:rPr lang="en-GB" sz="1800" dirty="0" smtClean="0">
                <a:solidFill>
                  <a:schemeClr val="tx1"/>
                </a:solidFill>
              </a:rPr>
            </a:br>
            <a:r>
              <a:rPr lang="en-AU" sz="1800" dirty="0" smtClean="0">
                <a:solidFill>
                  <a:schemeClr val="tx2"/>
                </a:solidFill>
              </a:rPr>
              <a:t/>
            </a:r>
            <a:br>
              <a:rPr lang="en-AU" sz="1800" dirty="0" smtClean="0">
                <a:solidFill>
                  <a:schemeClr val="tx2"/>
                </a:solidFill>
              </a:rPr>
            </a:br>
            <a:endParaRPr lang="en-AU" sz="1800" dirty="0">
              <a:solidFill>
                <a:schemeClr val="tx2"/>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8289" y="4602179"/>
            <a:ext cx="2746270" cy="8836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12071" y="4602179"/>
            <a:ext cx="2766590" cy="11158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91245" y="4021410"/>
            <a:ext cx="2539920" cy="1464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72775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2988860"/>
            <a:ext cx="8229600" cy="3469941"/>
          </a:xfrm>
        </p:spPr>
        <p:txBody>
          <a:bodyPr/>
          <a:lstStyle/>
          <a:p>
            <a:pPr>
              <a:spcBef>
                <a:spcPts val="1800"/>
              </a:spcBef>
              <a:buFont typeface="Arial" panose="020B0604020202020204" pitchFamily="34" charset="0"/>
              <a:buChar char="•"/>
            </a:pPr>
            <a:r>
              <a:rPr lang="en-GB" sz="2400" b="0" dirty="0" smtClean="0"/>
              <a:t>Forum of Food Safety Regulators formed under </a:t>
            </a:r>
            <a:r>
              <a:rPr lang="en-GB" sz="2400" b="0" dirty="0"/>
              <a:t>the APEC Sub-Committee for Standards and Conformance  (SCSC) in the Hunter </a:t>
            </a:r>
            <a:r>
              <a:rPr lang="en-GB" sz="2400" b="0" dirty="0" smtClean="0"/>
              <a:t>Valley, Australia, </a:t>
            </a:r>
            <a:r>
              <a:rPr lang="en-GB" sz="2400" b="0" dirty="0"/>
              <a:t>April 2007 . </a:t>
            </a:r>
            <a:endParaRPr lang="en-GB" sz="2400" b="0" dirty="0" smtClean="0"/>
          </a:p>
          <a:p>
            <a:pPr>
              <a:spcBef>
                <a:spcPts val="1800"/>
              </a:spcBef>
              <a:buFont typeface="Arial" panose="020B0604020202020204" pitchFamily="34" charset="0"/>
              <a:buChar char="•"/>
            </a:pPr>
            <a:r>
              <a:rPr lang="en-GB" sz="2400" b="0" dirty="0" smtClean="0"/>
              <a:t>The </a:t>
            </a:r>
            <a:r>
              <a:rPr lang="en-GB" sz="2400" b="0" dirty="0"/>
              <a:t>APEC FSCF seeks to build food </a:t>
            </a:r>
            <a:r>
              <a:rPr lang="en-GB" sz="2400" b="0" dirty="0" smtClean="0"/>
              <a:t>                       safety </a:t>
            </a:r>
            <a:r>
              <a:rPr lang="en-GB" sz="2400" b="0" dirty="0"/>
              <a:t>systems in the region that </a:t>
            </a:r>
            <a:r>
              <a:rPr lang="en-GB" sz="2400" b="0" dirty="0" smtClean="0"/>
              <a:t>are                     </a:t>
            </a:r>
            <a:r>
              <a:rPr lang="en-GB" sz="2400" b="0" dirty="0"/>
              <a:t>consistent </a:t>
            </a:r>
            <a:r>
              <a:rPr lang="en-GB" sz="2400" b="0" dirty="0" smtClean="0"/>
              <a:t>SPS &amp; TBT agreements. </a:t>
            </a:r>
          </a:p>
        </p:txBody>
      </p:sp>
      <p:sp>
        <p:nvSpPr>
          <p:cNvPr id="3" name="Title 2"/>
          <p:cNvSpPr>
            <a:spLocks noGrp="1"/>
          </p:cNvSpPr>
          <p:nvPr>
            <p:ph type="title"/>
          </p:nvPr>
        </p:nvSpPr>
        <p:spPr>
          <a:xfrm>
            <a:off x="457199" y="962167"/>
            <a:ext cx="8229600" cy="1143000"/>
          </a:xfrm>
        </p:spPr>
        <p:txBody>
          <a:bodyPr/>
          <a:lstStyle/>
          <a:p>
            <a:r>
              <a:rPr lang="en-AU" dirty="0" smtClean="0"/>
              <a:t>What is the </a:t>
            </a:r>
            <a:r>
              <a:rPr lang="en-AU" dirty="0" err="1" smtClean="0"/>
              <a:t>FSCf</a:t>
            </a:r>
            <a:r>
              <a:rPr lang="en-AU" dirty="0" smtClean="0"/>
              <a:t>?</a:t>
            </a:r>
            <a:endParaRPr lang="en-GB" dirty="0"/>
          </a:p>
        </p:txBody>
      </p:sp>
      <p:pic>
        <p:nvPicPr>
          <p:cNvPr id="6" name="Picture 2" descr="C:\Documents and Settings\bradls\Desktop\18090639_MG_291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6024" y="371072"/>
            <a:ext cx="3828196" cy="2422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0" name="Picture 2" descr="http://www.webookaustralia.com/images/australiamap.jpg">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141494" y="4376211"/>
            <a:ext cx="2821672" cy="2332290"/>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a:off x="6346209" y="4189863"/>
            <a:ext cx="2210938" cy="1746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587117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8836" y="1695734"/>
            <a:ext cx="8229600" cy="3832741"/>
          </a:xfrm>
        </p:spPr>
        <p:txBody>
          <a:bodyPr/>
          <a:lstStyle/>
          <a:p>
            <a:pPr>
              <a:spcBef>
                <a:spcPts val="2400"/>
              </a:spcBef>
              <a:buFont typeface="Arial" panose="020B0604020202020204" pitchFamily="34" charset="0"/>
              <a:buChar char="•"/>
            </a:pPr>
            <a:r>
              <a:rPr lang="en-GB" sz="2400" b="0" dirty="0"/>
              <a:t>APEC member economies agreed to work together to build robust food safety systems; to accelerate harmonisation with international standards to improve public health and facilitate trade, strengthen capacity building activities &amp; information sharing.</a:t>
            </a:r>
          </a:p>
          <a:p>
            <a:pPr>
              <a:spcBef>
                <a:spcPts val="2400"/>
              </a:spcBef>
              <a:buFont typeface="Arial" panose="020B0604020202020204" pitchFamily="34" charset="0"/>
              <a:buChar char="•"/>
            </a:pPr>
            <a:r>
              <a:rPr lang="en-GB" sz="2400" b="0" dirty="0" smtClean="0"/>
              <a:t>The </a:t>
            </a:r>
            <a:r>
              <a:rPr lang="en-GB" sz="2400" b="0" dirty="0"/>
              <a:t>APEC FSCF is co-chaired by Australia (FSANZ) and China (AQSIQ). </a:t>
            </a:r>
          </a:p>
          <a:p>
            <a:pPr>
              <a:spcBef>
                <a:spcPts val="2400"/>
              </a:spcBef>
              <a:buFont typeface="Arial" panose="020B0604020202020204" pitchFamily="34" charset="0"/>
              <a:buChar char="•"/>
            </a:pPr>
            <a:r>
              <a:rPr lang="en-GB" sz="2400" b="0" dirty="0" smtClean="0"/>
              <a:t>Since </a:t>
            </a:r>
            <a:r>
              <a:rPr lang="en-GB" sz="2400" b="0" dirty="0"/>
              <a:t>the APEC FSCF </a:t>
            </a:r>
            <a:r>
              <a:rPr lang="en-GB" sz="2400" b="0" dirty="0" smtClean="0"/>
              <a:t>was </a:t>
            </a:r>
            <a:r>
              <a:rPr lang="en-GB" sz="2400" b="0" dirty="0"/>
              <a:t>formed, </a:t>
            </a:r>
            <a:r>
              <a:rPr lang="en-GB" sz="2400" b="0" dirty="0" smtClean="0"/>
              <a:t>                                  food </a:t>
            </a:r>
            <a:r>
              <a:rPr lang="en-GB" sz="2400" b="0" dirty="0"/>
              <a:t>safety has been recognised </a:t>
            </a:r>
            <a:r>
              <a:rPr lang="en-GB" sz="2400" b="0" dirty="0" smtClean="0"/>
              <a:t>                                     as </a:t>
            </a:r>
            <a:r>
              <a:rPr lang="en-GB" sz="2400" b="0" dirty="0"/>
              <a:t>a high priority for APEC. </a:t>
            </a:r>
            <a:endParaRPr lang="en-GB" sz="2000" dirty="0"/>
          </a:p>
        </p:txBody>
      </p:sp>
      <p:sp>
        <p:nvSpPr>
          <p:cNvPr id="3" name="Title 2"/>
          <p:cNvSpPr>
            <a:spLocks noGrp="1"/>
          </p:cNvSpPr>
          <p:nvPr>
            <p:ph type="title"/>
          </p:nvPr>
        </p:nvSpPr>
        <p:spPr>
          <a:xfrm>
            <a:off x="798393" y="852985"/>
            <a:ext cx="8229600" cy="1143000"/>
          </a:xfrm>
        </p:spPr>
        <p:txBody>
          <a:bodyPr/>
          <a:lstStyle/>
          <a:p>
            <a:r>
              <a:rPr lang="en-AU" dirty="0"/>
              <a:t>What is the </a:t>
            </a:r>
            <a:r>
              <a:rPr lang="en-AU" dirty="0" err="1"/>
              <a:t>FSCf</a:t>
            </a:r>
            <a:r>
              <a:rPr lang="en-AU" dirty="0" smtClean="0"/>
              <a:t>? (continued)</a:t>
            </a:r>
            <a:endParaRPr lang="en-GB" dirty="0"/>
          </a:p>
        </p:txBody>
      </p:sp>
      <p:pic>
        <p:nvPicPr>
          <p:cNvPr id="6" name="Picture 2" descr="C:\Users\bradls\AppData\Local\Microsoft\Windows\Temporary Internet Files\Content.Outlook\OC04DXIP\APEC_FSCF_1 (2).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41704" y="4926842"/>
            <a:ext cx="3486289" cy="1763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5564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BACKGROUND TO THE MRL HARMONISATION WORK</a:t>
            </a:r>
            <a:endParaRPr lang="en-GB" dirty="0"/>
          </a:p>
        </p:txBody>
      </p:sp>
      <p:sp>
        <p:nvSpPr>
          <p:cNvPr id="4" name="Content Placeholder 1"/>
          <p:cNvSpPr>
            <a:spLocks noGrp="1"/>
          </p:cNvSpPr>
          <p:nvPr>
            <p:ph idx="1"/>
          </p:nvPr>
        </p:nvSpPr>
        <p:spPr>
          <a:xfrm>
            <a:off x="457199" y="1965278"/>
            <a:ext cx="8277212" cy="3683026"/>
          </a:xfrm>
        </p:spPr>
        <p:txBody>
          <a:bodyPr/>
          <a:lstStyle/>
          <a:p>
            <a:pPr marL="457200" lvl="1" indent="-457200">
              <a:spcAft>
                <a:spcPts val="1000"/>
              </a:spcAft>
            </a:pPr>
            <a:r>
              <a:rPr lang="en-AU" u="sng" dirty="0" smtClean="0"/>
              <a:t>APEC Pesticide MRL Roadmap</a:t>
            </a:r>
          </a:p>
          <a:p>
            <a:pPr marL="457200" lvl="1" indent="-457200">
              <a:spcAft>
                <a:spcPts val="1000"/>
              </a:spcAft>
              <a:buFont typeface="Arial" panose="020B0604020202020204" pitchFamily="34" charset="0"/>
              <a:buChar char="•"/>
            </a:pPr>
            <a:r>
              <a:rPr lang="en-AU" dirty="0" smtClean="0"/>
              <a:t>Development of a MRLs Roadmap document in June 2014, proposed initial 2 year timeframe</a:t>
            </a:r>
          </a:p>
          <a:p>
            <a:pPr marL="457200" lvl="1" indent="-457200">
              <a:spcAft>
                <a:spcPts val="1000"/>
              </a:spcAft>
              <a:buFont typeface="Arial" panose="020B0604020202020204" pitchFamily="34" charset="0"/>
              <a:buChar char="•"/>
            </a:pPr>
            <a:r>
              <a:rPr lang="en-AU" dirty="0" smtClean="0"/>
              <a:t>Aligns </a:t>
            </a:r>
            <a:r>
              <a:rPr lang="en-AU" dirty="0"/>
              <a:t>with APEC Regulatory Cooperation Implementation </a:t>
            </a:r>
            <a:r>
              <a:rPr lang="en-AU" i="1" dirty="0"/>
              <a:t>Action </a:t>
            </a:r>
            <a:r>
              <a:rPr lang="en-AU" i="1" dirty="0" smtClean="0"/>
              <a:t>Plan</a:t>
            </a:r>
          </a:p>
          <a:p>
            <a:pPr marL="457200" lvl="1" indent="-457200">
              <a:spcAft>
                <a:spcPts val="1000"/>
              </a:spcAft>
              <a:buFont typeface="Arial" panose="020B0604020202020204" pitchFamily="34" charset="0"/>
              <a:buChar char="•"/>
            </a:pPr>
            <a:endParaRPr lang="en-AU" dirty="0"/>
          </a:p>
          <a:p>
            <a:pPr marL="457200" lvl="1" indent="-457200">
              <a:spcAft>
                <a:spcPts val="1000"/>
              </a:spcAft>
              <a:buFont typeface="Arial" panose="020B0604020202020204" pitchFamily="34" charset="0"/>
              <a:buChar char="•"/>
            </a:pPr>
            <a:endParaRPr lang="en-AU" dirty="0"/>
          </a:p>
          <a:p>
            <a:pPr marL="457200" indent="-457200">
              <a:spcAft>
                <a:spcPts val="1000"/>
              </a:spcAft>
              <a:buFont typeface="Arial" panose="020B0604020202020204" pitchFamily="34" charset="0"/>
              <a:buChar char="•"/>
            </a:pPr>
            <a:endParaRPr lang="en-AU" sz="2800" b="0" i="1" dirty="0"/>
          </a:p>
          <a:p>
            <a:pPr marL="457200" indent="-457200">
              <a:buFont typeface="Arial" panose="020B0604020202020204" pitchFamily="34" charset="0"/>
              <a:buChar char="•"/>
            </a:pPr>
            <a:endParaRPr lang="en-AU" sz="2800" b="0" dirty="0" smtClean="0"/>
          </a:p>
        </p:txBody>
      </p:sp>
      <p:pic>
        <p:nvPicPr>
          <p:cNvPr id="1028" name="Picture 4"/>
          <p:cNvPicPr>
            <a:picLocks noChangeAspect="1" noChangeArrowheads="1"/>
          </p:cNvPicPr>
          <p:nvPr/>
        </p:nvPicPr>
        <p:blipFill>
          <a:blip r:embed="rId2"/>
          <a:srcRect/>
          <a:stretch>
            <a:fillRect/>
          </a:stretch>
        </p:blipFill>
        <p:spPr bwMode="auto">
          <a:xfrm>
            <a:off x="457199" y="4967784"/>
            <a:ext cx="8277212" cy="1890215"/>
          </a:xfrm>
          <a:prstGeom prst="rect">
            <a:avLst/>
          </a:prstGeom>
          <a:noFill/>
          <a:ln w="9525">
            <a:noFill/>
            <a:miter lim="800000"/>
            <a:headEnd/>
            <a:tailEnd/>
          </a:ln>
          <a:effectLst/>
        </p:spPr>
      </p:pic>
    </p:spTree>
    <p:extLst>
      <p:ext uri="{BB962C8B-B14F-4D97-AF65-F5344CB8AC3E}">
        <p14:creationId xmlns:p14="http://schemas.microsoft.com/office/powerpoint/2010/main" xmlns="" val="2887561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2263"/>
            <a:ext cx="8099945" cy="4790411"/>
          </a:xfrm>
        </p:spPr>
        <p:txBody>
          <a:bodyPr/>
          <a:lstStyle/>
          <a:p>
            <a:pPr marL="457200" lvl="1" indent="-457200">
              <a:spcAft>
                <a:spcPts val="1000"/>
              </a:spcAft>
            </a:pPr>
            <a:r>
              <a:rPr lang="en-AU" u="sng" dirty="0" smtClean="0"/>
              <a:t>APEC Pesticide MRL Roadmap (continued)</a:t>
            </a:r>
            <a:endParaRPr lang="en-GB" sz="2800" b="0" dirty="0" smtClean="0"/>
          </a:p>
          <a:p>
            <a:pPr marL="457200" lvl="1" indent="-457200">
              <a:spcAft>
                <a:spcPts val="1000"/>
              </a:spcAft>
              <a:buFont typeface="Arial" panose="020B0604020202020204" pitchFamily="34" charset="0"/>
              <a:buChar char="•"/>
            </a:pPr>
            <a:r>
              <a:rPr lang="en-GB" dirty="0" smtClean="0"/>
              <a:t>Aims for greater regulatory convergence of MRLs across APEC </a:t>
            </a:r>
            <a:r>
              <a:rPr lang="en-GB" dirty="0" smtClean="0"/>
              <a:t>region, consistent with alignment to international standards</a:t>
            </a:r>
            <a:endParaRPr lang="en-GB" sz="2800" b="0" dirty="0" smtClean="0"/>
          </a:p>
          <a:p>
            <a:pPr marL="457200" indent="-457200">
              <a:spcAft>
                <a:spcPts val="1000"/>
              </a:spcAft>
              <a:buFont typeface="Arial" panose="020B0604020202020204" pitchFamily="34" charset="0"/>
              <a:buChar char="•"/>
            </a:pPr>
            <a:r>
              <a:rPr lang="en-AU" sz="2800" b="0" dirty="0" smtClean="0"/>
              <a:t>Developed </a:t>
            </a:r>
            <a:r>
              <a:rPr lang="en-AU" sz="2800" b="0" dirty="0"/>
              <a:t>a set of </a:t>
            </a:r>
            <a:r>
              <a:rPr lang="en-AU" sz="2800" b="0" dirty="0" smtClean="0"/>
              <a:t>4 </a:t>
            </a:r>
            <a:r>
              <a:rPr lang="en-AU" sz="2800" dirty="0" smtClean="0"/>
              <a:t>broad </a:t>
            </a:r>
            <a:r>
              <a:rPr lang="en-AU" sz="2800" dirty="0"/>
              <a:t>principles </a:t>
            </a:r>
            <a:r>
              <a:rPr lang="en-AU" sz="2800" b="0" dirty="0"/>
              <a:t>for agreement and adoption to progress harmonisation of pesticide </a:t>
            </a:r>
            <a:r>
              <a:rPr lang="en-AU" sz="2800" b="0" dirty="0" smtClean="0"/>
              <a:t>MRLs</a:t>
            </a:r>
          </a:p>
          <a:p>
            <a:pPr marL="457200" indent="-457200">
              <a:spcAft>
                <a:spcPts val="1000"/>
              </a:spcAft>
              <a:buFont typeface="Arial" panose="020B0604020202020204" pitchFamily="34" charset="0"/>
              <a:buChar char="•"/>
            </a:pPr>
            <a:r>
              <a:rPr lang="en-AU" b="0" dirty="0" smtClean="0"/>
              <a:t>Principles agreed at Beijing FSCF 2014</a:t>
            </a:r>
            <a:endParaRPr lang="en-AU" b="0" i="1" dirty="0"/>
          </a:p>
          <a:p>
            <a:pPr marL="457200" indent="-457200">
              <a:buFont typeface="Arial" panose="020B0604020202020204" pitchFamily="34" charset="0"/>
              <a:buChar char="•"/>
            </a:pPr>
            <a:endParaRPr lang="en-AU" b="0" dirty="0" smtClean="0"/>
          </a:p>
        </p:txBody>
      </p:sp>
      <p:pic>
        <p:nvPicPr>
          <p:cNvPr id="3" name="Picture 4"/>
          <p:cNvPicPr>
            <a:picLocks noChangeAspect="1" noChangeArrowheads="1"/>
          </p:cNvPicPr>
          <p:nvPr/>
        </p:nvPicPr>
        <p:blipFill>
          <a:blip r:embed="rId3"/>
          <a:srcRect/>
          <a:stretch>
            <a:fillRect/>
          </a:stretch>
        </p:blipFill>
        <p:spPr bwMode="auto">
          <a:xfrm>
            <a:off x="457199" y="4967784"/>
            <a:ext cx="8277212" cy="1890215"/>
          </a:xfrm>
          <a:prstGeom prst="rect">
            <a:avLst/>
          </a:prstGeom>
          <a:noFill/>
          <a:ln w="9525">
            <a:noFill/>
            <a:miter lim="800000"/>
            <a:headEnd/>
            <a:tailEnd/>
          </a:ln>
          <a:effectLst/>
        </p:spPr>
      </p:pic>
    </p:spTree>
    <p:extLst>
      <p:ext uri="{BB962C8B-B14F-4D97-AF65-F5344CB8AC3E}">
        <p14:creationId xmlns:p14="http://schemas.microsoft.com/office/powerpoint/2010/main" xmlns="" val="1423558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302821"/>
            <a:ext cx="8229600" cy="635330"/>
          </a:xfrm>
        </p:spPr>
        <p:txBody>
          <a:bodyPr/>
          <a:lstStyle/>
          <a:p>
            <a:pPr algn="ctr"/>
            <a:r>
              <a:rPr lang="en-AU" dirty="0" smtClean="0"/>
              <a:t>Broad principles </a:t>
            </a:r>
            <a:endParaRPr lang="en-AU"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817469828"/>
              </p:ext>
            </p:extLst>
          </p:nvPr>
        </p:nvGraphicFramePr>
        <p:xfrm>
          <a:off x="-61415" y="1175656"/>
          <a:ext cx="9205415" cy="511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31437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a_FSANZ\Presentations\FAO photos\Codex.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14" y="777032"/>
            <a:ext cx="9065926" cy="60486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p:cNvPicPr>
            <a:picLocks noChangeAspect="1" noChangeArrowheads="1"/>
          </p:cNvPicPr>
          <p:nvPr/>
        </p:nvPicPr>
        <p:blipFill>
          <a:blip r:embed="rId4"/>
          <a:srcRect/>
          <a:stretch>
            <a:fillRect/>
          </a:stretch>
        </p:blipFill>
        <p:spPr bwMode="auto">
          <a:xfrm>
            <a:off x="0" y="91232"/>
            <a:ext cx="9144000" cy="1371600"/>
          </a:xfrm>
          <a:prstGeom prst="rect">
            <a:avLst/>
          </a:prstGeom>
          <a:noFill/>
          <a:ln w="9525">
            <a:noFill/>
            <a:miter lim="800000"/>
            <a:headEnd/>
            <a:tailEnd/>
          </a:ln>
          <a:effectLst/>
        </p:spPr>
      </p:pic>
    </p:spTree>
    <p:extLst>
      <p:ext uri="{BB962C8B-B14F-4D97-AF65-F5344CB8AC3E}">
        <p14:creationId xmlns:p14="http://schemas.microsoft.com/office/powerpoint/2010/main" xmlns="" val="3396916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descr="WHO | World Health Organization"/>
          <p:cNvPicPr>
            <a:picLocks noChangeAspect="1" noChangeArrowheads="1"/>
          </p:cNvPicPr>
          <p:nvPr/>
        </p:nvPicPr>
        <p:blipFill>
          <a:blip r:embed="rId2" cstate="print"/>
          <a:srcRect/>
          <a:stretch>
            <a:fillRect/>
          </a:stretch>
        </p:blipFill>
        <p:spPr bwMode="auto">
          <a:xfrm>
            <a:off x="6800849" y="0"/>
            <a:ext cx="2486025" cy="894331"/>
          </a:xfrm>
          <a:prstGeom prst="rect">
            <a:avLst/>
          </a:prstGeom>
          <a:noFill/>
          <a:ln w="9525">
            <a:noFill/>
            <a:miter lim="800000"/>
            <a:headEnd/>
            <a:tailEnd/>
          </a:ln>
        </p:spPr>
      </p:pic>
      <p:sp>
        <p:nvSpPr>
          <p:cNvPr id="3" name="Rectangle 54"/>
          <p:cNvSpPr/>
          <p:nvPr/>
        </p:nvSpPr>
        <p:spPr bwMode="auto">
          <a:xfrm>
            <a:off x="2792413" y="3594100"/>
            <a:ext cx="3527425" cy="525463"/>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56" name="Rectangle 55"/>
          <p:cNvSpPr/>
          <p:nvPr/>
        </p:nvSpPr>
        <p:spPr bwMode="auto">
          <a:xfrm>
            <a:off x="2830513" y="3670300"/>
            <a:ext cx="3449637" cy="350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15409" name="Text Box 31"/>
          <p:cNvSpPr txBox="1">
            <a:spLocks noChangeArrowheads="1"/>
          </p:cNvSpPr>
          <p:nvPr/>
        </p:nvSpPr>
        <p:spPr bwMode="auto">
          <a:xfrm>
            <a:off x="2678112" y="3671069"/>
            <a:ext cx="3751263" cy="369332"/>
          </a:xfrm>
          <a:prstGeom prst="rect">
            <a:avLst/>
          </a:prstGeom>
          <a:noFill/>
          <a:ln w="9525">
            <a:noFill/>
            <a:miter lim="800000"/>
            <a:headEnd/>
            <a:tailEnd/>
          </a:ln>
        </p:spPr>
        <p:txBody>
          <a:bodyPr wrap="square">
            <a:spAutoFit/>
          </a:bodyPr>
          <a:lstStyle/>
          <a:p>
            <a:pPr algn="ctr" eaLnBrk="1" hangingPunct="1"/>
            <a:r>
              <a:rPr lang="en-US" sz="1800" b="1" dirty="0">
                <a:solidFill>
                  <a:srgbClr val="000000"/>
                </a:solidFill>
                <a:latin typeface="Calibri" pitchFamily="34" charset="0"/>
              </a:rPr>
              <a:t>CODEX </a:t>
            </a:r>
            <a:r>
              <a:rPr lang="en-US" sz="1800" dirty="0">
                <a:solidFill>
                  <a:srgbClr val="000000"/>
                </a:solidFill>
                <a:latin typeface="Calibri" pitchFamily="34" charset="0"/>
              </a:rPr>
              <a:t>A</a:t>
            </a:r>
            <a:r>
              <a:rPr lang="en-US" dirty="0">
                <a:solidFill>
                  <a:srgbClr val="000000"/>
                </a:solidFill>
                <a:latin typeface="Calibri" pitchFamily="34" charset="0"/>
              </a:rPr>
              <a:t>LIMENTARIUS </a:t>
            </a:r>
            <a:r>
              <a:rPr lang="en-US" sz="1800" dirty="0" smtClean="0">
                <a:solidFill>
                  <a:srgbClr val="000000"/>
                </a:solidFill>
                <a:latin typeface="Calibri" pitchFamily="34" charset="0"/>
              </a:rPr>
              <a:t>C</a:t>
            </a:r>
            <a:r>
              <a:rPr lang="en-US" dirty="0" smtClean="0">
                <a:solidFill>
                  <a:srgbClr val="000000"/>
                </a:solidFill>
                <a:latin typeface="Calibri" pitchFamily="34" charset="0"/>
              </a:rPr>
              <a:t>OMMISSION</a:t>
            </a:r>
            <a:endParaRPr lang="en-US" dirty="0">
              <a:solidFill>
                <a:srgbClr val="000000"/>
              </a:solidFill>
              <a:latin typeface="Calibri" pitchFamily="34" charset="0"/>
            </a:endParaRPr>
          </a:p>
        </p:txBody>
      </p:sp>
      <p:grpSp>
        <p:nvGrpSpPr>
          <p:cNvPr id="15376" name="Group 62"/>
          <p:cNvGrpSpPr>
            <a:grpSpLocks/>
          </p:cNvGrpSpPr>
          <p:nvPr/>
        </p:nvGrpSpPr>
        <p:grpSpPr bwMode="auto">
          <a:xfrm>
            <a:off x="2828925" y="2798763"/>
            <a:ext cx="3482975" cy="527050"/>
            <a:chOff x="2971800" y="3429000"/>
            <a:chExt cx="3703494" cy="553998"/>
          </a:xfrm>
        </p:grpSpPr>
        <p:sp>
          <p:nvSpPr>
            <p:cNvPr id="64" name="Rectangle 63"/>
            <p:cNvSpPr/>
            <p:nvPr/>
          </p:nvSpPr>
          <p:spPr>
            <a:xfrm>
              <a:off x="2971800" y="3429000"/>
              <a:ext cx="3662982" cy="553998"/>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65" name="Rectangle 64"/>
            <p:cNvSpPr/>
            <p:nvPr/>
          </p:nvSpPr>
          <p:spPr>
            <a:xfrm>
              <a:off x="3012312" y="3510764"/>
              <a:ext cx="3580270" cy="367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15406" name="Text Box 31"/>
            <p:cNvSpPr txBox="1">
              <a:spLocks noChangeArrowheads="1"/>
            </p:cNvSpPr>
            <p:nvPr/>
          </p:nvSpPr>
          <p:spPr bwMode="auto">
            <a:xfrm>
              <a:off x="3012792" y="3510149"/>
              <a:ext cx="3662502" cy="360489"/>
            </a:xfrm>
            <a:prstGeom prst="rect">
              <a:avLst/>
            </a:prstGeom>
            <a:noFill/>
            <a:ln w="9525">
              <a:noFill/>
              <a:miter lim="800000"/>
              <a:headEnd/>
              <a:tailEnd/>
            </a:ln>
          </p:spPr>
          <p:txBody>
            <a:bodyPr>
              <a:spAutoFit/>
            </a:bodyPr>
            <a:lstStyle/>
            <a:p>
              <a:pPr algn="ctr" eaLnBrk="1" hangingPunct="1"/>
              <a:r>
                <a:rPr lang="en-US" sz="1800" b="1" dirty="0">
                  <a:solidFill>
                    <a:srgbClr val="000000"/>
                  </a:solidFill>
                  <a:latin typeface="Calibri" pitchFamily="34" charset="0"/>
                </a:rPr>
                <a:t>CODEX </a:t>
              </a:r>
              <a:r>
                <a:rPr lang="en-US" sz="1800" dirty="0">
                  <a:solidFill>
                    <a:srgbClr val="000000"/>
                  </a:solidFill>
                  <a:latin typeface="Calibri" pitchFamily="34" charset="0"/>
                </a:rPr>
                <a:t>Committees</a:t>
              </a:r>
            </a:p>
          </p:txBody>
        </p:sp>
      </p:grpSp>
      <p:sp>
        <p:nvSpPr>
          <p:cNvPr id="2" name="Rectangle 69"/>
          <p:cNvSpPr/>
          <p:nvPr/>
        </p:nvSpPr>
        <p:spPr>
          <a:xfrm>
            <a:off x="1168400" y="1235075"/>
            <a:ext cx="6807200" cy="568325"/>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44" name="Rectangle 43"/>
          <p:cNvSpPr/>
          <p:nvPr/>
        </p:nvSpPr>
        <p:spPr>
          <a:xfrm>
            <a:off x="1490663" y="1681163"/>
            <a:ext cx="6200775" cy="925512"/>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grpSp>
        <p:nvGrpSpPr>
          <p:cNvPr id="15366" name="Group 1"/>
          <p:cNvGrpSpPr>
            <a:grpSpLocks/>
          </p:cNvGrpSpPr>
          <p:nvPr/>
        </p:nvGrpSpPr>
        <p:grpSpPr bwMode="auto">
          <a:xfrm>
            <a:off x="5159375" y="1755775"/>
            <a:ext cx="1281113" cy="762000"/>
            <a:chOff x="5256502" y="4873275"/>
            <a:chExt cx="1371600" cy="815292"/>
          </a:xfrm>
        </p:grpSpPr>
        <p:sp>
          <p:nvSpPr>
            <p:cNvPr id="49" name="Rectangle 48"/>
            <p:cNvSpPr/>
            <p:nvPr/>
          </p:nvSpPr>
          <p:spPr>
            <a:xfrm>
              <a:off x="5304092" y="4880069"/>
              <a:ext cx="1247527" cy="808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a:solidFill>
                  <a:srgbClr val="FFFFFF"/>
                </a:solidFill>
                <a:latin typeface="Calibri" pitchFamily="34" charset="0"/>
                <a:cs typeface="Calibri" pitchFamily="34" charset="0"/>
              </a:endParaRPr>
            </a:p>
          </p:txBody>
        </p:sp>
        <p:sp>
          <p:nvSpPr>
            <p:cNvPr id="15411" name="Rectangle 13"/>
            <p:cNvSpPr>
              <a:spLocks noChangeArrowheads="1"/>
            </p:cNvSpPr>
            <p:nvPr/>
          </p:nvSpPr>
          <p:spPr bwMode="auto">
            <a:xfrm>
              <a:off x="5256502" y="4873275"/>
              <a:ext cx="1371600" cy="731225"/>
            </a:xfrm>
            <a:prstGeom prst="rect">
              <a:avLst/>
            </a:prstGeom>
            <a:noFill/>
            <a:ln w="9525">
              <a:noFill/>
              <a:miter lim="800000"/>
              <a:headEnd/>
              <a:tailEnd/>
            </a:ln>
          </p:spPr>
          <p:txBody>
            <a:bodyPr anchor="ctr">
              <a:spAutoFit/>
            </a:bodyPr>
            <a:lstStyle/>
            <a:p>
              <a:pPr eaLnBrk="1" hangingPunct="1"/>
              <a:r>
                <a:rPr lang="en-US" sz="1200" b="1">
                  <a:solidFill>
                    <a:srgbClr val="000000"/>
                  </a:solidFill>
                  <a:latin typeface="Calibri" pitchFamily="34" charset="0"/>
                </a:rPr>
                <a:t>JEMRA</a:t>
              </a:r>
            </a:p>
            <a:p>
              <a:pPr eaLnBrk="1" hangingPunct="1"/>
              <a:r>
                <a:rPr lang="en-US" sz="1000">
                  <a:solidFill>
                    <a:srgbClr val="000000"/>
                  </a:solidFill>
                  <a:latin typeface="Calibri" pitchFamily="34" charset="0"/>
                </a:rPr>
                <a:t>Joint Expert Meeting on Microbiological </a:t>
              </a:r>
            </a:p>
            <a:p>
              <a:pPr eaLnBrk="1" hangingPunct="1"/>
              <a:r>
                <a:rPr lang="en-US" sz="1000">
                  <a:solidFill>
                    <a:srgbClr val="000000"/>
                  </a:solidFill>
                  <a:latin typeface="Calibri" pitchFamily="34" charset="0"/>
                </a:rPr>
                <a:t>Risk Assessment</a:t>
              </a:r>
            </a:p>
          </p:txBody>
        </p:sp>
      </p:grpSp>
      <p:sp>
        <p:nvSpPr>
          <p:cNvPr id="42" name="Rectangle 41"/>
          <p:cNvSpPr/>
          <p:nvPr/>
        </p:nvSpPr>
        <p:spPr>
          <a:xfrm>
            <a:off x="6415088" y="1752600"/>
            <a:ext cx="1165225" cy="755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00">
              <a:solidFill>
                <a:srgbClr val="FFFFFF"/>
              </a:solidFill>
              <a:latin typeface="Calibri" pitchFamily="34" charset="0"/>
              <a:cs typeface="Calibri" pitchFamily="34" charset="0"/>
            </a:endParaRPr>
          </a:p>
        </p:txBody>
      </p:sp>
      <p:sp>
        <p:nvSpPr>
          <p:cNvPr id="15368" name="Rectangle 13"/>
          <p:cNvSpPr>
            <a:spLocks noChangeArrowheads="1"/>
          </p:cNvSpPr>
          <p:nvPr/>
        </p:nvSpPr>
        <p:spPr bwMode="auto">
          <a:xfrm>
            <a:off x="6370638" y="1831975"/>
            <a:ext cx="1209675" cy="427038"/>
          </a:xfrm>
          <a:prstGeom prst="rect">
            <a:avLst/>
          </a:prstGeom>
          <a:noFill/>
          <a:ln w="9525">
            <a:noFill/>
            <a:miter lim="800000"/>
            <a:headEnd/>
            <a:tailEnd/>
          </a:ln>
        </p:spPr>
        <p:txBody>
          <a:bodyPr anchor="ctr">
            <a:spAutoFit/>
          </a:bodyPr>
          <a:lstStyle/>
          <a:p>
            <a:pPr eaLnBrk="1" hangingPunct="1"/>
            <a:r>
              <a:rPr lang="en-US" sz="1200" b="1">
                <a:solidFill>
                  <a:srgbClr val="000000"/>
                </a:solidFill>
                <a:latin typeface="Calibri" pitchFamily="34" charset="0"/>
              </a:rPr>
              <a:t>Ad Hoc </a:t>
            </a:r>
          </a:p>
          <a:p>
            <a:pPr eaLnBrk="1" hangingPunct="1"/>
            <a:r>
              <a:rPr lang="de-DE" sz="1200" b="1">
                <a:solidFill>
                  <a:srgbClr val="000000"/>
                </a:solidFill>
                <a:latin typeface="Calibri" pitchFamily="34" charset="0"/>
              </a:rPr>
              <a:t>Expert Meetings</a:t>
            </a:r>
            <a:endParaRPr lang="en-US" sz="1200" b="1">
              <a:solidFill>
                <a:srgbClr val="000000"/>
              </a:solidFill>
              <a:latin typeface="Calibri" pitchFamily="34" charset="0"/>
            </a:endParaRPr>
          </a:p>
        </p:txBody>
      </p:sp>
      <p:sp>
        <p:nvSpPr>
          <p:cNvPr id="43" name="Rectangle 42"/>
          <p:cNvSpPr/>
          <p:nvPr/>
        </p:nvSpPr>
        <p:spPr>
          <a:xfrm>
            <a:off x="3995738" y="1752600"/>
            <a:ext cx="1165225" cy="755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00">
              <a:solidFill>
                <a:srgbClr val="FFFFFF"/>
              </a:solidFill>
              <a:latin typeface="Calibri" pitchFamily="34" charset="0"/>
              <a:cs typeface="Calibri" pitchFamily="34" charset="0"/>
            </a:endParaRPr>
          </a:p>
        </p:txBody>
      </p:sp>
      <p:sp>
        <p:nvSpPr>
          <p:cNvPr id="45" name="Rectangle 44"/>
          <p:cNvSpPr/>
          <p:nvPr/>
        </p:nvSpPr>
        <p:spPr>
          <a:xfrm>
            <a:off x="2786063" y="1752600"/>
            <a:ext cx="1165225" cy="755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00">
              <a:solidFill>
                <a:srgbClr val="FFFFFF"/>
              </a:solidFill>
              <a:latin typeface="Calibri" pitchFamily="34" charset="0"/>
              <a:cs typeface="Calibri" pitchFamily="34" charset="0"/>
            </a:endParaRPr>
          </a:p>
        </p:txBody>
      </p:sp>
      <p:sp>
        <p:nvSpPr>
          <p:cNvPr id="46" name="Rectangle 45"/>
          <p:cNvSpPr/>
          <p:nvPr/>
        </p:nvSpPr>
        <p:spPr>
          <a:xfrm>
            <a:off x="1576388" y="1752600"/>
            <a:ext cx="1165225" cy="755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00">
              <a:solidFill>
                <a:srgbClr val="FFFFFF"/>
              </a:solidFill>
              <a:latin typeface="Calibri" pitchFamily="34" charset="0"/>
              <a:cs typeface="Calibri" pitchFamily="34" charset="0"/>
            </a:endParaRPr>
          </a:p>
        </p:txBody>
      </p:sp>
      <p:sp>
        <p:nvSpPr>
          <p:cNvPr id="15372" name="Rectangle 13"/>
          <p:cNvSpPr>
            <a:spLocks noChangeArrowheads="1"/>
          </p:cNvSpPr>
          <p:nvPr/>
        </p:nvSpPr>
        <p:spPr bwMode="auto">
          <a:xfrm>
            <a:off x="2741613" y="1758950"/>
            <a:ext cx="1281112" cy="776288"/>
          </a:xfrm>
          <a:prstGeom prst="rect">
            <a:avLst/>
          </a:prstGeom>
          <a:noFill/>
          <a:ln w="9525">
            <a:noFill/>
            <a:miter lim="800000"/>
            <a:headEnd/>
            <a:tailEnd/>
          </a:ln>
        </p:spPr>
        <p:txBody>
          <a:bodyPr anchor="ctr">
            <a:spAutoFit/>
          </a:bodyPr>
          <a:lstStyle/>
          <a:p>
            <a:pPr eaLnBrk="1" hangingPunct="1"/>
            <a:r>
              <a:rPr lang="en-US" sz="1200" b="1">
                <a:solidFill>
                  <a:srgbClr val="000000"/>
                </a:solidFill>
                <a:latin typeface="Calibri" pitchFamily="34" charset="0"/>
              </a:rPr>
              <a:t>JECFA</a:t>
            </a:r>
          </a:p>
          <a:p>
            <a:pPr eaLnBrk="1" hangingPunct="1"/>
            <a:r>
              <a:rPr lang="en-US" sz="1200">
                <a:solidFill>
                  <a:srgbClr val="000000"/>
                </a:solidFill>
                <a:latin typeface="Calibri" pitchFamily="34" charset="0"/>
              </a:rPr>
              <a:t>Joint Expert Committee on Food Additives</a:t>
            </a:r>
          </a:p>
        </p:txBody>
      </p:sp>
      <p:sp>
        <p:nvSpPr>
          <p:cNvPr id="15373" name="Rectangle 13"/>
          <p:cNvSpPr>
            <a:spLocks noChangeArrowheads="1"/>
          </p:cNvSpPr>
          <p:nvPr/>
        </p:nvSpPr>
        <p:spPr bwMode="auto">
          <a:xfrm>
            <a:off x="3951288" y="1758950"/>
            <a:ext cx="1281112" cy="776288"/>
          </a:xfrm>
          <a:prstGeom prst="rect">
            <a:avLst/>
          </a:prstGeom>
          <a:noFill/>
          <a:ln w="9525">
            <a:noFill/>
            <a:miter lim="800000"/>
            <a:headEnd/>
            <a:tailEnd/>
          </a:ln>
        </p:spPr>
        <p:txBody>
          <a:bodyPr anchor="ctr">
            <a:spAutoFit/>
          </a:bodyPr>
          <a:lstStyle/>
          <a:p>
            <a:pPr eaLnBrk="1" hangingPunct="1"/>
            <a:r>
              <a:rPr lang="en-US" sz="1200" b="1">
                <a:solidFill>
                  <a:srgbClr val="000000"/>
                </a:solidFill>
                <a:latin typeface="Calibri" pitchFamily="34" charset="0"/>
              </a:rPr>
              <a:t>JEMNU</a:t>
            </a:r>
          </a:p>
          <a:p>
            <a:pPr eaLnBrk="1" hangingPunct="1"/>
            <a:r>
              <a:rPr lang="en-US" sz="1200">
                <a:solidFill>
                  <a:srgbClr val="000000"/>
                </a:solidFill>
                <a:latin typeface="Calibri" pitchFamily="34" charset="0"/>
              </a:rPr>
              <a:t>Joint Expert Meeting </a:t>
            </a:r>
          </a:p>
          <a:p>
            <a:pPr eaLnBrk="1" hangingPunct="1"/>
            <a:r>
              <a:rPr lang="en-US" sz="1200">
                <a:solidFill>
                  <a:srgbClr val="000000"/>
                </a:solidFill>
                <a:latin typeface="Calibri" pitchFamily="34" charset="0"/>
              </a:rPr>
              <a:t>on Nutrition</a:t>
            </a:r>
          </a:p>
        </p:txBody>
      </p:sp>
      <p:sp>
        <p:nvSpPr>
          <p:cNvPr id="15375" name="Rectangle 7"/>
          <p:cNvSpPr>
            <a:spLocks noChangeArrowheads="1"/>
          </p:cNvSpPr>
          <p:nvPr/>
        </p:nvSpPr>
        <p:spPr bwMode="auto">
          <a:xfrm>
            <a:off x="2555875" y="1325563"/>
            <a:ext cx="3876675" cy="373062"/>
          </a:xfrm>
          <a:prstGeom prst="rect">
            <a:avLst/>
          </a:prstGeom>
          <a:solidFill>
            <a:schemeClr val="bg1"/>
          </a:solidFill>
          <a:ln w="9525">
            <a:noFill/>
            <a:miter lim="800000"/>
            <a:headEnd/>
            <a:tailEnd/>
          </a:ln>
        </p:spPr>
        <p:txBody>
          <a:bodyPr wrap="none">
            <a:spAutoFit/>
          </a:bodyPr>
          <a:lstStyle/>
          <a:p>
            <a:pPr eaLnBrk="1" hangingPunct="1"/>
            <a:r>
              <a:rPr lang="en-US" sz="1800" b="1" dirty="0">
                <a:solidFill>
                  <a:srgbClr val="000000"/>
                </a:solidFill>
                <a:latin typeface="Calibri" pitchFamily="34" charset="0"/>
              </a:rPr>
              <a:t>International Risk Assessment Bodies</a:t>
            </a:r>
          </a:p>
        </p:txBody>
      </p:sp>
      <p:sp>
        <p:nvSpPr>
          <p:cNvPr id="15379" name="Rectangle 13"/>
          <p:cNvSpPr>
            <a:spLocks noChangeArrowheads="1"/>
          </p:cNvSpPr>
          <p:nvPr/>
        </p:nvSpPr>
        <p:spPr bwMode="auto">
          <a:xfrm>
            <a:off x="1531938" y="1730375"/>
            <a:ext cx="1209675" cy="831850"/>
          </a:xfrm>
          <a:prstGeom prst="rect">
            <a:avLst/>
          </a:prstGeom>
          <a:noFill/>
          <a:ln w="9525">
            <a:noFill/>
            <a:miter lim="800000"/>
            <a:headEnd/>
            <a:tailEnd/>
          </a:ln>
        </p:spPr>
        <p:txBody>
          <a:bodyPr anchor="ctr">
            <a:spAutoFit/>
          </a:bodyPr>
          <a:lstStyle/>
          <a:p>
            <a:pPr eaLnBrk="1" hangingPunct="1"/>
            <a:r>
              <a:rPr lang="en-US" sz="1200" b="1">
                <a:solidFill>
                  <a:srgbClr val="000000"/>
                </a:solidFill>
                <a:latin typeface="Calibri" pitchFamily="34" charset="0"/>
              </a:rPr>
              <a:t>JMPR</a:t>
            </a:r>
          </a:p>
          <a:p>
            <a:pPr eaLnBrk="1" hangingPunct="1"/>
            <a:r>
              <a:rPr lang="en-US" sz="1200">
                <a:solidFill>
                  <a:srgbClr val="000000"/>
                </a:solidFill>
                <a:latin typeface="Calibri" pitchFamily="34" charset="0"/>
              </a:rPr>
              <a:t>Joint Meeting on Pesticide Residues </a:t>
            </a:r>
          </a:p>
        </p:txBody>
      </p:sp>
      <p:sp>
        <p:nvSpPr>
          <p:cNvPr id="11" name="Down Arrow 10"/>
          <p:cNvSpPr>
            <a:spLocks noChangeAspect="1"/>
          </p:cNvSpPr>
          <p:nvPr/>
        </p:nvSpPr>
        <p:spPr>
          <a:xfrm>
            <a:off x="4456113" y="4064000"/>
            <a:ext cx="207168" cy="384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59" name="Down Arrow 58"/>
          <p:cNvSpPr>
            <a:spLocks noChangeAspect="1"/>
          </p:cNvSpPr>
          <p:nvPr/>
        </p:nvSpPr>
        <p:spPr>
          <a:xfrm>
            <a:off x="4456113" y="3267075"/>
            <a:ext cx="207168" cy="3843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sp>
        <p:nvSpPr>
          <p:cNvPr id="15383" name="Rectangle 3"/>
          <p:cNvSpPr>
            <a:spLocks noChangeArrowheads="1"/>
          </p:cNvSpPr>
          <p:nvPr/>
        </p:nvSpPr>
        <p:spPr bwMode="auto">
          <a:xfrm>
            <a:off x="0" y="6611779"/>
            <a:ext cx="3797300" cy="246221"/>
          </a:xfrm>
          <a:prstGeom prst="rect">
            <a:avLst/>
          </a:prstGeom>
          <a:noFill/>
          <a:ln w="9525">
            <a:noFill/>
            <a:miter lim="800000"/>
            <a:headEnd/>
            <a:tailEnd/>
          </a:ln>
        </p:spPr>
        <p:txBody>
          <a:bodyPr wrap="square">
            <a:spAutoFit/>
          </a:bodyPr>
          <a:lstStyle/>
          <a:p>
            <a:pPr eaLnBrk="1" hangingPunct="1"/>
            <a:r>
              <a:rPr lang="en-US" sz="1000" dirty="0">
                <a:solidFill>
                  <a:srgbClr val="000000"/>
                </a:solidFill>
              </a:rPr>
              <a:t>http://www.fao.org/food/food-safety-quality/scientific-advice/en/</a:t>
            </a:r>
          </a:p>
        </p:txBody>
      </p:sp>
      <p:sp>
        <p:nvSpPr>
          <p:cNvPr id="15384" name="Rectangle 5"/>
          <p:cNvSpPr>
            <a:spLocks noChangeArrowheads="1"/>
          </p:cNvSpPr>
          <p:nvPr/>
        </p:nvSpPr>
        <p:spPr bwMode="auto">
          <a:xfrm>
            <a:off x="6241420" y="6611779"/>
            <a:ext cx="2902580" cy="246221"/>
          </a:xfrm>
          <a:prstGeom prst="rect">
            <a:avLst/>
          </a:prstGeom>
          <a:noFill/>
          <a:ln w="9525">
            <a:noFill/>
            <a:miter lim="800000"/>
            <a:headEnd/>
            <a:tailEnd/>
          </a:ln>
        </p:spPr>
        <p:txBody>
          <a:bodyPr wrap="square">
            <a:spAutoFit/>
          </a:bodyPr>
          <a:lstStyle/>
          <a:p>
            <a:pPr eaLnBrk="1" hangingPunct="1"/>
            <a:r>
              <a:rPr lang="en-US" sz="1000" dirty="0">
                <a:solidFill>
                  <a:srgbClr val="000000"/>
                </a:solidFill>
              </a:rPr>
              <a:t>http://www.who.int/foodsafety/en/</a:t>
            </a:r>
          </a:p>
        </p:txBody>
      </p:sp>
      <p:grpSp>
        <p:nvGrpSpPr>
          <p:cNvPr id="6" name="Group 5"/>
          <p:cNvGrpSpPr/>
          <p:nvPr/>
        </p:nvGrpSpPr>
        <p:grpSpPr>
          <a:xfrm>
            <a:off x="600075" y="1235075"/>
            <a:ext cx="1895475" cy="1990725"/>
            <a:chOff x="819150" y="1235075"/>
            <a:chExt cx="1895475" cy="1990725"/>
          </a:xfrm>
        </p:grpSpPr>
        <p:sp>
          <p:nvSpPr>
            <p:cNvPr id="15377" name="Curved Left Arrow 67"/>
            <p:cNvSpPr>
              <a:spLocks noChangeArrowheads="1"/>
            </p:cNvSpPr>
            <p:nvPr/>
          </p:nvSpPr>
          <p:spPr bwMode="auto">
            <a:xfrm rot="10800000">
              <a:off x="819150" y="1235075"/>
              <a:ext cx="1895475" cy="1990725"/>
            </a:xfrm>
            <a:prstGeom prst="curvedLeftArrow">
              <a:avLst>
                <a:gd name="adj1" fmla="val 13906"/>
                <a:gd name="adj2" fmla="val 28989"/>
                <a:gd name="adj3" fmla="val 18630"/>
              </a:avLst>
            </a:prstGeom>
            <a:solidFill>
              <a:schemeClr val="accent1"/>
            </a:solidFill>
            <a:ln w="25400" algn="ctr">
              <a:solidFill>
                <a:srgbClr val="89A4A7"/>
              </a:solidFill>
              <a:miter lim="800000"/>
              <a:headEnd/>
              <a:tailEnd/>
            </a:ln>
          </p:spPr>
          <p:txBody>
            <a:bodyPr rot="10800000" anchor="ctr"/>
            <a:lstStyle/>
            <a:p>
              <a:pPr algn="ctr" eaLnBrk="1" hangingPunct="1"/>
              <a:endParaRPr lang="en-US" sz="1800">
                <a:solidFill>
                  <a:srgbClr val="000000"/>
                </a:solidFill>
                <a:latin typeface="Calibri" pitchFamily="34" charset="0"/>
              </a:endParaRPr>
            </a:p>
          </p:txBody>
        </p:sp>
        <p:sp>
          <p:nvSpPr>
            <p:cNvPr id="15387" name="WordArt 44"/>
            <p:cNvSpPr>
              <a:spLocks noChangeArrowheads="1" noChangeShapeType="1" noTextEdit="1"/>
            </p:cNvSpPr>
            <p:nvPr/>
          </p:nvSpPr>
          <p:spPr bwMode="auto">
            <a:xfrm rot="873070">
              <a:off x="1063625" y="2763838"/>
              <a:ext cx="1524000" cy="276225"/>
            </a:xfrm>
            <a:prstGeom prst="rect">
              <a:avLst/>
            </a:prstGeom>
          </p:spPr>
          <p:txBody>
            <a:bodyPr spcFirstLastPara="1" wrap="none" fromWordArt="1">
              <a:prstTxWarp prst="textArchDown">
                <a:avLst>
                  <a:gd name="adj" fmla="val 987936"/>
                </a:avLst>
              </a:prstTxWarp>
            </a:bodyPr>
            <a:lstStyle/>
            <a:p>
              <a:pPr algn="ctr" eaLnBrk="1" hangingPunct="1"/>
              <a:r>
                <a:rPr lang="en-US" sz="1800" kern="10" dirty="0">
                  <a:ln w="9525">
                    <a:solidFill>
                      <a:srgbClr val="000000"/>
                    </a:solidFill>
                    <a:round/>
                    <a:headEnd/>
                    <a:tailEnd/>
                  </a:ln>
                  <a:solidFill>
                    <a:srgbClr val="000000"/>
                  </a:solidFill>
                  <a:latin typeface="Calibri"/>
                </a:rPr>
                <a:t>Scientific Advice</a:t>
              </a:r>
            </a:p>
          </p:txBody>
        </p:sp>
        <p:sp>
          <p:nvSpPr>
            <p:cNvPr id="15388" name="WordArt 45"/>
            <p:cNvSpPr>
              <a:spLocks noChangeArrowheads="1" noChangeShapeType="1" noTextEdit="1"/>
            </p:cNvSpPr>
            <p:nvPr/>
          </p:nvSpPr>
          <p:spPr bwMode="auto">
            <a:xfrm rot="-1041951">
              <a:off x="1155701" y="1694204"/>
              <a:ext cx="993775" cy="266700"/>
            </a:xfrm>
            <a:prstGeom prst="rect">
              <a:avLst/>
            </a:prstGeom>
          </p:spPr>
          <p:txBody>
            <a:bodyPr spcFirstLastPara="1" wrap="none" fromWordArt="1">
              <a:prstTxWarp prst="textArchUp">
                <a:avLst>
                  <a:gd name="adj" fmla="val 12562182"/>
                </a:avLst>
              </a:prstTxWarp>
            </a:bodyPr>
            <a:lstStyle/>
            <a:p>
              <a:pPr algn="ctr" eaLnBrk="1" hangingPunct="1"/>
              <a:r>
                <a:rPr lang="en-US" sz="1800" kern="10" dirty="0">
                  <a:ln w="9525">
                    <a:solidFill>
                      <a:srgbClr val="000000"/>
                    </a:solidFill>
                    <a:round/>
                    <a:headEnd/>
                    <a:tailEnd/>
                  </a:ln>
                  <a:solidFill>
                    <a:srgbClr val="000000"/>
                  </a:solidFill>
                  <a:latin typeface="Calibri"/>
                </a:rPr>
                <a:t>Request</a:t>
              </a:r>
            </a:p>
          </p:txBody>
        </p:sp>
      </p:grpSp>
      <p:grpSp>
        <p:nvGrpSpPr>
          <p:cNvPr id="15395" name="Group 50"/>
          <p:cNvGrpSpPr>
            <a:grpSpLocks noChangeAspect="1"/>
          </p:cNvGrpSpPr>
          <p:nvPr/>
        </p:nvGrpSpPr>
        <p:grpSpPr bwMode="auto">
          <a:xfrm>
            <a:off x="104226" y="4119563"/>
            <a:ext cx="2092059" cy="1640672"/>
            <a:chOff x="3668" y="3267"/>
            <a:chExt cx="1047" cy="821"/>
          </a:xfrm>
        </p:grpSpPr>
        <p:sp>
          <p:nvSpPr>
            <p:cNvPr id="5" name="Rectangle 54"/>
            <p:cNvSpPr/>
            <p:nvPr/>
          </p:nvSpPr>
          <p:spPr>
            <a:xfrm>
              <a:off x="3668" y="3267"/>
              <a:ext cx="1047" cy="821"/>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pic>
          <p:nvPicPr>
            <p:cNvPr id="15397" name="Picture 48" descr="100_0323"/>
            <p:cNvPicPr>
              <a:picLocks noChangeAspect="1" noChangeArrowheads="1"/>
            </p:cNvPicPr>
            <p:nvPr/>
          </p:nvPicPr>
          <p:blipFill>
            <a:blip r:embed="rId3" cstate="print"/>
            <a:srcRect/>
            <a:stretch>
              <a:fillRect/>
            </a:stretch>
          </p:blipFill>
          <p:spPr bwMode="auto">
            <a:xfrm>
              <a:off x="3709" y="3314"/>
              <a:ext cx="967" cy="725"/>
            </a:xfrm>
            <a:prstGeom prst="rect">
              <a:avLst/>
            </a:prstGeom>
            <a:noFill/>
            <a:ln w="9525">
              <a:noFill/>
              <a:miter lim="800000"/>
              <a:headEnd/>
              <a:tailEnd/>
            </a:ln>
          </p:spPr>
        </p:pic>
      </p:grpSp>
      <p:pic>
        <p:nvPicPr>
          <p:cNvPr id="55" name="Picture 2" descr="ANd9GcRZOWRLEu3WAR9eldr6kjwu1qgpMKrJlaICXha9WMn_9Di6uXoi"/>
          <p:cNvPicPr>
            <a:picLocks noChangeAspect="1" noChangeArrowheads="1"/>
          </p:cNvPicPr>
          <p:nvPr/>
        </p:nvPicPr>
        <p:blipFill>
          <a:blip r:embed="rId4" cstate="print"/>
          <a:srcRect/>
          <a:stretch>
            <a:fillRect/>
          </a:stretch>
        </p:blipFill>
        <p:spPr bwMode="auto">
          <a:xfrm>
            <a:off x="3970338" y="4714875"/>
            <a:ext cx="1238250" cy="1254125"/>
          </a:xfrm>
          <a:prstGeom prst="rect">
            <a:avLst/>
          </a:prstGeom>
          <a:noFill/>
          <a:ln w="9525">
            <a:noFill/>
            <a:miter lim="800000"/>
            <a:headEnd/>
            <a:tailEnd/>
          </a:ln>
        </p:spPr>
      </p:pic>
      <p:sp>
        <p:nvSpPr>
          <p:cNvPr id="57" name="Freeform 12"/>
          <p:cNvSpPr>
            <a:spLocks/>
          </p:cNvSpPr>
          <p:nvPr/>
        </p:nvSpPr>
        <p:spPr bwMode="auto">
          <a:xfrm rot="8602740" flipV="1">
            <a:off x="4344046" y="4942821"/>
            <a:ext cx="596530" cy="267057"/>
          </a:xfrm>
          <a:custGeom>
            <a:avLst/>
            <a:gdLst>
              <a:gd name="T0" fmla="*/ 2147483647 w 3837"/>
              <a:gd name="T1" fmla="*/ 2147483647 h 845"/>
              <a:gd name="T2" fmla="*/ 2147483647 w 3837"/>
              <a:gd name="T3" fmla="*/ 2147483647 h 845"/>
              <a:gd name="T4" fmla="*/ 2147483647 w 3837"/>
              <a:gd name="T5" fmla="*/ 2147483647 h 845"/>
              <a:gd name="T6" fmla="*/ 2147483647 w 3837"/>
              <a:gd name="T7" fmla="*/ 2147483647 h 845"/>
              <a:gd name="T8" fmla="*/ 2147483647 w 3837"/>
              <a:gd name="T9" fmla="*/ 2147483647 h 845"/>
              <a:gd name="T10" fmla="*/ 2147483647 w 3837"/>
              <a:gd name="T11" fmla="*/ 2147483647 h 845"/>
              <a:gd name="T12" fmla="*/ 2147483647 w 3837"/>
              <a:gd name="T13" fmla="*/ 2147483647 h 845"/>
              <a:gd name="T14" fmla="*/ 2147483647 w 3837"/>
              <a:gd name="T15" fmla="*/ 2147483647 h 845"/>
              <a:gd name="T16" fmla="*/ 2147483647 w 3837"/>
              <a:gd name="T17" fmla="*/ 2147483647 h 8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37"/>
              <a:gd name="T28" fmla="*/ 0 h 845"/>
              <a:gd name="T29" fmla="*/ 3837 w 3837"/>
              <a:gd name="T30" fmla="*/ 845 h 8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37" h="845">
                <a:moveTo>
                  <a:pt x="3837" y="845"/>
                </a:moveTo>
                <a:cubicBezTo>
                  <a:pt x="3513" y="550"/>
                  <a:pt x="2597" y="0"/>
                  <a:pt x="1712" y="9"/>
                </a:cubicBezTo>
                <a:cubicBezTo>
                  <a:pt x="827" y="18"/>
                  <a:pt x="365" y="195"/>
                  <a:pt x="237" y="205"/>
                </a:cubicBezTo>
                <a:cubicBezTo>
                  <a:pt x="109" y="215"/>
                  <a:pt x="388" y="67"/>
                  <a:pt x="296" y="77"/>
                </a:cubicBezTo>
                <a:lnTo>
                  <a:pt x="11" y="314"/>
                </a:lnTo>
                <a:lnTo>
                  <a:pt x="276" y="402"/>
                </a:lnTo>
                <a:cubicBezTo>
                  <a:pt x="318" y="399"/>
                  <a:pt x="0" y="351"/>
                  <a:pt x="266" y="294"/>
                </a:cubicBezTo>
                <a:cubicBezTo>
                  <a:pt x="315" y="274"/>
                  <a:pt x="1202" y="68"/>
                  <a:pt x="1870" y="58"/>
                </a:cubicBezTo>
                <a:cubicBezTo>
                  <a:pt x="2538" y="48"/>
                  <a:pt x="3296" y="510"/>
                  <a:pt x="3837" y="845"/>
                </a:cubicBezTo>
                <a:close/>
              </a:path>
            </a:pathLst>
          </a:custGeom>
          <a:solidFill>
            <a:srgbClr val="FFFF00"/>
          </a:solidFill>
          <a:ln>
            <a:noFill/>
          </a:ln>
        </p:spPr>
        <p:txBody>
          <a:bodyPr wrap="none" lIns="80133" tIns="40067" rIns="80133" bIns="40067" anchor="ctr"/>
          <a:lstStyle/>
          <a:p>
            <a:pPr eaLnBrk="1" hangingPunct="1"/>
            <a:endParaRPr lang="en-US" sz="1800">
              <a:solidFill>
                <a:srgbClr val="000000"/>
              </a:solidFill>
            </a:endParaRPr>
          </a:p>
        </p:txBody>
      </p:sp>
      <p:sp>
        <p:nvSpPr>
          <p:cNvPr id="58" name="Freeform 13"/>
          <p:cNvSpPr>
            <a:spLocks/>
          </p:cNvSpPr>
          <p:nvPr/>
        </p:nvSpPr>
        <p:spPr bwMode="auto">
          <a:xfrm rot="3523513">
            <a:off x="4471283" y="5111150"/>
            <a:ext cx="399911" cy="422788"/>
          </a:xfrm>
          <a:custGeom>
            <a:avLst/>
            <a:gdLst>
              <a:gd name="T0" fmla="*/ 2147483647 w 1991"/>
              <a:gd name="T1" fmla="*/ 2147483647 h 990"/>
              <a:gd name="T2" fmla="*/ 2147483647 w 1991"/>
              <a:gd name="T3" fmla="*/ 2147483647 h 990"/>
              <a:gd name="T4" fmla="*/ 2147483647 w 1991"/>
              <a:gd name="T5" fmla="*/ 2147483647 h 990"/>
              <a:gd name="T6" fmla="*/ 2147483647 w 1991"/>
              <a:gd name="T7" fmla="*/ 2147483647 h 990"/>
              <a:gd name="T8" fmla="*/ 0 w 1991"/>
              <a:gd name="T9" fmla="*/ 2147483647 h 990"/>
              <a:gd name="T10" fmla="*/ 2147483647 w 1991"/>
              <a:gd name="T11" fmla="*/ 2147483647 h 990"/>
              <a:gd name="T12" fmla="*/ 2147483647 w 1991"/>
              <a:gd name="T13" fmla="*/ 2147483647 h 990"/>
              <a:gd name="T14" fmla="*/ 2147483647 w 1991"/>
              <a:gd name="T15" fmla="*/ 2147483647 h 990"/>
              <a:gd name="T16" fmla="*/ 2147483647 w 1991"/>
              <a:gd name="T17" fmla="*/ 2147483647 h 9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1"/>
              <a:gd name="T28" fmla="*/ 0 h 990"/>
              <a:gd name="T29" fmla="*/ 1991 w 1991"/>
              <a:gd name="T30" fmla="*/ 990 h 9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1" h="990">
                <a:moveTo>
                  <a:pt x="1991" y="990"/>
                </a:moveTo>
                <a:cubicBezTo>
                  <a:pt x="1783" y="637"/>
                  <a:pt x="1238" y="0"/>
                  <a:pt x="799" y="67"/>
                </a:cubicBezTo>
                <a:cubicBezTo>
                  <a:pt x="359" y="135"/>
                  <a:pt x="177" y="383"/>
                  <a:pt x="98" y="452"/>
                </a:cubicBezTo>
                <a:cubicBezTo>
                  <a:pt x="19" y="521"/>
                  <a:pt x="46" y="355"/>
                  <a:pt x="30" y="373"/>
                </a:cubicBezTo>
                <a:lnTo>
                  <a:pt x="0" y="560"/>
                </a:lnTo>
                <a:lnTo>
                  <a:pt x="266" y="540"/>
                </a:lnTo>
                <a:cubicBezTo>
                  <a:pt x="295" y="520"/>
                  <a:pt x="84" y="514"/>
                  <a:pt x="177" y="442"/>
                </a:cubicBezTo>
                <a:cubicBezTo>
                  <a:pt x="198" y="414"/>
                  <a:pt x="442" y="175"/>
                  <a:pt x="826" y="107"/>
                </a:cubicBezTo>
                <a:cubicBezTo>
                  <a:pt x="1210" y="39"/>
                  <a:pt x="1668" y="600"/>
                  <a:pt x="1991" y="990"/>
                </a:cubicBezTo>
                <a:close/>
              </a:path>
            </a:pathLst>
          </a:custGeom>
          <a:solidFill>
            <a:srgbClr val="FFFF00"/>
          </a:solidFill>
          <a:ln>
            <a:noFill/>
          </a:ln>
        </p:spPr>
        <p:txBody>
          <a:bodyPr wrap="none" lIns="80133" tIns="40067" rIns="80133" bIns="40067" anchor="ctr"/>
          <a:lstStyle/>
          <a:p>
            <a:pPr eaLnBrk="1" hangingPunct="1"/>
            <a:endParaRPr lang="en-US" sz="1800">
              <a:solidFill>
                <a:srgbClr val="000000"/>
              </a:solidFill>
            </a:endParaRPr>
          </a:p>
        </p:txBody>
      </p:sp>
      <p:sp>
        <p:nvSpPr>
          <p:cNvPr id="60" name="Freeform 14"/>
          <p:cNvSpPr>
            <a:spLocks/>
          </p:cNvSpPr>
          <p:nvPr/>
        </p:nvSpPr>
        <p:spPr bwMode="auto">
          <a:xfrm rot="19268816">
            <a:off x="4650375" y="5377511"/>
            <a:ext cx="577901" cy="257640"/>
          </a:xfrm>
          <a:custGeom>
            <a:avLst/>
            <a:gdLst>
              <a:gd name="T0" fmla="*/ 2147483647 w 1568"/>
              <a:gd name="T1" fmla="*/ 2147483647 h 1159"/>
              <a:gd name="T2" fmla="*/ 2147483647 w 1568"/>
              <a:gd name="T3" fmla="*/ 2147483647 h 1159"/>
              <a:gd name="T4" fmla="*/ 2147483647 w 1568"/>
              <a:gd name="T5" fmla="*/ 2147483647 h 1159"/>
              <a:gd name="T6" fmla="*/ 0 w 1568"/>
              <a:gd name="T7" fmla="*/ 2147483647 h 1159"/>
              <a:gd name="T8" fmla="*/ 2147483647 w 1568"/>
              <a:gd name="T9" fmla="*/ 2147483647 h 1159"/>
              <a:gd name="T10" fmla="*/ 2147483647 w 1568"/>
              <a:gd name="T11" fmla="*/ 2147483647 h 1159"/>
              <a:gd name="T12" fmla="*/ 2147483647 w 1568"/>
              <a:gd name="T13" fmla="*/ 2147483647 h 1159"/>
              <a:gd name="T14" fmla="*/ 0 60000 65536"/>
              <a:gd name="T15" fmla="*/ 0 60000 65536"/>
              <a:gd name="T16" fmla="*/ 0 60000 65536"/>
              <a:gd name="T17" fmla="*/ 0 60000 65536"/>
              <a:gd name="T18" fmla="*/ 0 60000 65536"/>
              <a:gd name="T19" fmla="*/ 0 60000 65536"/>
              <a:gd name="T20" fmla="*/ 0 60000 65536"/>
              <a:gd name="T21" fmla="*/ 0 w 1568"/>
              <a:gd name="T22" fmla="*/ 0 h 1159"/>
              <a:gd name="T23" fmla="*/ 1568 w 1568"/>
              <a:gd name="T24" fmla="*/ 1159 h 1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8" h="1159">
                <a:moveTo>
                  <a:pt x="1568" y="2"/>
                </a:moveTo>
                <a:cubicBezTo>
                  <a:pt x="1542" y="0"/>
                  <a:pt x="405" y="884"/>
                  <a:pt x="171" y="1037"/>
                </a:cubicBezTo>
                <a:cubicBezTo>
                  <a:pt x="82" y="1067"/>
                  <a:pt x="196" y="894"/>
                  <a:pt x="161" y="919"/>
                </a:cubicBezTo>
                <a:lnTo>
                  <a:pt x="0" y="1159"/>
                </a:lnTo>
                <a:lnTo>
                  <a:pt x="388" y="1125"/>
                </a:lnTo>
                <a:cubicBezTo>
                  <a:pt x="433" y="1110"/>
                  <a:pt x="211" y="1115"/>
                  <a:pt x="270" y="1066"/>
                </a:cubicBezTo>
                <a:cubicBezTo>
                  <a:pt x="329" y="1017"/>
                  <a:pt x="1298" y="224"/>
                  <a:pt x="1568" y="2"/>
                </a:cubicBezTo>
                <a:close/>
              </a:path>
            </a:pathLst>
          </a:custGeom>
          <a:solidFill>
            <a:srgbClr val="FFFF00"/>
          </a:solidFill>
          <a:ln>
            <a:noFill/>
          </a:ln>
        </p:spPr>
        <p:txBody>
          <a:bodyPr wrap="none" lIns="80133" tIns="40067" rIns="80133" bIns="40067" anchor="ctr"/>
          <a:lstStyle/>
          <a:p>
            <a:pPr eaLnBrk="1" hangingPunct="1"/>
            <a:endParaRPr lang="en-US" sz="1800">
              <a:solidFill>
                <a:srgbClr val="000000"/>
              </a:solidFill>
            </a:endParaRPr>
          </a:p>
        </p:txBody>
      </p:sp>
      <p:sp>
        <p:nvSpPr>
          <p:cNvPr id="61" name="Freeform 9"/>
          <p:cNvSpPr>
            <a:spLocks/>
          </p:cNvSpPr>
          <p:nvPr/>
        </p:nvSpPr>
        <p:spPr bwMode="auto">
          <a:xfrm rot="7511687">
            <a:off x="4187405" y="5202269"/>
            <a:ext cx="299658" cy="103000"/>
          </a:xfrm>
          <a:custGeom>
            <a:avLst/>
            <a:gdLst>
              <a:gd name="T0" fmla="*/ 2147483647 w 682"/>
              <a:gd name="T1" fmla="*/ 2147483647 h 315"/>
              <a:gd name="T2" fmla="*/ 2147483647 w 682"/>
              <a:gd name="T3" fmla="*/ 2147483647 h 315"/>
              <a:gd name="T4" fmla="*/ 2147483647 w 682"/>
              <a:gd name="T5" fmla="*/ 2147483647 h 315"/>
              <a:gd name="T6" fmla="*/ 0 w 682"/>
              <a:gd name="T7" fmla="*/ 2147483647 h 315"/>
              <a:gd name="T8" fmla="*/ 2147483647 w 682"/>
              <a:gd name="T9" fmla="*/ 2147483647 h 315"/>
              <a:gd name="T10" fmla="*/ 2147483647 w 682"/>
              <a:gd name="T11" fmla="*/ 2147483647 h 315"/>
              <a:gd name="T12" fmla="*/ 2147483647 w 682"/>
              <a:gd name="T13" fmla="*/ 2147483647 h 315"/>
              <a:gd name="T14" fmla="*/ 0 60000 65536"/>
              <a:gd name="T15" fmla="*/ 0 60000 65536"/>
              <a:gd name="T16" fmla="*/ 0 60000 65536"/>
              <a:gd name="T17" fmla="*/ 0 60000 65536"/>
              <a:gd name="T18" fmla="*/ 0 60000 65536"/>
              <a:gd name="T19" fmla="*/ 0 60000 65536"/>
              <a:gd name="T20" fmla="*/ 0 60000 65536"/>
              <a:gd name="T21" fmla="*/ 0 w 682"/>
              <a:gd name="T22" fmla="*/ 0 h 315"/>
              <a:gd name="T23" fmla="*/ 682 w 682"/>
              <a:gd name="T24" fmla="*/ 315 h 3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2" h="315">
                <a:moveTo>
                  <a:pt x="682" y="12"/>
                </a:moveTo>
                <a:cubicBezTo>
                  <a:pt x="678" y="0"/>
                  <a:pt x="264" y="151"/>
                  <a:pt x="182" y="157"/>
                </a:cubicBezTo>
                <a:cubicBezTo>
                  <a:pt x="100" y="163"/>
                  <a:pt x="221" y="39"/>
                  <a:pt x="191" y="48"/>
                </a:cubicBezTo>
                <a:lnTo>
                  <a:pt x="0" y="212"/>
                </a:lnTo>
                <a:lnTo>
                  <a:pt x="264" y="312"/>
                </a:lnTo>
                <a:cubicBezTo>
                  <a:pt x="299" y="315"/>
                  <a:pt x="139" y="280"/>
                  <a:pt x="209" y="230"/>
                </a:cubicBezTo>
                <a:cubicBezTo>
                  <a:pt x="279" y="180"/>
                  <a:pt x="584" y="57"/>
                  <a:pt x="682" y="12"/>
                </a:cubicBezTo>
                <a:close/>
              </a:path>
            </a:pathLst>
          </a:custGeom>
          <a:solidFill>
            <a:srgbClr val="FFFF00"/>
          </a:solidFill>
          <a:ln>
            <a:noFill/>
          </a:ln>
        </p:spPr>
        <p:txBody>
          <a:bodyPr wrap="none" lIns="80133" tIns="40067" rIns="80133" bIns="40067" anchor="ctr"/>
          <a:lstStyle/>
          <a:p>
            <a:pPr eaLnBrk="1" hangingPunct="1"/>
            <a:endParaRPr lang="en-US" sz="1800">
              <a:solidFill>
                <a:srgbClr val="000000"/>
              </a:solidFill>
            </a:endParaRPr>
          </a:p>
        </p:txBody>
      </p:sp>
      <p:sp>
        <p:nvSpPr>
          <p:cNvPr id="15381" name="Text Box 37"/>
          <p:cNvSpPr txBox="1">
            <a:spLocks noChangeArrowheads="1"/>
          </p:cNvSpPr>
          <p:nvPr/>
        </p:nvSpPr>
        <p:spPr bwMode="auto">
          <a:xfrm>
            <a:off x="2416175" y="4343400"/>
            <a:ext cx="4737927" cy="461665"/>
          </a:xfrm>
          <a:prstGeom prst="rect">
            <a:avLst/>
          </a:prstGeom>
          <a:noFill/>
          <a:ln w="9525">
            <a:noFill/>
            <a:miter lim="800000"/>
            <a:headEnd/>
            <a:tailEnd/>
          </a:ln>
        </p:spPr>
        <p:txBody>
          <a:bodyPr wrap="square">
            <a:spAutoFit/>
          </a:bodyPr>
          <a:lstStyle/>
          <a:p>
            <a:pPr eaLnBrk="1" hangingPunct="1"/>
            <a:r>
              <a:rPr lang="en-US" sz="2400" b="1" dirty="0">
                <a:solidFill>
                  <a:srgbClr val="000000"/>
                </a:solidFill>
                <a:latin typeface="Calibri" pitchFamily="34" charset="0"/>
              </a:rPr>
              <a:t>International </a:t>
            </a:r>
            <a:r>
              <a:rPr lang="en-US" sz="2400" b="1" dirty="0" smtClean="0">
                <a:solidFill>
                  <a:srgbClr val="000000"/>
                </a:solidFill>
                <a:latin typeface="Calibri" pitchFamily="34" charset="0"/>
              </a:rPr>
              <a:t>Food Standards</a:t>
            </a:r>
            <a:endParaRPr lang="en-US" sz="2400" b="1" dirty="0">
              <a:solidFill>
                <a:srgbClr val="000000"/>
              </a:solidFill>
              <a:latin typeface="Calibri" pitchFamily="34" charset="0"/>
            </a:endParaRPr>
          </a:p>
        </p:txBody>
      </p:sp>
      <p:sp>
        <p:nvSpPr>
          <p:cNvPr id="15390" name="WordArt 35"/>
          <p:cNvSpPr>
            <a:spLocks noChangeArrowheads="1" noChangeShapeType="1" noTextEdit="1"/>
          </p:cNvSpPr>
          <p:nvPr/>
        </p:nvSpPr>
        <p:spPr bwMode="auto">
          <a:xfrm>
            <a:off x="3397250" y="5890426"/>
            <a:ext cx="2444750" cy="192088"/>
          </a:xfrm>
          <a:prstGeom prst="rect">
            <a:avLst/>
          </a:prstGeom>
        </p:spPr>
        <p:txBody>
          <a:bodyPr spcFirstLastPara="1" wrap="none" fromWordArt="1">
            <a:prstTxWarp prst="textArchDown">
              <a:avLst>
                <a:gd name="adj" fmla="val 34200"/>
              </a:avLst>
            </a:prstTxWarp>
          </a:bodyPr>
          <a:lstStyle/>
          <a:p>
            <a:pPr algn="ctr" eaLnBrk="1" hangingPunct="1"/>
            <a:r>
              <a:rPr lang="en-US" sz="2400" b="1" kern="10" dirty="0">
                <a:ln w="9525">
                  <a:solidFill>
                    <a:srgbClr val="000000"/>
                  </a:solidFill>
                  <a:round/>
                  <a:headEnd/>
                  <a:tailEnd/>
                </a:ln>
                <a:solidFill>
                  <a:srgbClr val="000000"/>
                </a:solidFill>
                <a:latin typeface="Calibri"/>
              </a:rPr>
              <a:t>Consumer Protection</a:t>
            </a:r>
          </a:p>
          <a:p>
            <a:pPr algn="ctr" eaLnBrk="1" hangingPunct="1"/>
            <a:r>
              <a:rPr lang="en-US" sz="2400" b="1" kern="10" dirty="0" smtClean="0">
                <a:ln w="9525">
                  <a:solidFill>
                    <a:srgbClr val="000000"/>
                  </a:solidFill>
                  <a:round/>
                  <a:headEnd/>
                  <a:tailEnd/>
                </a:ln>
                <a:solidFill>
                  <a:srgbClr val="000000"/>
                </a:solidFill>
                <a:latin typeface="Calibri"/>
              </a:rPr>
              <a:t>&amp; Food </a:t>
            </a:r>
            <a:r>
              <a:rPr lang="en-US" sz="2400" b="1" kern="10" dirty="0">
                <a:ln w="9525">
                  <a:solidFill>
                    <a:srgbClr val="000000"/>
                  </a:solidFill>
                  <a:round/>
                  <a:headEnd/>
                  <a:tailEnd/>
                </a:ln>
                <a:solidFill>
                  <a:srgbClr val="000000"/>
                </a:solidFill>
                <a:latin typeface="Calibri"/>
              </a:rPr>
              <a:t>Trade</a:t>
            </a:r>
          </a:p>
        </p:txBody>
      </p:sp>
      <p:pic>
        <p:nvPicPr>
          <p:cNvPr id="2050" name="Picture 2" descr="FAO Horizontal-E"/>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3739" y="123825"/>
            <a:ext cx="2104273"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2330450" y="104596"/>
            <a:ext cx="4501553" cy="584775"/>
          </a:xfrm>
          <a:prstGeom prst="rect">
            <a:avLst/>
          </a:prstGeom>
          <a:noFill/>
        </p:spPr>
        <p:txBody>
          <a:bodyPr wrap="none" rtlCol="0">
            <a:spAutoFit/>
          </a:bodyPr>
          <a:lstStyle/>
          <a:p>
            <a:pPr eaLnBrk="1" hangingPunct="1"/>
            <a:r>
              <a:rPr lang="en-US" sz="32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T</a:t>
            </a:r>
            <a:r>
              <a:rPr lang="en-US" sz="24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HE </a:t>
            </a:r>
            <a:r>
              <a:rPr lang="en-US" sz="32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S</a:t>
            </a:r>
            <a:r>
              <a:rPr lang="en-US" sz="24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CIENTIFIC </a:t>
            </a:r>
            <a:r>
              <a:rPr lang="en-US" sz="32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B</a:t>
            </a:r>
            <a:r>
              <a:rPr lang="en-US" sz="24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ASIS OF </a:t>
            </a:r>
            <a:r>
              <a:rPr lang="en-US" sz="32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C</a:t>
            </a:r>
            <a:r>
              <a:rPr lang="en-US" sz="2400" b="1" dirty="0" smtClean="0">
                <a:solidFill>
                  <a:srgbClr val="000000"/>
                </a:solidFill>
                <a:effectLst>
                  <a:outerShdw blurRad="38100" dist="38100" dir="2700000" algn="tl">
                    <a:srgbClr val="000000">
                      <a:alpha val="43137"/>
                    </a:srgbClr>
                  </a:outerShdw>
                </a:effectLst>
                <a:latin typeface="Calibri" pitchFamily="34" charset="0"/>
                <a:cs typeface="Calibri" pitchFamily="34" charset="0"/>
              </a:rPr>
              <a:t>ODEX</a:t>
            </a:r>
            <a:endParaRPr lang="en-US" sz="2400" b="1" dirty="0">
              <a:solidFill>
                <a:srgbClr val="000000"/>
              </a:solidFill>
              <a:effectLst>
                <a:outerShdw blurRad="38100" dist="38100" dir="2700000" algn="tl">
                  <a:srgbClr val="000000">
                    <a:alpha val="43137"/>
                  </a:srgbClr>
                </a:outerShdw>
              </a:effectLst>
              <a:latin typeface="Calibri" pitchFamily="34" charset="0"/>
              <a:cs typeface="Calibri" pitchFamily="34" charset="0"/>
            </a:endParaRPr>
          </a:p>
        </p:txBody>
      </p:sp>
      <p:grpSp>
        <p:nvGrpSpPr>
          <p:cNvPr id="22" name="Group 21"/>
          <p:cNvGrpSpPr/>
          <p:nvPr/>
        </p:nvGrpSpPr>
        <p:grpSpPr>
          <a:xfrm>
            <a:off x="1926535" y="4964879"/>
            <a:ext cx="1424678" cy="1532759"/>
            <a:chOff x="1926535" y="4964879"/>
            <a:chExt cx="1424678" cy="1532759"/>
          </a:xfrm>
        </p:grpSpPr>
        <p:sp>
          <p:nvSpPr>
            <p:cNvPr id="4" name="Rectangle 54"/>
            <p:cNvSpPr/>
            <p:nvPr/>
          </p:nvSpPr>
          <p:spPr bwMode="auto">
            <a:xfrm>
              <a:off x="1926535" y="4964879"/>
              <a:ext cx="1424678" cy="1532759"/>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pic>
          <p:nvPicPr>
            <p:cNvPr id="15394" name="Picture 34"/>
            <p:cNvPicPr>
              <a:picLocks noChangeAspect="1" noChangeArrowheads="1"/>
            </p:cNvPicPr>
            <p:nvPr/>
          </p:nvPicPr>
          <p:blipFill>
            <a:blip r:embed="rId6" cstate="print"/>
            <a:srcRect/>
            <a:stretch>
              <a:fillRect/>
            </a:stretch>
          </p:blipFill>
          <p:spPr bwMode="auto">
            <a:xfrm>
              <a:off x="2046424" y="5032824"/>
              <a:ext cx="1240849" cy="1404863"/>
            </a:xfrm>
            <a:prstGeom prst="rect">
              <a:avLst/>
            </a:prstGeom>
            <a:noFill/>
            <a:ln w="9525">
              <a:noFill/>
              <a:miter lim="800000"/>
              <a:headEnd/>
              <a:tailEnd/>
            </a:ln>
          </p:spPr>
        </p:pic>
      </p:grpSp>
      <p:grpSp>
        <p:nvGrpSpPr>
          <p:cNvPr id="63" name="Group 50"/>
          <p:cNvGrpSpPr>
            <a:grpSpLocks/>
          </p:cNvGrpSpPr>
          <p:nvPr/>
        </p:nvGrpSpPr>
        <p:grpSpPr bwMode="auto">
          <a:xfrm>
            <a:off x="7276945" y="4160837"/>
            <a:ext cx="1409855" cy="1627079"/>
            <a:chOff x="4828" y="2846"/>
            <a:chExt cx="609" cy="764"/>
          </a:xfrm>
        </p:grpSpPr>
        <p:sp>
          <p:nvSpPr>
            <p:cNvPr id="69" name="Rectangle 54"/>
            <p:cNvSpPr/>
            <p:nvPr/>
          </p:nvSpPr>
          <p:spPr>
            <a:xfrm>
              <a:off x="4828" y="2846"/>
              <a:ext cx="609" cy="764"/>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pic>
          <p:nvPicPr>
            <p:cNvPr id="70" name="Picture 52" descr="112"/>
            <p:cNvPicPr>
              <a:picLocks noChangeAspect="1" noChangeArrowheads="1"/>
            </p:cNvPicPr>
            <p:nvPr/>
          </p:nvPicPr>
          <p:blipFill>
            <a:blip r:embed="rId7" cstate="print"/>
            <a:srcRect/>
            <a:stretch>
              <a:fillRect/>
            </a:stretch>
          </p:blipFill>
          <p:spPr bwMode="auto">
            <a:xfrm rot="5400000">
              <a:off x="4773" y="2957"/>
              <a:ext cx="714" cy="538"/>
            </a:xfrm>
            <a:prstGeom prst="rect">
              <a:avLst/>
            </a:prstGeom>
            <a:noFill/>
            <a:ln w="9525">
              <a:noFill/>
              <a:miter lim="800000"/>
              <a:headEnd/>
              <a:tailEnd/>
            </a:ln>
          </p:spPr>
        </p:pic>
      </p:grpSp>
      <p:grpSp>
        <p:nvGrpSpPr>
          <p:cNvPr id="66" name="Group 53"/>
          <p:cNvGrpSpPr>
            <a:grpSpLocks/>
          </p:cNvGrpSpPr>
          <p:nvPr/>
        </p:nvGrpSpPr>
        <p:grpSpPr bwMode="auto">
          <a:xfrm>
            <a:off x="6181725" y="4942999"/>
            <a:ext cx="1299060" cy="1638776"/>
            <a:chOff x="4006" y="2930"/>
            <a:chExt cx="645" cy="890"/>
          </a:xfrm>
        </p:grpSpPr>
        <p:sp>
          <p:nvSpPr>
            <p:cNvPr id="67" name="Rectangle 54"/>
            <p:cNvSpPr/>
            <p:nvPr/>
          </p:nvSpPr>
          <p:spPr>
            <a:xfrm>
              <a:off x="4006" y="2930"/>
              <a:ext cx="645" cy="890"/>
            </a:xfrm>
            <a:prstGeom prst="rect">
              <a:avLst/>
            </a:prstGeom>
            <a:solidFill>
              <a:schemeClr val="accent3">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FFFFFF"/>
                </a:solidFill>
                <a:latin typeface="Calibri" pitchFamily="34" charset="0"/>
                <a:cs typeface="Calibri" pitchFamily="34" charset="0"/>
              </a:endParaRPr>
            </a:p>
          </p:txBody>
        </p:sp>
        <p:pic>
          <p:nvPicPr>
            <p:cNvPr id="68" name="Picture 55"/>
            <p:cNvPicPr>
              <a:picLocks noChangeAspect="1" noChangeArrowheads="1"/>
            </p:cNvPicPr>
            <p:nvPr/>
          </p:nvPicPr>
          <p:blipFill>
            <a:blip r:embed="rId8" cstate="print"/>
            <a:srcRect/>
            <a:stretch>
              <a:fillRect/>
            </a:stretch>
          </p:blipFill>
          <p:spPr bwMode="auto">
            <a:xfrm>
              <a:off x="4035" y="2952"/>
              <a:ext cx="576" cy="838"/>
            </a:xfrm>
            <a:prstGeom prst="rect">
              <a:avLst/>
            </a:prstGeom>
            <a:noFill/>
            <a:ln w="9525">
              <a:noFill/>
              <a:miter lim="800000"/>
              <a:headEnd/>
              <a:tailEnd/>
            </a:ln>
          </p:spPr>
        </p:pic>
      </p:grpSp>
      <p:grpSp>
        <p:nvGrpSpPr>
          <p:cNvPr id="8" name="Group 7"/>
          <p:cNvGrpSpPr/>
          <p:nvPr/>
        </p:nvGrpSpPr>
        <p:grpSpPr>
          <a:xfrm>
            <a:off x="6700838" y="1325563"/>
            <a:ext cx="1895475" cy="2049462"/>
            <a:chOff x="6700838" y="1325563"/>
            <a:chExt cx="1895475" cy="2049462"/>
          </a:xfrm>
        </p:grpSpPr>
        <p:sp>
          <p:nvSpPr>
            <p:cNvPr id="10" name="Curved Left Arrow 9"/>
            <p:cNvSpPr/>
            <p:nvPr/>
          </p:nvSpPr>
          <p:spPr>
            <a:xfrm>
              <a:off x="6700838" y="1325563"/>
              <a:ext cx="1895475" cy="2049462"/>
            </a:xfrm>
            <a:prstGeom prst="curvedLeftArrow">
              <a:avLst>
                <a:gd name="adj1" fmla="val 13905"/>
                <a:gd name="adj2" fmla="val 28980"/>
                <a:gd name="adj3" fmla="val 1863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srgbClr val="000000"/>
                </a:solidFill>
                <a:latin typeface="Calibri" pitchFamily="34" charset="0"/>
                <a:cs typeface="Calibri" pitchFamily="34" charset="0"/>
              </a:endParaRPr>
            </a:p>
          </p:txBody>
        </p:sp>
        <p:sp>
          <p:nvSpPr>
            <p:cNvPr id="15389" name="WordArt 46"/>
            <p:cNvSpPr>
              <a:spLocks noChangeArrowheads="1" noChangeShapeType="1" noTextEdit="1"/>
            </p:cNvSpPr>
            <p:nvPr/>
          </p:nvSpPr>
          <p:spPr bwMode="auto">
            <a:xfrm rot="20761225">
              <a:off x="7094604" y="2893500"/>
              <a:ext cx="929999" cy="173423"/>
            </a:xfrm>
            <a:prstGeom prst="rect">
              <a:avLst/>
            </a:prstGeom>
          </p:spPr>
          <p:txBody>
            <a:bodyPr spcFirstLastPara="1" wrap="none" fromWordArt="1">
              <a:prstTxWarp prst="textArchDown">
                <a:avLst>
                  <a:gd name="adj" fmla="val 966251"/>
                </a:avLst>
              </a:prstTxWarp>
            </a:bodyPr>
            <a:lstStyle/>
            <a:p>
              <a:pPr algn="ctr" eaLnBrk="1" hangingPunct="1"/>
              <a:r>
                <a:rPr lang="en-US" sz="1800" kern="10" dirty="0" smtClean="0">
                  <a:ln w="9525">
                    <a:solidFill>
                      <a:srgbClr val="000000"/>
                    </a:solidFill>
                    <a:round/>
                    <a:headEnd/>
                    <a:tailEnd/>
                  </a:ln>
                  <a:solidFill>
                    <a:srgbClr val="000000"/>
                  </a:solidFill>
                  <a:latin typeface="Calibri"/>
                </a:rPr>
                <a:t>Output</a:t>
              </a:r>
              <a:endParaRPr lang="en-US" sz="1800" kern="10" dirty="0">
                <a:ln w="9525">
                  <a:solidFill>
                    <a:srgbClr val="000000"/>
                  </a:solidFill>
                  <a:round/>
                  <a:headEnd/>
                  <a:tailEnd/>
                </a:ln>
                <a:solidFill>
                  <a:srgbClr val="000000"/>
                </a:solidFill>
                <a:latin typeface="Calibri"/>
              </a:endParaRPr>
            </a:p>
          </p:txBody>
        </p:sp>
        <p:sp>
          <p:nvSpPr>
            <p:cNvPr id="15386" name="WordArt 41"/>
            <p:cNvSpPr>
              <a:spLocks noChangeArrowheads="1" noChangeShapeType="1" noTextEdit="1"/>
            </p:cNvSpPr>
            <p:nvPr/>
          </p:nvSpPr>
          <p:spPr bwMode="auto">
            <a:xfrm rot="873070">
              <a:off x="6816725" y="1592263"/>
              <a:ext cx="1524000" cy="276225"/>
            </a:xfrm>
            <a:prstGeom prst="rect">
              <a:avLst/>
            </a:prstGeom>
          </p:spPr>
          <p:txBody>
            <a:bodyPr spcFirstLastPara="1" wrap="none" fromWordArt="1">
              <a:prstTxWarp prst="textArchUp">
                <a:avLst>
                  <a:gd name="adj" fmla="val 10800004"/>
                </a:avLst>
              </a:prstTxWarp>
            </a:bodyPr>
            <a:lstStyle/>
            <a:p>
              <a:pPr algn="ctr" eaLnBrk="1" hangingPunct="1"/>
              <a:r>
                <a:rPr lang="en-US" sz="1800" kern="10" dirty="0">
                  <a:ln w="9525">
                    <a:solidFill>
                      <a:srgbClr val="000000"/>
                    </a:solidFill>
                    <a:round/>
                    <a:headEnd/>
                    <a:tailEnd/>
                  </a:ln>
                  <a:solidFill>
                    <a:srgbClr val="000000"/>
                  </a:solidFill>
                  <a:latin typeface="Calibri"/>
                </a:rPr>
                <a:t>Scientific Advice</a:t>
              </a:r>
            </a:p>
          </p:txBody>
        </p:sp>
      </p:grpSp>
    </p:spTree>
    <p:extLst>
      <p:ext uri="{BB962C8B-B14F-4D97-AF65-F5344CB8AC3E}">
        <p14:creationId xmlns:p14="http://schemas.microsoft.com/office/powerpoint/2010/main" xmlns="" val="4183831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FSANZ_both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9F5C6B21465C524796CA4CC7DCD3A90F" ma:contentTypeVersion="3" ma:contentTypeDescription="Create a new document." ma:contentTypeScope="" ma:versionID="e843381e26b72d4ca8b9c650daeebcec">
  <xsd:schema xmlns:xsd="http://www.w3.org/2001/XMLSchema" xmlns:xs="http://www.w3.org/2001/XMLSchema" xmlns:p="http://schemas.microsoft.com/office/2006/metadata/properties" xmlns:ns1="http://schemas.microsoft.com/sharepoint/v3" xmlns:ns2="5759555f-5bed-45a4-a4c2-4e28e2623455" targetNamespace="http://schemas.microsoft.com/office/2006/metadata/properties" ma:root="true" ma:fieldsID="bee599a332ab1a308042cce11062d387" ns1:_="" ns2:_="">
    <xsd:import namespace="http://schemas.microsoft.com/sharepoint/v3"/>
    <xsd:import namespace="5759555f-5bed-45a4-a4c2-4e28e262345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59555f-5bed-45a4-a4c2-4e28e2623455"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8762C43-A4B7-4649-8A58-5986FA3A09D2}">
  <ds:schemaRefs>
    <ds:schemaRef ds:uri="http://schemas.microsoft.com/sharepoint/v3/contenttype/forms"/>
  </ds:schemaRefs>
</ds:datastoreItem>
</file>

<file path=customXml/itemProps2.xml><?xml version="1.0" encoding="utf-8"?>
<ds:datastoreItem xmlns:ds="http://schemas.openxmlformats.org/officeDocument/2006/customXml" ds:itemID="{6A1079CF-36FA-47C0-A4A7-D70BB80F5539}">
  <ds:schemaRefs>
    <ds:schemaRef ds:uri="http://schemas.microsoft.com/sharepoint/events"/>
  </ds:schemaRefs>
</ds:datastoreItem>
</file>

<file path=customXml/itemProps3.xml><?xml version="1.0" encoding="utf-8"?>
<ds:datastoreItem xmlns:ds="http://schemas.openxmlformats.org/officeDocument/2006/customXml" ds:itemID="{4AAF36A2-8712-47D2-96DA-7AE2703A7B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759555f-5bed-45a4-a4c2-4e28e2623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BD61A1D-0906-49A0-A9F4-629648D12C8B}">
  <ds:schemaRefs>
    <ds:schemaRef ds:uri="http://www.w3.org/XML/1998/namespace"/>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5759555f-5bed-45a4-a4c2-4e28e2623455"/>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1480</TotalTime>
  <Words>1370</Words>
  <Application>Microsoft Office PowerPoint</Application>
  <PresentationFormat>On-screen Show (4:3)</PresentationFormat>
  <Paragraphs>200</Paragraphs>
  <Slides>27</Slides>
  <Notes>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FSANZ_both2</vt:lpstr>
      <vt:lpstr>PROGRESS WITH THE FOOD SAFETY CO-OPERATION FORUM (fscf) MRL INITIATIVE</vt:lpstr>
      <vt:lpstr>OVERVIEW</vt:lpstr>
      <vt:lpstr>What is the FSCf?</vt:lpstr>
      <vt:lpstr>What is the FSCf? (continued)</vt:lpstr>
      <vt:lpstr>BACKGROUND TO THE MRL HARMONISATION WORK</vt:lpstr>
      <vt:lpstr>Slide 6</vt:lpstr>
      <vt:lpstr>Broad principles </vt:lpstr>
      <vt:lpstr>Slide 8</vt:lpstr>
      <vt:lpstr>Slide 9</vt:lpstr>
      <vt:lpstr>Harmonising import MRLs</vt:lpstr>
      <vt:lpstr>linkages</vt:lpstr>
      <vt:lpstr>Outcomes of 1st expert workshop, SYDNEY - april 2015</vt:lpstr>
      <vt:lpstr>Slide 13</vt:lpstr>
      <vt:lpstr>Outcomes of 2nd expert workshop, CEBU - august 2015</vt:lpstr>
      <vt:lpstr>Summary of Member Economy Policies &amp; Processes for Import MRLs (examples)</vt:lpstr>
      <vt:lpstr>GUIDELINES FOR IMPORT MRL HARMONISATION</vt:lpstr>
      <vt:lpstr>Outline of indicative import MRL assessment process</vt:lpstr>
      <vt:lpstr>SCENARIO 1 – existing codex mrl without dietary exposure assessement (dea)</vt:lpstr>
      <vt:lpstr>SCENARIO 2 - existing codex mrl with dea</vt:lpstr>
      <vt:lpstr>SCENARIO 3 – no codex mrl</vt:lpstr>
      <vt:lpstr>Scenario 4 – import mrl sought is higher than the codex mrl</vt:lpstr>
      <vt:lpstr>Scenario 5 – with jmpr assessment but no codex mrl</vt:lpstr>
      <vt:lpstr>Scenario 6 – no jmpr assessment and no codex mrl</vt:lpstr>
      <vt:lpstr>Common features of all scenarios</vt:lpstr>
      <vt:lpstr>Next steps</vt:lpstr>
      <vt:lpstr>IMPLEMENTATION (UNDER CONSIDERATION)</vt:lpstr>
      <vt:lpstr>    Any Questions or comments?     Thanks to many including:   Lisa Tengdahl, Paul Brent, Kevin Broderick, Scott Crerar, Marion Healy.       </vt:lpstr>
    </vt:vector>
  </TitlesOfParts>
  <Company>Wild Digital - Sales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 whitfield</dc:creator>
  <cp:lastModifiedBy>FSANZ</cp:lastModifiedBy>
  <cp:revision>106</cp:revision>
  <cp:lastPrinted>2015-11-11T06:15:46Z</cp:lastPrinted>
  <dcterms:created xsi:type="dcterms:W3CDTF">2013-05-09T04:06:16Z</dcterms:created>
  <dcterms:modified xsi:type="dcterms:W3CDTF">2015-11-11T21:32:39Z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0x0101009F5C6B21465C524796CA4CC7DCD3A90F</vt:lpwstr>
  </property>
</Properties>
</file>