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671" r:id="rId2"/>
    <p:sldId id="288" r:id="rId3"/>
    <p:sldId id="514" r:id="rId4"/>
    <p:sldId id="491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en Ruz" initials="BR" lastIdx="6" clrIdx="0">
    <p:extLst/>
  </p:cmAuthor>
  <p:cmAuthor id="2" name="Patricio Parra" initials="PP" lastIdx="9" clrIdx="1"/>
  <p:cmAuthor id="3" name="belen" initials="b" lastIdx="1" clrIdx="2">
    <p:extLst>
      <p:ext uri="{19B8F6BF-5375-455C-9EA6-DF929625EA0E}">
        <p15:presenceInfo xmlns:p15="http://schemas.microsoft.com/office/powerpoint/2012/main" userId="be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C03"/>
    <a:srgbClr val="C9DA2A"/>
    <a:srgbClr val="FF3300"/>
    <a:srgbClr val="200B7B"/>
    <a:srgbClr val="C736BC"/>
    <a:srgbClr val="FF6834"/>
    <a:srgbClr val="4900FF"/>
    <a:srgbClr val="143E1C"/>
    <a:srgbClr val="FF8153"/>
    <a:srgbClr val="479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4" autoAdjust="0"/>
    <p:restoredTop sz="94291" autoAdjust="0"/>
  </p:normalViewPr>
  <p:slideViewPr>
    <p:cSldViewPr>
      <p:cViewPr varScale="1">
        <p:scale>
          <a:sx n="68" d="100"/>
          <a:sy n="68" d="100"/>
        </p:scale>
        <p:origin x="978" y="72"/>
      </p:cViewPr>
      <p:guideLst>
        <p:guide orient="horz" pos="157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2T21:40:50.402" idx="5">
    <p:pos x="5675" y="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DFC5-51E2-422D-843A-8D600FA4440F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51250-256E-40AD-B58D-37E2FF2F3FC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38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133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9AD302-C652-44EF-91A6-B45BFAAB5D56}" type="slidenum">
              <a:rPr lang="es-ES" altLang="es-ES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1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D5F2-E939-455E-AE81-5708A6F127C6}" type="datetimeFigureOut">
              <a:rPr lang="es-CL" smtClean="0"/>
              <a:pPr/>
              <a:t>09-10-2018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15DDF-20FB-4438-A06A-5DACAC7CF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577B5889-C5CB-40A8-A052-F18995468011}" type="slidenum">
              <a:rPr lang="en-US" altLang="es-ES" sz="1300">
                <a:solidFill>
                  <a:srgbClr val="000000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s-ES" sz="1300">
              <a:solidFill>
                <a:srgbClr val="000000"/>
              </a:solidFill>
            </a:endParaRP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A2A2A2">
                <a:alpha val="3098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sz="3000">
              <a:solidFill>
                <a:srgbClr val="000000"/>
              </a:solidFill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69636" name="Rectangle 4"/>
          <p:cNvSpPr>
            <a:spLocks/>
          </p:cNvSpPr>
          <p:nvPr/>
        </p:nvSpPr>
        <p:spPr bwMode="auto">
          <a:xfrm>
            <a:off x="179388" y="115888"/>
            <a:ext cx="85709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120000"/>
              </a:lnSpc>
              <a:defRPr/>
            </a:pPr>
            <a:r>
              <a:rPr lang="en-US" sz="2500" b="1" dirty="0">
                <a:solidFill>
                  <a:srgbClr val="0C6B13"/>
                </a:solidFill>
                <a:latin typeface="+mn-lt"/>
                <a:ea typeface="ＭＳ Ｐゴシック" charset="0"/>
                <a:cs typeface="ＭＳ Ｐゴシック" charset="0"/>
                <a:sym typeface="Helvetica Neue Bold Condensed" charset="0"/>
              </a:rPr>
              <a:t>CLIMATE CHANGE: A BIG CHALLENGE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446588" y="6510338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64" tIns="32132" rIns="64264" bIns="3213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FDD73CA-2C81-4E05-9C8C-C57B2C4D7EF1}" type="slidenum">
              <a:rPr lang="en-US" altLang="es-ES" sz="1800">
                <a:solidFill>
                  <a:srgbClr val="000000"/>
                </a:solidFill>
                <a:latin typeface="Gill Sans" pitchFamily="1" charset="0"/>
                <a:sym typeface="Gill Sans" pitchFamily="1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s-ES" sz="1800">
              <a:solidFill>
                <a:srgbClr val="000000"/>
              </a:solidFill>
              <a:latin typeface="Gill Sans" pitchFamily="1" charset="0"/>
              <a:sym typeface="Gill Sans" pitchFamily="1" charset="0"/>
            </a:endParaRPr>
          </a:p>
        </p:txBody>
      </p:sp>
      <p:pic>
        <p:nvPicPr>
          <p:cNvPr id="103430" name="Picture 14" descr="npo0000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7813"/>
            <a:ext cx="9144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8" descr="iStock_000002426055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225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r>
              <a:rPr lang="es-CL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L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es-CL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</a:t>
            </a:r>
            <a:br>
              <a:rPr lang="es-CL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Viña Montes</a:t>
            </a:r>
            <a:endParaRPr lang="es-C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Mulch</a:t>
            </a:r>
            <a:r>
              <a:rPr lang="es-C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C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</a:t>
            </a:r>
            <a:r>
              <a:rPr lang="es-C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evaportranspiration</a:t>
            </a:r>
            <a:endParaRPr lang="es-CL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4" y="2190151"/>
            <a:ext cx="3068213" cy="20485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055" y="2815461"/>
            <a:ext cx="615749" cy="737680"/>
          </a:xfrm>
          <a:prstGeom prst="rect">
            <a:avLst/>
          </a:prstGeom>
        </p:spPr>
      </p:pic>
      <p:pic>
        <p:nvPicPr>
          <p:cNvPr id="7" name="Picture 9" descr="C:\Users\gnegrete\Desktop\Montes 3.jpg">
            <a:extLst>
              <a:ext uri="{FF2B5EF4-FFF2-40B4-BE49-F238E27FC236}">
                <a16:creationId xmlns:a16="http://schemas.microsoft.com/office/drawing/2014/main" id="{4ABDF231-5990-4FD6-AE3A-2DBA4636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4441"/>
          <a:stretch>
            <a:fillRect/>
          </a:stretch>
        </p:blipFill>
        <p:spPr bwMode="auto">
          <a:xfrm>
            <a:off x="5013050" y="2446155"/>
            <a:ext cx="3350869" cy="358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8 CuadroTexto">
            <a:extLst>
              <a:ext uri="{FF2B5EF4-FFF2-40B4-BE49-F238E27FC236}">
                <a16:creationId xmlns:a16="http://schemas.microsoft.com/office/drawing/2014/main" id="{E4254BEB-B2E2-47BD-AAAA-4745A98E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34" y="5085358"/>
            <a:ext cx="23811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s-ES" altLang="es-CL" sz="2800" b="1" dirty="0" err="1">
                <a:solidFill>
                  <a:schemeClr val="bg1"/>
                </a:solidFill>
              </a:rPr>
              <a:t>Saving</a:t>
            </a:r>
            <a:r>
              <a:rPr lang="es-ES" altLang="es-CL" sz="2800" b="1" dirty="0">
                <a:solidFill>
                  <a:schemeClr val="bg1"/>
                </a:solidFill>
              </a:rPr>
              <a:t> Water  13%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4438D2-E59A-4CDF-94B3-CEB8C1F5C1DB}"/>
              </a:ext>
            </a:extLst>
          </p:cNvPr>
          <p:cNvSpPr/>
          <p:nvPr/>
        </p:nvSpPr>
        <p:spPr>
          <a:xfrm>
            <a:off x="600844" y="4294335"/>
            <a:ext cx="2699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>
                <a:solidFill>
                  <a:srgbClr val="9C7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</a:t>
            </a:r>
            <a:r>
              <a:rPr lang="es-CL" dirty="0">
                <a:solidFill>
                  <a:srgbClr val="9C7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dirty="0" err="1">
                <a:solidFill>
                  <a:srgbClr val="9C7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tolerant</a:t>
            </a:r>
            <a:r>
              <a:rPr lang="es-CL" dirty="0">
                <a:solidFill>
                  <a:srgbClr val="9C7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dirty="0" err="1">
                <a:solidFill>
                  <a:srgbClr val="9C7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roostocks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514648-4A1B-4BD0-8E3B-743977F3A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18" y="4719258"/>
            <a:ext cx="2699843" cy="19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4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EM-WO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7"/>
          <a:stretch/>
        </p:blipFill>
        <p:spPr>
          <a:xfrm>
            <a:off x="6624736" y="-13179"/>
            <a:ext cx="2555776" cy="273827"/>
          </a:xfrm>
          <a:prstGeom prst="rect">
            <a:avLst/>
          </a:prstGeom>
        </p:spPr>
      </p:pic>
      <p:pic>
        <p:nvPicPr>
          <p:cNvPr id="6" name="Imagen 5" descr="FRANJA-WOC-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23"/>
          <a:stretch/>
        </p:blipFill>
        <p:spPr>
          <a:xfrm flipV="1">
            <a:off x="1187624" y="6165302"/>
            <a:ext cx="6912768" cy="181611"/>
          </a:xfrm>
          <a:prstGeom prst="rect">
            <a:avLst/>
          </a:prstGeom>
        </p:spPr>
      </p:pic>
      <p:sp>
        <p:nvSpPr>
          <p:cNvPr id="2" name="Llamada de nube 1"/>
          <p:cNvSpPr/>
          <p:nvPr/>
        </p:nvSpPr>
        <p:spPr>
          <a:xfrm>
            <a:off x="1411894" y="2491080"/>
            <a:ext cx="2185392" cy="14642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2006047" y="2961828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Energy</a:t>
            </a:r>
          </a:p>
        </p:txBody>
      </p:sp>
      <p:sp>
        <p:nvSpPr>
          <p:cNvPr id="10" name="Llamada de nube 9"/>
          <p:cNvSpPr/>
          <p:nvPr/>
        </p:nvSpPr>
        <p:spPr>
          <a:xfrm>
            <a:off x="6444208" y="764704"/>
            <a:ext cx="2185392" cy="14642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6714484" y="952642"/>
            <a:ext cx="156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/>
              <a:t>Water </a:t>
            </a:r>
            <a:r>
              <a:rPr lang="es-CL" dirty="0" err="1"/>
              <a:t>resources</a:t>
            </a:r>
            <a:r>
              <a:rPr lang="es-CL" dirty="0"/>
              <a:t> and </a:t>
            </a:r>
            <a:r>
              <a:rPr lang="es-CL" dirty="0" err="1"/>
              <a:t>irrigation</a:t>
            </a:r>
            <a:endParaRPr lang="es-CL" dirty="0"/>
          </a:p>
        </p:txBody>
      </p:sp>
      <p:sp>
        <p:nvSpPr>
          <p:cNvPr id="12" name="Llamada de nube 11"/>
          <p:cNvSpPr/>
          <p:nvPr/>
        </p:nvSpPr>
        <p:spPr>
          <a:xfrm>
            <a:off x="3707904" y="320628"/>
            <a:ext cx="2185392" cy="14642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4017640" y="608661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Cultural  </a:t>
            </a:r>
            <a:r>
              <a:rPr lang="es-CL" dirty="0" err="1">
                <a:solidFill>
                  <a:srgbClr val="FF0000"/>
                </a:solidFill>
              </a:rPr>
              <a:t>practices</a:t>
            </a:r>
            <a:r>
              <a:rPr lang="es-CL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Llamada de nube 13"/>
          <p:cNvSpPr/>
          <p:nvPr/>
        </p:nvSpPr>
        <p:spPr>
          <a:xfrm>
            <a:off x="628934" y="4304399"/>
            <a:ext cx="2185392" cy="14642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938670" y="4515383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chemeClr val="accent1"/>
                </a:solidFill>
              </a:rPr>
              <a:t>Pest and </a:t>
            </a:r>
            <a:r>
              <a:rPr lang="es-CL" dirty="0" err="1">
                <a:solidFill>
                  <a:schemeClr val="accent1"/>
                </a:solidFill>
              </a:rPr>
              <a:t>diseases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16" name="Llamada de nube 15"/>
          <p:cNvSpPr/>
          <p:nvPr/>
        </p:nvSpPr>
        <p:spPr>
          <a:xfrm>
            <a:off x="4191439" y="2307227"/>
            <a:ext cx="2185392" cy="14642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Llamada de nube 17"/>
          <p:cNvSpPr/>
          <p:nvPr/>
        </p:nvSpPr>
        <p:spPr>
          <a:xfrm>
            <a:off x="6624736" y="2609956"/>
            <a:ext cx="2185392" cy="14642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6934472" y="3094199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Public</a:t>
            </a:r>
            <a:r>
              <a:rPr lang="es-CL" dirty="0"/>
              <a:t> </a:t>
            </a:r>
            <a:r>
              <a:rPr lang="es-CL" dirty="0" err="1"/>
              <a:t>Policies</a:t>
            </a:r>
            <a:endParaRPr lang="es-CL" dirty="0"/>
          </a:p>
        </p:txBody>
      </p:sp>
      <p:sp>
        <p:nvSpPr>
          <p:cNvPr id="20" name="Llamada de nube 19"/>
          <p:cNvSpPr/>
          <p:nvPr/>
        </p:nvSpPr>
        <p:spPr>
          <a:xfrm>
            <a:off x="3226865" y="4171240"/>
            <a:ext cx="2185392" cy="146421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Llamada de nube 21"/>
          <p:cNvSpPr/>
          <p:nvPr/>
        </p:nvSpPr>
        <p:spPr>
          <a:xfrm>
            <a:off x="6228100" y="4411504"/>
            <a:ext cx="2617608" cy="175379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/>
          <p:cNvSpPr/>
          <p:nvPr/>
        </p:nvSpPr>
        <p:spPr>
          <a:xfrm>
            <a:off x="6714484" y="5056043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err="1">
                <a:solidFill>
                  <a:srgbClr val="00B050"/>
                </a:solidFill>
              </a:rPr>
              <a:t>Norms</a:t>
            </a:r>
            <a:r>
              <a:rPr lang="es-CL" dirty="0">
                <a:solidFill>
                  <a:srgbClr val="00B050"/>
                </a:solidFill>
              </a:rPr>
              <a:t> and </a:t>
            </a:r>
            <a:r>
              <a:rPr lang="es-CL" dirty="0" err="1">
                <a:solidFill>
                  <a:srgbClr val="00B050"/>
                </a:solidFill>
              </a:rPr>
              <a:t>Regulations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648392" y="1059741"/>
            <a:ext cx="3672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s-CL" sz="3600" i="1" dirty="0">
                <a:solidFill>
                  <a:srgbClr val="92D050"/>
                </a:solidFill>
                <a:latin typeface="Calibri" panose="020F0502020204030204" pitchFamily="34" charset="0"/>
              </a:rPr>
              <a:t>Changes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556800D-17A6-4412-8CB4-2F7B4F7EF87A}"/>
              </a:ext>
            </a:extLst>
          </p:cNvPr>
          <p:cNvSpPr/>
          <p:nvPr/>
        </p:nvSpPr>
        <p:spPr>
          <a:xfrm>
            <a:off x="4442070" y="2769753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err="1">
                <a:solidFill>
                  <a:srgbClr val="E56D0A"/>
                </a:solidFill>
                <a:latin typeface="Calibri" panose="020F0502020204030204" pitchFamily="34" charset="0"/>
              </a:rPr>
              <a:t>Quality</a:t>
            </a:r>
            <a:endParaRPr lang="es-CL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A68808B-BDF6-4E75-A207-CFE26B37217A}"/>
              </a:ext>
            </a:extLst>
          </p:cNvPr>
          <p:cNvSpPr/>
          <p:nvPr/>
        </p:nvSpPr>
        <p:spPr>
          <a:xfrm>
            <a:off x="3549087" y="4569423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err="1">
                <a:solidFill>
                  <a:srgbClr val="E56D0A"/>
                </a:solidFill>
                <a:latin typeface="Calibri" panose="020F0502020204030204" pitchFamily="34" charset="0"/>
              </a:rPr>
              <a:t>Risk</a:t>
            </a:r>
            <a:r>
              <a:rPr lang="es-CL" dirty="0">
                <a:solidFill>
                  <a:srgbClr val="E56D0A"/>
                </a:solidFill>
                <a:latin typeface="Calibri" panose="020F0502020204030204" pitchFamily="34" charset="0"/>
              </a:rPr>
              <a:t>  </a:t>
            </a:r>
            <a:r>
              <a:rPr lang="es-CL" dirty="0" err="1">
                <a:solidFill>
                  <a:srgbClr val="E56D0A"/>
                </a:solidFill>
                <a:latin typeface="Calibri" panose="020F0502020204030204" pitchFamily="34" charset="0"/>
              </a:rPr>
              <a:t>Evaluations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59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EM-WO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7"/>
          <a:stretch/>
        </p:blipFill>
        <p:spPr>
          <a:xfrm>
            <a:off x="6624736" y="-13179"/>
            <a:ext cx="2555776" cy="2738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04322BD-86D1-4F12-B009-EF608F99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47474C-9C7E-47DE-9D39-625D2D6F6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86" b="9381"/>
          <a:stretch/>
        </p:blipFill>
        <p:spPr>
          <a:xfrm>
            <a:off x="0" y="193124"/>
            <a:ext cx="9144000" cy="3600401"/>
          </a:xfrm>
          <a:prstGeom prst="rect">
            <a:avLst/>
          </a:prstGeom>
        </p:spPr>
      </p:pic>
      <p:pic>
        <p:nvPicPr>
          <p:cNvPr id="1026" name="Picture 2" descr="FIVS Logo">
            <a:extLst>
              <a:ext uri="{FF2B5EF4-FFF2-40B4-BE49-F238E27FC236}">
                <a16:creationId xmlns:a16="http://schemas.microsoft.com/office/drawing/2014/main" id="{60585DCD-8FCF-4829-97B6-E709998E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4" y="4228993"/>
            <a:ext cx="23145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4B0248-C1FE-4799-BE69-5FCC0E7EFCB6}"/>
              </a:ext>
            </a:extLst>
          </p:cNvPr>
          <p:cNvSpPr txBox="1"/>
          <p:nvPr/>
        </p:nvSpPr>
        <p:spPr>
          <a:xfrm>
            <a:off x="4572000" y="434841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>
                <a:latin typeface="Arial Black" panose="020B0A04020102020204" pitchFamily="34" charset="0"/>
              </a:rPr>
              <a:t>Environmental</a:t>
            </a:r>
            <a:r>
              <a:rPr lang="es-CL" dirty="0">
                <a:latin typeface="Arial Black" panose="020B0A04020102020204" pitchFamily="34" charset="0"/>
              </a:rPr>
              <a:t> </a:t>
            </a:r>
            <a:r>
              <a:rPr lang="es-CL" dirty="0" err="1">
                <a:latin typeface="Arial Black" panose="020B0A04020102020204" pitchFamily="34" charset="0"/>
              </a:rPr>
              <a:t>Sustainability</a:t>
            </a:r>
            <a:r>
              <a:rPr lang="es-CL" dirty="0">
                <a:latin typeface="Arial Black" panose="020B0A04020102020204" pitchFamily="34" charset="0"/>
              </a:rPr>
              <a:t> </a:t>
            </a:r>
            <a:r>
              <a:rPr lang="es-CL" dirty="0" err="1">
                <a:latin typeface="Arial Black" panose="020B0A04020102020204" pitchFamily="34" charset="0"/>
              </a:rPr>
              <a:t>Programmes</a:t>
            </a:r>
            <a:endParaRPr lang="es-CL" dirty="0">
              <a:latin typeface="Arial Black" panose="020B0A040201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5A48CF-2E84-48DA-B068-4642A243FCCD}"/>
              </a:ext>
            </a:extLst>
          </p:cNvPr>
          <p:cNvSpPr/>
          <p:nvPr/>
        </p:nvSpPr>
        <p:spPr>
          <a:xfrm>
            <a:off x="1547664" y="5836523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swald"/>
              </a:rPr>
              <a:t>17. Strengthen the means of implementation and revitalize the global partnership for sustainable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9813</TotalTime>
  <Words>61</Words>
  <Application>Microsoft Office PowerPoint</Application>
  <PresentationFormat>Presentación en pantalla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MS PGothic</vt:lpstr>
      <vt:lpstr>MS PGothic</vt:lpstr>
      <vt:lpstr>Arial</vt:lpstr>
      <vt:lpstr>Arial Black</vt:lpstr>
      <vt:lpstr>Calibri</vt:lpstr>
      <vt:lpstr>Gill Sans</vt:lpstr>
      <vt:lpstr>Helvetica Neue Bold Condensed</vt:lpstr>
      <vt:lpstr>Oswald</vt:lpstr>
      <vt:lpstr>ヒラギノ角ゴ ProN W3</vt:lpstr>
      <vt:lpstr>Tema de Office</vt:lpstr>
      <vt:lpstr>Presentación de PowerPoint</vt:lpstr>
      <vt:lpstr>Adaptation to Climate Change Viña Montes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Agricultura Senado 16 de abril de 2014</dc:title>
  <dc:creator>pparra@vinosdechile.cl</dc:creator>
  <cp:lastModifiedBy>Inspiron</cp:lastModifiedBy>
  <cp:revision>357</cp:revision>
  <dcterms:created xsi:type="dcterms:W3CDTF">2014-04-15T20:05:20Z</dcterms:created>
  <dcterms:modified xsi:type="dcterms:W3CDTF">2018-10-09T20:29:11Z</dcterms:modified>
</cp:coreProperties>
</file>