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603" r:id="rId2"/>
    <p:sldId id="512" r:id="rId3"/>
    <p:sldId id="593" r:id="rId4"/>
    <p:sldId id="585" r:id="rId5"/>
    <p:sldId id="265" r:id="rId6"/>
    <p:sldId id="571" r:id="rId7"/>
    <p:sldId id="569" r:id="rId8"/>
    <p:sldId id="570" r:id="rId9"/>
    <p:sldId id="262" r:id="rId10"/>
    <p:sldId id="561" r:id="rId11"/>
    <p:sldId id="558" r:id="rId12"/>
    <p:sldId id="565" r:id="rId13"/>
    <p:sldId id="549" r:id="rId14"/>
    <p:sldId id="566" r:id="rId15"/>
    <p:sldId id="550" r:id="rId16"/>
    <p:sldId id="600" r:id="rId17"/>
    <p:sldId id="551" r:id="rId18"/>
    <p:sldId id="601" r:id="rId19"/>
    <p:sldId id="277" r:id="rId20"/>
  </p:sldIdLst>
  <p:sldSz cx="9144000" cy="6858000" type="screen4x3"/>
  <p:notesSz cx="9875838" cy="6670675"/>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ylianos Filopoulos" initials="SF"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4181E"/>
    <a:srgbClr val="A81D36"/>
    <a:srgbClr val="E4312A"/>
    <a:srgbClr val="A50021"/>
    <a:srgbClr val="A91D36"/>
    <a:srgbClr val="85181E"/>
    <a:srgbClr val="F0F4FC"/>
    <a:srgbClr val="399D3E"/>
    <a:srgbClr val="821820"/>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5" autoAdjust="0"/>
    <p:restoredTop sz="83918" autoAdjust="0"/>
  </p:normalViewPr>
  <p:slideViewPr>
    <p:cSldViewPr>
      <p:cViewPr varScale="1">
        <p:scale>
          <a:sx n="98" d="100"/>
          <a:sy n="98" d="100"/>
        </p:scale>
        <p:origin x="1936" y="200"/>
      </p:cViewPr>
      <p:guideLst>
        <p:guide orient="horz" pos="256"/>
        <p:guide pos="2880"/>
      </p:guideLst>
    </p:cSldViewPr>
  </p:slideViewPr>
  <p:notesTextViewPr>
    <p:cViewPr>
      <p:scale>
        <a:sx n="1" d="1"/>
        <a:sy n="1" d="1"/>
      </p:scale>
      <p:origin x="0" y="0"/>
    </p:cViewPr>
  </p:notesTextViewPr>
  <p:notesViewPr>
    <p:cSldViewPr showGuides="1">
      <p:cViewPr varScale="1">
        <p:scale>
          <a:sx n="78" d="100"/>
          <a:sy n="78" d="100"/>
        </p:scale>
        <p:origin x="13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677" cy="334660"/>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sz="quarter" idx="1"/>
          </p:nvPr>
        </p:nvSpPr>
        <p:spPr>
          <a:xfrm>
            <a:off x="5594836" y="0"/>
            <a:ext cx="4278677" cy="334660"/>
          </a:xfrm>
          <a:prstGeom prst="rect">
            <a:avLst/>
          </a:prstGeom>
        </p:spPr>
        <p:txBody>
          <a:bodyPr vert="horz" lIns="91440" tIns="45720" rIns="91440" bIns="45720" rtlCol="0"/>
          <a:lstStyle>
            <a:lvl1pPr algn="r">
              <a:defRPr sz="1200"/>
            </a:lvl1pPr>
          </a:lstStyle>
          <a:p>
            <a:fld id="{36EAA6D5-2979-46FE-A594-737C7A199407}" type="datetimeFigureOut">
              <a:rPr lang="pt-PT" smtClean="0"/>
              <a:t>03/10/18</a:t>
            </a:fld>
            <a:endParaRPr lang="pt-PT"/>
          </a:p>
        </p:txBody>
      </p:sp>
      <p:sp>
        <p:nvSpPr>
          <p:cNvPr id="4" name="Footer Placeholder 3"/>
          <p:cNvSpPr>
            <a:spLocks noGrp="1"/>
          </p:cNvSpPr>
          <p:nvPr>
            <p:ph type="ftr" sz="quarter" idx="2"/>
          </p:nvPr>
        </p:nvSpPr>
        <p:spPr>
          <a:xfrm>
            <a:off x="0" y="6336015"/>
            <a:ext cx="4278677" cy="334660"/>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p:cNvSpPr>
            <a:spLocks noGrp="1"/>
          </p:cNvSpPr>
          <p:nvPr>
            <p:ph type="sldNum" sz="quarter" idx="3"/>
          </p:nvPr>
        </p:nvSpPr>
        <p:spPr>
          <a:xfrm>
            <a:off x="5594836" y="6336015"/>
            <a:ext cx="4278677" cy="334660"/>
          </a:xfrm>
          <a:prstGeom prst="rect">
            <a:avLst/>
          </a:prstGeom>
        </p:spPr>
        <p:txBody>
          <a:bodyPr vert="horz" lIns="91440" tIns="45720" rIns="91440" bIns="45720" rtlCol="0" anchor="b"/>
          <a:lstStyle>
            <a:lvl1pPr algn="r">
              <a:defRPr sz="1200"/>
            </a:lvl1pPr>
          </a:lstStyle>
          <a:p>
            <a:fld id="{3DD3CA31-CB2F-4B41-9216-5E1D088B8CB6}" type="slidenum">
              <a:rPr lang="pt-PT" smtClean="0"/>
              <a:t>‹N°›</a:t>
            </a:fld>
            <a:endParaRPr lang="pt-PT"/>
          </a:p>
        </p:txBody>
      </p:sp>
    </p:spTree>
    <p:extLst>
      <p:ext uri="{BB962C8B-B14F-4D97-AF65-F5344CB8AC3E}">
        <p14:creationId xmlns:p14="http://schemas.microsoft.com/office/powerpoint/2010/main" val="87475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9530" cy="333534"/>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5594023" y="0"/>
            <a:ext cx="4279530" cy="333534"/>
          </a:xfrm>
          <a:prstGeom prst="rect">
            <a:avLst/>
          </a:prstGeom>
        </p:spPr>
        <p:txBody>
          <a:bodyPr vert="horz" lIns="91440" tIns="45720" rIns="91440" bIns="45720" rtlCol="0"/>
          <a:lstStyle>
            <a:lvl1pPr algn="r">
              <a:defRPr sz="1200"/>
            </a:lvl1pPr>
          </a:lstStyle>
          <a:p>
            <a:fld id="{9255DE17-7CBC-4FCB-A059-92CF354FFF88}" type="datetimeFigureOut">
              <a:rPr lang="pt-PT" smtClean="0"/>
              <a:t>03/10/18</a:t>
            </a:fld>
            <a:endParaRPr lang="pt-PT"/>
          </a:p>
        </p:txBody>
      </p:sp>
      <p:sp>
        <p:nvSpPr>
          <p:cNvPr id="4" name="Slide Image Placeholder 3"/>
          <p:cNvSpPr>
            <a:spLocks noGrp="1" noRot="1" noChangeAspect="1"/>
          </p:cNvSpPr>
          <p:nvPr>
            <p:ph type="sldImg" idx="2"/>
          </p:nvPr>
        </p:nvSpPr>
        <p:spPr>
          <a:xfrm>
            <a:off x="3270250" y="500063"/>
            <a:ext cx="3335338" cy="25019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987585" y="3168571"/>
            <a:ext cx="7900670" cy="30018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6335983"/>
            <a:ext cx="4279530" cy="333534"/>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5594023" y="6335983"/>
            <a:ext cx="4279530" cy="333534"/>
          </a:xfrm>
          <a:prstGeom prst="rect">
            <a:avLst/>
          </a:prstGeom>
        </p:spPr>
        <p:txBody>
          <a:bodyPr vert="horz" lIns="91440" tIns="45720" rIns="91440" bIns="45720" rtlCol="0" anchor="b"/>
          <a:lstStyle>
            <a:lvl1pPr algn="r">
              <a:defRPr sz="1200"/>
            </a:lvl1pPr>
          </a:lstStyle>
          <a:p>
            <a:fld id="{648B61FD-09AC-4D0A-9E11-849BB2E4E54A}" type="slidenum">
              <a:rPr lang="pt-PT" smtClean="0"/>
              <a:t>‹N°›</a:t>
            </a:fld>
            <a:endParaRPr lang="pt-PT"/>
          </a:p>
        </p:txBody>
      </p:sp>
    </p:spTree>
    <p:extLst>
      <p:ext uri="{BB962C8B-B14F-4D97-AF65-F5344CB8AC3E}">
        <p14:creationId xmlns:p14="http://schemas.microsoft.com/office/powerpoint/2010/main" val="307159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0" y="500063"/>
            <a:ext cx="3335338" cy="250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8B61FD-09AC-4D0A-9E11-849BB2E4E54A}" type="slidenum">
              <a:rPr lang="pt-PT" smtClean="0"/>
              <a:t>2</a:t>
            </a:fld>
            <a:endParaRPr lang="pt-PT"/>
          </a:p>
        </p:txBody>
      </p:sp>
    </p:spTree>
    <p:extLst>
      <p:ext uri="{BB962C8B-B14F-4D97-AF65-F5344CB8AC3E}">
        <p14:creationId xmlns:p14="http://schemas.microsoft.com/office/powerpoint/2010/main" val="2134958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1988" cy="3355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And “Wine in Moderation is part of the solution to encourage a sustainable wine tourism experience”</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D8E6396-FB6D-4E30-BF06-F512F1214B73}" type="slidenum">
              <a:rPr lang="en-GB" smtClean="0"/>
              <a:t>19</a:t>
            </a:fld>
            <a:endParaRPr lang="en-GB"/>
          </a:p>
        </p:txBody>
      </p:sp>
    </p:spTree>
    <p:extLst>
      <p:ext uri="{BB962C8B-B14F-4D97-AF65-F5344CB8AC3E}">
        <p14:creationId xmlns:p14="http://schemas.microsoft.com/office/powerpoint/2010/main" val="143589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we actually do this ? </a:t>
            </a:r>
          </a:p>
          <a:p>
            <a:endParaRPr lang="en-GB" dirty="0"/>
          </a:p>
          <a:p>
            <a:r>
              <a:rPr lang="en-GB" dirty="0"/>
              <a:t>Well, Wine in Moderation is organised around three main missions. </a:t>
            </a:r>
          </a:p>
          <a:p>
            <a:r>
              <a:rPr lang="en-GB" dirty="0"/>
              <a:t>As you can see here: </a:t>
            </a:r>
          </a:p>
          <a:p>
            <a:pPr marL="171450" indent="-171450">
              <a:buFont typeface="Arial" panose="020B0604020202020204" pitchFamily="34" charset="0"/>
              <a:buChar char="•"/>
            </a:pPr>
            <a:r>
              <a:rPr lang="en-GB" dirty="0"/>
              <a:t>We aim to organise action – this means we gather the sector around one common programme</a:t>
            </a:r>
          </a:p>
          <a:p>
            <a:pPr marL="171450" indent="-171450">
              <a:buFont typeface="Arial" panose="020B0604020202020204" pitchFamily="34" charset="0"/>
              <a:buChar char="•"/>
            </a:pPr>
            <a:r>
              <a:rPr lang="en-GB" dirty="0"/>
              <a:t>We empower professionals – so we give them the know-how and the tools to further inform the consumer </a:t>
            </a:r>
          </a:p>
          <a:p>
            <a:pPr marL="171450" indent="-171450">
              <a:buFont typeface="Arial" panose="020B0604020202020204" pitchFamily="34" charset="0"/>
              <a:buChar char="•"/>
            </a:pPr>
            <a:r>
              <a:rPr lang="en-GB" dirty="0"/>
              <a:t>And last but not least, we encourage moderation and responsibility towards….the consumers</a:t>
            </a:r>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you think about what we said before and how the </a:t>
            </a:r>
            <a:r>
              <a:rPr lang="en-US" dirty="0" err="1"/>
              <a:t>programme</a:t>
            </a:r>
            <a:r>
              <a:rPr lang="en-US" dirty="0"/>
              <a:t> is adaptable to the needs and expectations of the different countries, this means that it is actually our members and supporters that implement the </a:t>
            </a:r>
            <a:r>
              <a:rPr lang="en-US" dirty="0" err="1"/>
              <a:t>programme</a:t>
            </a:r>
            <a:r>
              <a:rPr lang="en-US" dirty="0"/>
              <a:t> in their respective markets. They will decide where they will put their focus and how they will actually manage to encourage the moderate and responsible consumption of wine among their consumers and visitors.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D8E6396-FB6D-4E30-BF06-F512F1214B73}" type="slidenum">
              <a:rPr lang="en-GB" smtClean="0"/>
              <a:t>3</a:t>
            </a:fld>
            <a:endParaRPr lang="en-GB"/>
          </a:p>
        </p:txBody>
      </p:sp>
    </p:spTree>
    <p:extLst>
      <p:ext uri="{BB962C8B-B14F-4D97-AF65-F5344CB8AC3E}">
        <p14:creationId xmlns:p14="http://schemas.microsoft.com/office/powerpoint/2010/main" val="222570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8E6396-FB6D-4E30-BF06-F512F1214B73}" type="slidenum">
              <a:rPr lang="en-GB" smtClean="0"/>
              <a:t>4</a:t>
            </a:fld>
            <a:endParaRPr lang="en-GB"/>
          </a:p>
        </p:txBody>
      </p:sp>
    </p:spTree>
    <p:extLst>
      <p:ext uri="{BB962C8B-B14F-4D97-AF65-F5344CB8AC3E}">
        <p14:creationId xmlns:p14="http://schemas.microsoft.com/office/powerpoint/2010/main" val="188599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in the end, the message is one:</a:t>
            </a:r>
          </a:p>
          <a:p>
            <a:r>
              <a:rPr lang="en-GB" dirty="0"/>
              <a:t> </a:t>
            </a:r>
          </a:p>
          <a:p>
            <a:r>
              <a:rPr lang="en-GB" dirty="0"/>
              <a:t>…</a:t>
            </a:r>
          </a:p>
        </p:txBody>
      </p:sp>
      <p:sp>
        <p:nvSpPr>
          <p:cNvPr id="4" name="Slide Number Placeholder 3"/>
          <p:cNvSpPr>
            <a:spLocks noGrp="1"/>
          </p:cNvSpPr>
          <p:nvPr>
            <p:ph type="sldNum" sz="quarter" idx="10"/>
          </p:nvPr>
        </p:nvSpPr>
        <p:spPr/>
        <p:txBody>
          <a:bodyPr/>
          <a:lstStyle/>
          <a:p>
            <a:fld id="{0D8E6396-FB6D-4E30-BF06-F512F1214B73}" type="slidenum">
              <a:rPr lang="en-GB" smtClean="0"/>
              <a:t>5</a:t>
            </a:fld>
            <a:endParaRPr lang="en-GB"/>
          </a:p>
        </p:txBody>
      </p:sp>
    </p:spTree>
    <p:extLst>
      <p:ext uri="{BB962C8B-B14F-4D97-AF65-F5344CB8AC3E}">
        <p14:creationId xmlns:p14="http://schemas.microsoft.com/office/powerpoint/2010/main" val="319768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D8E6396-FB6D-4E30-BF06-F512F1214B73}" type="slidenum">
              <a:rPr lang="en-GB" smtClean="0"/>
              <a:t>9</a:t>
            </a:fld>
            <a:endParaRPr lang="en-GB"/>
          </a:p>
        </p:txBody>
      </p:sp>
    </p:spTree>
    <p:extLst>
      <p:ext uri="{BB962C8B-B14F-4D97-AF65-F5344CB8AC3E}">
        <p14:creationId xmlns:p14="http://schemas.microsoft.com/office/powerpoint/2010/main" val="195100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96CC6BD-BD07-4316-AC2A-BE080B2A6D81}" type="slidenum">
              <a:rPr lang="fr-BE" smtClean="0"/>
              <a:pPr>
                <a:defRPr/>
              </a:pPr>
              <a:t>12</a:t>
            </a:fld>
            <a:endParaRPr lang="fr-BE"/>
          </a:p>
        </p:txBody>
      </p:sp>
    </p:spTree>
    <p:extLst>
      <p:ext uri="{BB962C8B-B14F-4D97-AF65-F5344CB8AC3E}">
        <p14:creationId xmlns:p14="http://schemas.microsoft.com/office/powerpoint/2010/main" val="379512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648B61FD-09AC-4D0A-9E11-849BB2E4E54A}" type="slidenum">
              <a:rPr lang="pt-PT" smtClean="0"/>
              <a:t>14</a:t>
            </a:fld>
            <a:endParaRPr lang="pt-PT"/>
          </a:p>
        </p:txBody>
      </p:sp>
    </p:spTree>
    <p:extLst>
      <p:ext uri="{BB962C8B-B14F-4D97-AF65-F5344CB8AC3E}">
        <p14:creationId xmlns:p14="http://schemas.microsoft.com/office/powerpoint/2010/main" val="309399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648B61FD-09AC-4D0A-9E11-849BB2E4E54A}" type="slidenum">
              <a:rPr lang="pt-PT" smtClean="0"/>
              <a:t>16</a:t>
            </a:fld>
            <a:endParaRPr lang="pt-PT"/>
          </a:p>
        </p:txBody>
      </p:sp>
    </p:spTree>
    <p:extLst>
      <p:ext uri="{BB962C8B-B14F-4D97-AF65-F5344CB8AC3E}">
        <p14:creationId xmlns:p14="http://schemas.microsoft.com/office/powerpoint/2010/main" val="3501931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D8E6396-FB6D-4E30-BF06-F512F1214B73}" type="slidenum">
              <a:rPr lang="en-GB" smtClean="0"/>
              <a:t>18</a:t>
            </a:fld>
            <a:endParaRPr lang="en-GB"/>
          </a:p>
        </p:txBody>
      </p:sp>
    </p:spTree>
    <p:extLst>
      <p:ext uri="{BB962C8B-B14F-4D97-AF65-F5344CB8AC3E}">
        <p14:creationId xmlns:p14="http://schemas.microsoft.com/office/powerpoint/2010/main" val="352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pt-PT"/>
          </a:p>
        </p:txBody>
      </p:sp>
      <p:sp>
        <p:nvSpPr>
          <p:cNvPr id="4" name="Date Placeholder 3"/>
          <p:cNvSpPr>
            <a:spLocks noGrp="1"/>
          </p:cNvSpPr>
          <p:nvPr>
            <p:ph type="dt" sz="half" idx="10"/>
          </p:nvPr>
        </p:nvSpPr>
        <p:spPr/>
        <p:txBody>
          <a:bodyPr/>
          <a:lstStyle/>
          <a:p>
            <a:fld id="{CD80E691-57FC-4973-9298-445C6563BE4E}" type="datetime1">
              <a:rPr lang="pt-PT" smtClean="0"/>
              <a:t>03/10/18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3482588309"/>
      </p:ext>
    </p:extLst>
  </p:cSld>
  <p:clrMapOvr>
    <a:masterClrMapping/>
  </p:clrMapOvr>
  <p:transition spd="slow" advClick="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ECF0F1FD-BC80-47F9-B2CC-10963597AAB2}" type="datetime1">
              <a:rPr lang="pt-PT" smtClean="0"/>
              <a:t>03/10/18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3090053940"/>
      </p:ext>
    </p:extLst>
  </p:cSld>
  <p:clrMapOvr>
    <a:masterClrMapping/>
  </p:clrMapOvr>
  <p:transition spd="slow" advClick="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01A5A53F-C421-493F-8263-B441FFD1E4E3}" type="datetime1">
              <a:rPr lang="pt-PT" smtClean="0"/>
              <a:t>03/10/18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3127202779"/>
      </p:ext>
    </p:extLst>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A9232FEA-E0AA-4383-88D7-B57FAE06FA4D}" type="datetime1">
              <a:rPr lang="pt-PT" smtClean="0"/>
              <a:t>03/10/18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4156727533"/>
      </p:ext>
    </p:extLst>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AA95F-6363-4BCE-80D8-874B76A0D077}" type="datetime1">
              <a:rPr lang="pt-PT" smtClean="0"/>
              <a:t>03/10/18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3932536034"/>
      </p:ext>
    </p:extLst>
  </p:cSld>
  <p:clrMapOvr>
    <a:masterClrMapping/>
  </p:clrMapOvr>
  <p:transition spd="slow" advClick="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p>
            <a:fld id="{7E04BD72-F020-455A-AEA2-EA67C81F7841}" type="datetime1">
              <a:rPr lang="pt-PT" smtClean="0"/>
              <a:t>03/10/18</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324681172"/>
      </p:ext>
    </p:extLst>
  </p:cSld>
  <p:clrMapOvr>
    <a:masterClrMapping/>
  </p:clrMapOvr>
  <p:transition spd="slow" advClick="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pt-PT"/>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4645030" y="1535115"/>
            <a:ext cx="4041775"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p>
            <a:fld id="{F5A936EE-56DA-4BB9-88A4-646BBD81887E}" type="datetime1">
              <a:rPr lang="pt-PT" smtClean="0"/>
              <a:t>03/10/18</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589832706"/>
      </p:ext>
    </p:extLst>
  </p:cSld>
  <p:clrMapOvr>
    <a:masterClrMapping/>
  </p:clrMapOvr>
  <p:transition spd="slow" advClick="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CE79FA20-22F8-4293-BF9B-FF6945944E0E}" type="datetime1">
              <a:rPr lang="pt-PT" smtClean="0"/>
              <a:t>03/10/18</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3996833535"/>
      </p:ext>
    </p:extLst>
  </p:cSld>
  <p:clrMapOvr>
    <a:masterClrMapping/>
  </p:clrMapOvr>
  <p:transition spd="slow" advClick="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38BE3-F350-4F71-B343-3A0C195CB127}" type="datetime1">
              <a:rPr lang="pt-PT" smtClean="0"/>
              <a:t>03/10/18</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3780925254"/>
      </p:ext>
    </p:extLst>
  </p:cSld>
  <p:clrMapOvr>
    <a:masterClrMapping/>
  </p:clrMapOvr>
  <p:transition spd="slow" advClick="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2"/>
            <a:ext cx="3008313" cy="1162050"/>
          </a:xfrm>
        </p:spPr>
        <p:txBody>
          <a:bodyPr anchor="b"/>
          <a:lstStyle>
            <a:lvl1pPr algn="l">
              <a:defRPr sz="2000" b="1"/>
            </a:lvl1pPr>
          </a:lstStyle>
          <a:p>
            <a:r>
              <a:rPr lang="en-US"/>
              <a:t>Click to edit Master title style</a:t>
            </a:r>
            <a:endParaRPr lang="pt-PT"/>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7C908E-2D20-484E-B38A-B3A5AC2C48F6}" type="datetime1">
              <a:rPr lang="pt-PT" smtClean="0"/>
              <a:t>03/10/18</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2664869960"/>
      </p:ext>
    </p:extLst>
  </p:cSld>
  <p:clrMapOvr>
    <a:masterClrMapping/>
  </p:clrMapOvr>
  <p:transition spd="slow" advClick="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endParaRPr lang="pt-P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49596-32AE-4C52-BBED-ED55C9D7B40D}" type="datetime1">
              <a:rPr lang="pt-PT" smtClean="0"/>
              <a:t>03/10/18</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A3AB0F1-F9C8-48C9-8552-00FF2CE807FD}" type="slidenum">
              <a:rPr lang="pt-PT" smtClean="0"/>
              <a:t>‹N°›</a:t>
            </a:fld>
            <a:endParaRPr lang="pt-PT"/>
          </a:p>
        </p:txBody>
      </p:sp>
    </p:spTree>
    <p:extLst>
      <p:ext uri="{BB962C8B-B14F-4D97-AF65-F5344CB8AC3E}">
        <p14:creationId xmlns:p14="http://schemas.microsoft.com/office/powerpoint/2010/main" val="3453823798"/>
      </p:ext>
    </p:extLst>
  </p:cSld>
  <p:clrMapOvr>
    <a:masterClrMapping/>
  </p:clrMapOvr>
  <p:transition spd="slow" advClick="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9CA8F-4464-44B1-B348-18F6B2B3D7A1}" type="datetime1">
              <a:rPr lang="pt-PT" smtClean="0"/>
              <a:t>03/10/18</a:t>
            </a:fld>
            <a:endParaRPr lang="pt-PT"/>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AB0F1-F9C8-48C9-8552-00FF2CE807FD}" type="slidenum">
              <a:rPr lang="pt-PT" smtClean="0"/>
              <a:t>‹N°›</a:t>
            </a:fld>
            <a:endParaRPr lang="pt-PT"/>
          </a:p>
        </p:txBody>
      </p:sp>
    </p:spTree>
    <p:extLst>
      <p:ext uri="{BB962C8B-B14F-4D97-AF65-F5344CB8AC3E}">
        <p14:creationId xmlns:p14="http://schemas.microsoft.com/office/powerpoint/2010/main" val="327903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wipe/>
  </p:transition>
  <p:hf hdr="0" ftr="0" dt="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60FFF5-F165-504F-82CC-5964C432EFDE}"/>
              </a:ext>
            </a:extLst>
          </p:cNvPr>
          <p:cNvSpPr>
            <a:spLocks noGrp="1"/>
          </p:cNvSpPr>
          <p:nvPr>
            <p:ph type="ctrTitle"/>
          </p:nvPr>
        </p:nvSpPr>
        <p:spPr>
          <a:xfrm>
            <a:off x="685800" y="548681"/>
            <a:ext cx="7772400" cy="1442685"/>
          </a:xfrm>
        </p:spPr>
        <p:txBody>
          <a:bodyPr>
            <a:normAutofit/>
          </a:bodyPr>
          <a:lstStyle/>
          <a:p>
            <a:r>
              <a:rPr lang="fr-FR" sz="3200" dirty="0" err="1">
                <a:solidFill>
                  <a:schemeClr val="tx2">
                    <a:lumMod val="60000"/>
                    <a:lumOff val="40000"/>
                  </a:schemeClr>
                </a:solidFill>
              </a:rPr>
              <a:t>From</a:t>
            </a:r>
            <a:r>
              <a:rPr lang="fr-FR" sz="3200" dirty="0">
                <a:solidFill>
                  <a:schemeClr val="tx2">
                    <a:lumMod val="60000"/>
                    <a:lumOff val="40000"/>
                  </a:schemeClr>
                </a:solidFill>
              </a:rPr>
              <a:t> Social Aspects To Social </a:t>
            </a:r>
            <a:r>
              <a:rPr lang="fr-FR" sz="3200" dirty="0" err="1">
                <a:solidFill>
                  <a:schemeClr val="tx2">
                    <a:lumMod val="60000"/>
                    <a:lumOff val="40000"/>
                  </a:schemeClr>
                </a:solidFill>
              </a:rPr>
              <a:t>Sustainability</a:t>
            </a:r>
            <a:endParaRPr lang="fr-FR" sz="3200" dirty="0">
              <a:solidFill>
                <a:schemeClr val="tx2">
                  <a:lumMod val="60000"/>
                  <a:lumOff val="40000"/>
                </a:schemeClr>
              </a:solidFill>
            </a:endParaRPr>
          </a:p>
        </p:txBody>
      </p:sp>
      <p:sp>
        <p:nvSpPr>
          <p:cNvPr id="3" name="Sous-titre 2">
            <a:extLst>
              <a:ext uri="{FF2B5EF4-FFF2-40B4-BE49-F238E27FC236}">
                <a16:creationId xmlns:a16="http://schemas.microsoft.com/office/drawing/2014/main" id="{A73C0A7E-6CB4-E74D-A8E4-988EEC60F6C6}"/>
              </a:ext>
            </a:extLst>
          </p:cNvPr>
          <p:cNvSpPr>
            <a:spLocks noGrp="1"/>
          </p:cNvSpPr>
          <p:nvPr>
            <p:ph type="subTitle" idx="1"/>
          </p:nvPr>
        </p:nvSpPr>
        <p:spPr>
          <a:xfrm>
            <a:off x="1371600" y="2132856"/>
            <a:ext cx="6400800" cy="3505944"/>
          </a:xfrm>
        </p:spPr>
        <p:txBody>
          <a:bodyPr/>
          <a:lstStyle/>
          <a:p>
            <a:pPr algn="l"/>
            <a:endParaRPr lang="fr-FR" dirty="0"/>
          </a:p>
          <a:p>
            <a:pPr algn="l"/>
            <a:r>
              <a:rPr lang="fr-FR" dirty="0"/>
              <a:t>❍ 3 </a:t>
            </a:r>
            <a:r>
              <a:rPr lang="fr-FR" dirty="0" err="1"/>
              <a:t>Bottom</a:t>
            </a:r>
            <a:r>
              <a:rPr lang="fr-FR" dirty="0"/>
              <a:t> Line Plan</a:t>
            </a:r>
          </a:p>
          <a:p>
            <a:pPr algn="l"/>
            <a:r>
              <a:rPr lang="fr-FR" dirty="0"/>
              <a:t>❍ High </a:t>
            </a:r>
            <a:r>
              <a:rPr lang="fr-FR" dirty="0" err="1"/>
              <a:t>Level</a:t>
            </a:r>
            <a:r>
              <a:rPr lang="fr-FR" dirty="0"/>
              <a:t> of Danger</a:t>
            </a:r>
          </a:p>
          <a:p>
            <a:pPr algn="l"/>
            <a:r>
              <a:rPr lang="fr-FR" dirty="0"/>
              <a:t>❍ FIVS/WIM </a:t>
            </a:r>
            <a:r>
              <a:rPr lang="fr-FR" dirty="0" err="1"/>
              <a:t>MoU</a:t>
            </a:r>
            <a:endParaRPr lang="fr-FR" dirty="0"/>
          </a:p>
          <a:p>
            <a:pPr algn="l"/>
            <a:r>
              <a:rPr lang="fr-FR" dirty="0"/>
              <a:t>❍ EU Trade Associations Initiative =</a:t>
            </a:r>
          </a:p>
          <a:p>
            <a:pPr algn="l"/>
            <a:r>
              <a:rPr lang="fr-FR" dirty="0"/>
              <a:t>	</a:t>
            </a:r>
            <a:r>
              <a:rPr lang="fr-FR" dirty="0" err="1"/>
              <a:t>Wine</a:t>
            </a:r>
            <a:r>
              <a:rPr lang="fr-FR" dirty="0"/>
              <a:t> In </a:t>
            </a:r>
            <a:r>
              <a:rPr lang="fr-FR" dirty="0" err="1"/>
              <a:t>Moderation</a:t>
            </a:r>
            <a:endParaRPr lang="fr-FR" dirty="0"/>
          </a:p>
        </p:txBody>
      </p:sp>
      <p:sp>
        <p:nvSpPr>
          <p:cNvPr id="4" name="Espace réservé du numéro de diapositive 3">
            <a:extLst>
              <a:ext uri="{FF2B5EF4-FFF2-40B4-BE49-F238E27FC236}">
                <a16:creationId xmlns:a16="http://schemas.microsoft.com/office/drawing/2014/main" id="{3D18A7E9-B07A-5741-89EA-65BFAF00DA1B}"/>
              </a:ext>
            </a:extLst>
          </p:cNvPr>
          <p:cNvSpPr>
            <a:spLocks noGrp="1"/>
          </p:cNvSpPr>
          <p:nvPr>
            <p:ph type="sldNum" sz="quarter" idx="12"/>
          </p:nvPr>
        </p:nvSpPr>
        <p:spPr/>
        <p:txBody>
          <a:bodyPr/>
          <a:lstStyle/>
          <a:p>
            <a:fld id="{2A3AB0F1-F9C8-48C9-8552-00FF2CE807FD}" type="slidenum">
              <a:rPr lang="pt-PT" smtClean="0"/>
              <a:t>1</a:t>
            </a:fld>
            <a:endParaRPr lang="pt-PT"/>
          </a:p>
        </p:txBody>
      </p:sp>
    </p:spTree>
    <p:extLst>
      <p:ext uri="{BB962C8B-B14F-4D97-AF65-F5344CB8AC3E}">
        <p14:creationId xmlns:p14="http://schemas.microsoft.com/office/powerpoint/2010/main" val="3629161653"/>
      </p:ext>
    </p:extLst>
  </p:cSld>
  <p:clrMapOvr>
    <a:masterClrMapping/>
  </p:clrMapOvr>
  <p:transition spd="slow" advClick="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2" y="762000"/>
            <a:ext cx="9144000" cy="6096000"/>
          </a:xfrm>
          <a:prstGeom prst="rect">
            <a:avLst/>
          </a:prstGeom>
        </p:spPr>
      </p:pic>
      <p:sp>
        <p:nvSpPr>
          <p:cNvPr id="4" name="Slide Number Placeholder 3"/>
          <p:cNvSpPr>
            <a:spLocks noGrp="1"/>
          </p:cNvSpPr>
          <p:nvPr>
            <p:ph type="sldNum" sz="quarter" idx="12"/>
          </p:nvPr>
        </p:nvSpPr>
        <p:spPr/>
        <p:txBody>
          <a:bodyPr/>
          <a:lstStyle/>
          <a:p>
            <a:fld id="{2A3AB0F1-F9C8-48C9-8552-00FF2CE807FD}" type="slidenum">
              <a:rPr lang="pt-PT" smtClean="0"/>
              <a:t>10</a:t>
            </a:fld>
            <a:endParaRPr lang="pt-PT"/>
          </a:p>
        </p:txBody>
      </p:sp>
      <p:sp>
        <p:nvSpPr>
          <p:cNvPr id="5" name="Title 1"/>
          <p:cNvSpPr>
            <a:spLocks noGrp="1"/>
          </p:cNvSpPr>
          <p:nvPr>
            <p:ph idx="1"/>
          </p:nvPr>
        </p:nvSpPr>
        <p:spPr>
          <a:xfrm>
            <a:off x="553366" y="795"/>
            <a:ext cx="8229600" cy="4525963"/>
          </a:xfrm>
        </p:spPr>
        <p:txBody>
          <a:bodyPr>
            <a:normAutofit fontScale="97500"/>
          </a:bodyPr>
          <a:lstStyle/>
          <a:p>
            <a:pPr marL="0" indent="0" algn="ctr">
              <a:buNone/>
            </a:pPr>
            <a:r>
              <a:rPr lang="en-US" sz="5400" dirty="0">
                <a:solidFill>
                  <a:schemeClr val="accent3">
                    <a:lumMod val="75000"/>
                  </a:schemeClr>
                </a:solidFill>
                <a:latin typeface="Trebuchet MS" panose="020B0603020202020204" pitchFamily="34" charset="0"/>
              </a:rPr>
              <a:t>Wine in Moderation </a:t>
            </a:r>
          </a:p>
        </p:txBody>
      </p:sp>
      <p:sp>
        <p:nvSpPr>
          <p:cNvPr id="7" name="Rectangle 6"/>
          <p:cNvSpPr/>
          <p:nvPr/>
        </p:nvSpPr>
        <p:spPr>
          <a:xfrm>
            <a:off x="3709410" y="2996952"/>
            <a:ext cx="1917513" cy="584775"/>
          </a:xfrm>
          <a:prstGeom prst="rect">
            <a:avLst/>
          </a:prstGeom>
        </p:spPr>
        <p:txBody>
          <a:bodyPr wrap="none">
            <a:spAutoFit/>
          </a:bodyPr>
          <a:lstStyle/>
          <a:p>
            <a:pPr algn="ctr"/>
            <a:r>
              <a:rPr lang="en-US" sz="3200" dirty="0">
                <a:solidFill>
                  <a:srgbClr val="C00000"/>
                </a:solidFill>
                <a:latin typeface="Trebuchet MS" panose="020B0603020202020204" pitchFamily="34" charset="0"/>
              </a:rPr>
              <a:t>in action </a:t>
            </a:r>
            <a:endParaRPr lang="en-GB" sz="3200" dirty="0">
              <a:solidFill>
                <a:srgbClr val="C00000"/>
              </a:solidFill>
              <a:latin typeface="Trebuchet MS" panose="020B0603020202020204" pitchFamily="34" charset="0"/>
            </a:endParaRPr>
          </a:p>
        </p:txBody>
      </p:sp>
    </p:spTree>
    <p:extLst>
      <p:ext uri="{BB962C8B-B14F-4D97-AF65-F5344CB8AC3E}">
        <p14:creationId xmlns:p14="http://schemas.microsoft.com/office/powerpoint/2010/main" val="2213505098"/>
      </p:ext>
    </p:extLst>
  </p:cSld>
  <p:clrMapOvr>
    <a:masterClrMapping/>
  </p:clrMapOvr>
  <p:transition spd="slow" advClick="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2051720" cy="202027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37112"/>
            <a:ext cx="9144000" cy="2420888"/>
          </a:xfrm>
          <a:prstGeom prst="rect">
            <a:avLst/>
          </a:prstGeom>
        </p:spPr>
      </p:pic>
      <p:sp>
        <p:nvSpPr>
          <p:cNvPr id="4" name="Slide Number Placeholder 3"/>
          <p:cNvSpPr>
            <a:spLocks noGrp="1"/>
          </p:cNvSpPr>
          <p:nvPr>
            <p:ph type="sldNum" sz="quarter" idx="12"/>
          </p:nvPr>
        </p:nvSpPr>
        <p:spPr/>
        <p:txBody>
          <a:bodyPr/>
          <a:lstStyle/>
          <a:p>
            <a:fld id="{2A3AB0F1-F9C8-48C9-8552-00FF2CE807FD}" type="slidenum">
              <a:rPr lang="pt-PT" smtClean="0"/>
              <a:t>11</a:t>
            </a:fld>
            <a:endParaRPr lang="pt-PT" dirty="0"/>
          </a:p>
        </p:txBody>
      </p:sp>
      <p:sp>
        <p:nvSpPr>
          <p:cNvPr id="5" name="Rectangle 4"/>
          <p:cNvSpPr/>
          <p:nvPr/>
        </p:nvSpPr>
        <p:spPr>
          <a:xfrm>
            <a:off x="1840868" y="1663788"/>
            <a:ext cx="7195628" cy="2488630"/>
          </a:xfrm>
          <a:prstGeom prst="rect">
            <a:avLst/>
          </a:prstGeom>
        </p:spPr>
        <p:txBody>
          <a:bodyPr wrap="square">
            <a:spAutoFit/>
          </a:bodyPr>
          <a:lstStyle/>
          <a:p>
            <a:pPr marL="342900" indent="-342900">
              <a:lnSpc>
                <a:spcPct val="120000"/>
              </a:lnSpc>
              <a:spcAft>
                <a:spcPts val="600"/>
              </a:spcAft>
              <a:buFont typeface="+mj-lt"/>
              <a:buAutoNum type="arabicPeriod"/>
            </a:pPr>
            <a:r>
              <a:rPr lang="en-GB" sz="1700" dirty="0">
                <a:latin typeface="Lato"/>
              </a:rPr>
              <a:t>It is developed by an actor that has joined the programme and has been authorised the use of the WIM TM </a:t>
            </a:r>
          </a:p>
          <a:p>
            <a:pPr marL="342900" indent="-342900">
              <a:lnSpc>
                <a:spcPct val="120000"/>
              </a:lnSpc>
              <a:spcAft>
                <a:spcPts val="600"/>
              </a:spcAft>
              <a:buFont typeface="+mj-lt"/>
              <a:buAutoNum type="arabicPeriod"/>
            </a:pPr>
            <a:r>
              <a:rPr lang="en-GB" sz="1700" dirty="0">
                <a:latin typeface="Lato"/>
              </a:rPr>
              <a:t>It carries the WiM logo/message and/or has a reference to the Wine in Moderation</a:t>
            </a:r>
          </a:p>
          <a:p>
            <a:pPr marL="342900" indent="-342900">
              <a:lnSpc>
                <a:spcPct val="120000"/>
              </a:lnSpc>
              <a:spcAft>
                <a:spcPts val="600"/>
              </a:spcAft>
              <a:buFont typeface="+mj-lt"/>
              <a:buAutoNum type="arabicPeriod"/>
            </a:pPr>
            <a:r>
              <a:rPr lang="en-GB" sz="1700" dirty="0">
                <a:latin typeface="Lato"/>
              </a:rPr>
              <a:t>It follows the principles, values of the Wine in Moderation programme and it is in line with the Wine in Moderation National Action Plan</a:t>
            </a:r>
          </a:p>
          <a:p>
            <a:pPr marL="342900" indent="-342900">
              <a:lnSpc>
                <a:spcPct val="120000"/>
              </a:lnSpc>
              <a:spcAft>
                <a:spcPts val="600"/>
              </a:spcAft>
              <a:buFont typeface="+mj-lt"/>
              <a:buAutoNum type="arabicPeriod"/>
            </a:pPr>
            <a:r>
              <a:rPr lang="en-GB" sz="1700" dirty="0">
                <a:latin typeface="Lato"/>
              </a:rPr>
              <a:t>It adheres to the Wine Communication Standards principles</a:t>
            </a:r>
          </a:p>
        </p:txBody>
      </p:sp>
      <p:sp>
        <p:nvSpPr>
          <p:cNvPr id="7" name="Rectangle 6"/>
          <p:cNvSpPr/>
          <p:nvPr/>
        </p:nvSpPr>
        <p:spPr>
          <a:xfrm>
            <a:off x="2267744" y="355171"/>
            <a:ext cx="6203032" cy="830997"/>
          </a:xfrm>
          <a:prstGeom prst="rect">
            <a:avLst/>
          </a:prstGeom>
        </p:spPr>
        <p:txBody>
          <a:bodyPr wrap="square">
            <a:spAutoFit/>
          </a:bodyPr>
          <a:lstStyle/>
          <a:p>
            <a:pPr>
              <a:spcAft>
                <a:spcPts val="600"/>
              </a:spcAft>
            </a:pPr>
            <a:r>
              <a:rPr lang="en-GB" sz="2400" i="1" dirty="0">
                <a:latin typeface="Lato-Italic"/>
              </a:rPr>
              <a:t>A Corporate Social Responsibility (CSR) action can be considered as WiM Action if :</a:t>
            </a:r>
          </a:p>
        </p:txBody>
      </p:sp>
    </p:spTree>
    <p:extLst>
      <p:ext uri="{BB962C8B-B14F-4D97-AF65-F5344CB8AC3E}">
        <p14:creationId xmlns:p14="http://schemas.microsoft.com/office/powerpoint/2010/main" val="4168625471"/>
      </p:ext>
    </p:extLst>
  </p:cSld>
  <p:clrMapOvr>
    <a:masterClrMapping/>
  </p:clrMapOvr>
  <p:transition spd="slow" advClick="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Trebuchet MS" panose="020B0603020202020204" pitchFamily="34" charset="0"/>
              </a:rPr>
              <a:t>Empowering professionals. How ?</a:t>
            </a:r>
          </a:p>
        </p:txBody>
      </p:sp>
      <p:sp>
        <p:nvSpPr>
          <p:cNvPr id="11" name="Content Placeholder 10"/>
          <p:cNvSpPr>
            <a:spLocks noGrp="1"/>
          </p:cNvSpPr>
          <p:nvPr>
            <p:ph sz="half" idx="2"/>
          </p:nvPr>
        </p:nvSpPr>
        <p:spPr>
          <a:xfrm>
            <a:off x="138064" y="1920962"/>
            <a:ext cx="3318692" cy="817000"/>
          </a:xfrm>
        </p:spPr>
        <p:txBody>
          <a:bodyPr>
            <a:normAutofit fontScale="92500" lnSpcReduction="10000"/>
          </a:bodyPr>
          <a:lstStyle/>
          <a:p>
            <a:pPr marL="0" indent="0">
              <a:lnSpc>
                <a:spcPct val="100000"/>
              </a:lnSpc>
              <a:buNone/>
            </a:pPr>
            <a:r>
              <a:rPr lang="en-US" sz="1800" i="1" dirty="0">
                <a:latin typeface="Trebuchet MS" panose="020B0603020202020204" pitchFamily="34" charset="0"/>
              </a:rPr>
              <a:t>Train all your employees about wine in moderation and responsible business practices</a:t>
            </a:r>
          </a:p>
          <a:p>
            <a:pPr marL="0" indent="0">
              <a:lnSpc>
                <a:spcPct val="100000"/>
              </a:lnSpc>
              <a:buNone/>
            </a:pPr>
            <a:endParaRPr lang="en-US" sz="1500" dirty="0">
              <a:latin typeface="Trebuchet MS" panose="020B0603020202020204" pitchFamily="34" charset="0"/>
            </a:endParaRPr>
          </a:p>
          <a:p>
            <a:pPr marL="0" indent="0">
              <a:lnSpc>
                <a:spcPct val="107000"/>
              </a:lnSpc>
              <a:spcAft>
                <a:spcPts val="600"/>
              </a:spcAft>
              <a:buNone/>
            </a:pPr>
            <a:endParaRPr lang="fr-BE" sz="1500" dirty="0">
              <a:latin typeface="Trebuchet MS" panose="020B0603020202020204" pitchFamily="34" charset="0"/>
            </a:endParaRPr>
          </a:p>
        </p:txBody>
      </p:sp>
      <p:sp>
        <p:nvSpPr>
          <p:cNvPr id="12" name="Content Placeholder 10"/>
          <p:cNvSpPr>
            <a:spLocks noGrp="1"/>
          </p:cNvSpPr>
          <p:nvPr>
            <p:ph sz="quarter" idx="4"/>
          </p:nvPr>
        </p:nvSpPr>
        <p:spPr>
          <a:xfrm>
            <a:off x="3943028" y="1805748"/>
            <a:ext cx="5140954" cy="1272675"/>
          </a:xfrm>
        </p:spPr>
        <p:txBody>
          <a:bodyPr>
            <a:normAutofit fontScale="40000" lnSpcReduction="20000"/>
          </a:bodyPr>
          <a:lstStyle/>
          <a:p>
            <a:pPr marL="0" indent="0">
              <a:lnSpc>
                <a:spcPct val="130000"/>
              </a:lnSpc>
              <a:buNone/>
            </a:pPr>
            <a:r>
              <a:rPr lang="en-US" sz="3800" i="1" dirty="0">
                <a:latin typeface="Trebuchet MS" panose="020B0603020202020204" pitchFamily="34" charset="0"/>
              </a:rPr>
              <a:t>Keep your employees updated with the Wine in Moderation </a:t>
            </a:r>
            <a:r>
              <a:rPr lang="en-US" sz="3800" i="1" dirty="0" err="1">
                <a:latin typeface="Trebuchet MS" panose="020B0603020202020204" pitchFamily="34" charset="0"/>
              </a:rPr>
              <a:t>programme</a:t>
            </a:r>
            <a:r>
              <a:rPr lang="en-US" sz="3800" i="1" dirty="0">
                <a:latin typeface="Trebuchet MS" panose="020B0603020202020204" pitchFamily="34" charset="0"/>
              </a:rPr>
              <a:t> and the latest scientific evidence by disseminating the Wine in Moderation and the Wine Information Council Website &amp; newsletter.</a:t>
            </a:r>
            <a:endParaRPr lang="fr-FR" sz="3800" i="1" dirty="0">
              <a:latin typeface="Trebuchet MS" panose="020B0603020202020204" pitchFamily="34" charset="0"/>
            </a:endParaRPr>
          </a:p>
          <a:p>
            <a:pPr marL="0" indent="0">
              <a:lnSpc>
                <a:spcPct val="107000"/>
              </a:lnSpc>
              <a:spcAft>
                <a:spcPts val="600"/>
              </a:spcAft>
              <a:buNone/>
            </a:pPr>
            <a:endParaRPr lang="fr-BE" dirty="0">
              <a:latin typeface="Trebuchet MS" panose="020B0603020202020204" pitchFamily="34" charset="0"/>
            </a:endParaRPr>
          </a:p>
        </p:txBody>
      </p:sp>
      <p:pic>
        <p:nvPicPr>
          <p:cNvPr id="16" name="Picture 15"/>
          <p:cNvPicPr>
            <a:picLocks noChangeAspect="1"/>
          </p:cNvPicPr>
          <p:nvPr/>
        </p:nvPicPr>
        <p:blipFill rotWithShape="1">
          <a:blip r:embed="rId3"/>
          <a:srcRect r="388"/>
          <a:stretch/>
        </p:blipFill>
        <p:spPr>
          <a:xfrm>
            <a:off x="1191" y="7621"/>
            <a:ext cx="9143999" cy="3575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221" y="3078423"/>
            <a:ext cx="3249535" cy="2437151"/>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8252" t="5581" r="10883" b="6516"/>
          <a:stretch/>
        </p:blipFill>
        <p:spPr>
          <a:xfrm>
            <a:off x="6285400" y="3263970"/>
            <a:ext cx="2798582" cy="206605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3027" y="3078423"/>
            <a:ext cx="2342373" cy="2270115"/>
          </a:xfrm>
          <a:prstGeom prst="rect">
            <a:avLst/>
          </a:prstGeom>
        </p:spPr>
      </p:pic>
    </p:spTree>
    <p:extLst>
      <p:ext uri="{BB962C8B-B14F-4D97-AF65-F5344CB8AC3E}">
        <p14:creationId xmlns:p14="http://schemas.microsoft.com/office/powerpoint/2010/main" val="3037889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A3AB0F1-F9C8-48C9-8552-00FF2CE807FD}" type="slidenum">
              <a:rPr lang="pt-PT" smtClean="0"/>
              <a:t>13</a:t>
            </a:fld>
            <a:endParaRPr lang="pt-PT"/>
          </a:p>
        </p:txBody>
      </p:sp>
      <p:pic>
        <p:nvPicPr>
          <p:cNvPr id="5" name="Picture 4"/>
          <p:cNvPicPr>
            <a:picLocks noChangeAspect="1"/>
          </p:cNvPicPr>
          <p:nvPr/>
        </p:nvPicPr>
        <p:blipFill>
          <a:blip r:embed="rId2"/>
          <a:stretch>
            <a:fillRect/>
          </a:stretch>
        </p:blipFill>
        <p:spPr>
          <a:xfrm>
            <a:off x="438485" y="0"/>
            <a:ext cx="8237974" cy="6823720"/>
          </a:xfrm>
          <a:prstGeom prst="rect">
            <a:avLst/>
          </a:prstGeom>
        </p:spPr>
      </p:pic>
      <p:pic>
        <p:nvPicPr>
          <p:cNvPr id="2" name="Image 1">
            <a:extLst>
              <a:ext uri="{FF2B5EF4-FFF2-40B4-BE49-F238E27FC236}">
                <a16:creationId xmlns:a16="http://schemas.microsoft.com/office/drawing/2014/main" id="{991EBFD5-5D5D-5645-B654-3E7DBF09408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72811692"/>
      </p:ext>
    </p:extLst>
  </p:cSld>
  <p:clrMapOvr>
    <a:masterClrMapping/>
  </p:clrMapOvr>
  <p:transition spd="slow" advClick="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2296" y="365126"/>
            <a:ext cx="8576468" cy="1325563"/>
          </a:xfrm>
        </p:spPr>
        <p:txBody>
          <a:bodyPr>
            <a:normAutofit/>
          </a:bodyPr>
          <a:lstStyle/>
          <a:p>
            <a:pPr>
              <a:lnSpc>
                <a:spcPct val="150000"/>
              </a:lnSpc>
              <a:spcBef>
                <a:spcPts val="600"/>
              </a:spcBef>
              <a:spcAft>
                <a:spcPts val="1200"/>
              </a:spcAft>
            </a:pPr>
            <a:r>
              <a:rPr lang="en-GB" sz="2400" b="1" dirty="0">
                <a:latin typeface="Lato" panose="020F0502020204030203" pitchFamily="34" charset="0"/>
                <a:ea typeface="Lato" panose="020F0502020204030203" pitchFamily="34" charset="0"/>
                <a:cs typeface="Lato" panose="020F0502020204030203" pitchFamily="34" charset="0"/>
              </a:rPr>
              <a:t>RESPONSIBLE COMMERCIAL COMMUNICATION. HOW?</a:t>
            </a:r>
            <a:endParaRPr lang="fr-FR" sz="2400" b="1" dirty="0">
              <a:latin typeface="Lato" panose="020F0502020204030203" pitchFamily="34" charset="0"/>
              <a:ea typeface="Lato" panose="020F0502020204030203" pitchFamily="34" charset="0"/>
              <a:cs typeface="Lato" panose="020F0502020204030203" pitchFamily="34" charset="0"/>
            </a:endParaRPr>
          </a:p>
        </p:txBody>
      </p:sp>
      <p:sp>
        <p:nvSpPr>
          <p:cNvPr id="34" name="Content Placeholder 7"/>
          <p:cNvSpPr>
            <a:spLocks noGrp="1"/>
          </p:cNvSpPr>
          <p:nvPr>
            <p:ph type="body" idx="1"/>
          </p:nvPr>
        </p:nvSpPr>
        <p:spPr>
          <a:xfrm>
            <a:off x="6222880" y="1737255"/>
            <a:ext cx="2866030" cy="887384"/>
          </a:xfrm>
        </p:spPr>
        <p:txBody>
          <a:bodyPr>
            <a:noAutofit/>
          </a:bodyPr>
          <a:lstStyle/>
          <a:p>
            <a:pPr marL="0" indent="0">
              <a:lnSpc>
                <a:spcPct val="114000"/>
              </a:lnSpc>
              <a:spcBef>
                <a:spcPts val="0"/>
              </a:spcBef>
              <a:buNone/>
            </a:pPr>
            <a:r>
              <a:rPr lang="en-US" sz="1600" b="0" dirty="0">
                <a:latin typeface="Lato" panose="020F0502020204030203" pitchFamily="34" charset="0"/>
                <a:ea typeface="Lato" panose="020F0502020204030203" pitchFamily="34" charset="0"/>
                <a:cs typeface="Lato" panose="020F0502020204030203" pitchFamily="34" charset="0"/>
              </a:rPr>
              <a:t>Use the Wine in Moderation logo on the back labels of your products </a:t>
            </a:r>
            <a:endParaRPr lang="fr-FR" sz="1600" b="0" dirty="0">
              <a:latin typeface="Lato" panose="020F0502020204030203" pitchFamily="34" charset="0"/>
              <a:ea typeface="Lato" panose="020F0502020204030203" pitchFamily="34" charset="0"/>
              <a:cs typeface="Lato" panose="020F0502020204030203" pitchFamily="34" charset="0"/>
            </a:endParaRPr>
          </a:p>
        </p:txBody>
      </p:sp>
      <p:sp>
        <p:nvSpPr>
          <p:cNvPr id="8" name="Content Placeholder 7"/>
          <p:cNvSpPr>
            <a:spLocks noGrp="1"/>
          </p:cNvSpPr>
          <p:nvPr>
            <p:ph sz="half" idx="2"/>
          </p:nvPr>
        </p:nvSpPr>
        <p:spPr>
          <a:xfrm>
            <a:off x="302297" y="1737875"/>
            <a:ext cx="2794370" cy="1708388"/>
          </a:xfrm>
        </p:spPr>
        <p:txBody>
          <a:bodyPr>
            <a:noAutofit/>
          </a:bodyPr>
          <a:lstStyle/>
          <a:p>
            <a:pPr marL="0" indent="0">
              <a:lnSpc>
                <a:spcPct val="120000"/>
              </a:lnSpc>
              <a:buNone/>
            </a:pPr>
            <a:r>
              <a:rPr lang="en-US" sz="1600" dirty="0">
                <a:latin typeface="Lato" panose="020F0502020204030203" pitchFamily="34" charset="0"/>
                <a:ea typeface="Lato" panose="020F0502020204030203" pitchFamily="34" charset="0"/>
                <a:cs typeface="Lato" panose="020F0502020204030203" pitchFamily="34" charset="0"/>
              </a:rPr>
              <a:t>Include the Wine in Moderation logo or a message of responsible consumption on your communication and promotion materials.</a:t>
            </a:r>
          </a:p>
        </p:txBody>
      </p:sp>
      <p:sp>
        <p:nvSpPr>
          <p:cNvPr id="33" name="Content Placeholder 7"/>
          <p:cNvSpPr>
            <a:spLocks noGrp="1"/>
          </p:cNvSpPr>
          <p:nvPr>
            <p:ph sz="quarter" idx="4"/>
          </p:nvPr>
        </p:nvSpPr>
        <p:spPr>
          <a:xfrm>
            <a:off x="3427313" y="1737254"/>
            <a:ext cx="2620022" cy="1109284"/>
          </a:xfrm>
        </p:spPr>
        <p:txBody>
          <a:bodyPr>
            <a:noAutofit/>
          </a:bodyPr>
          <a:lstStyle/>
          <a:p>
            <a:pPr marL="0" indent="0">
              <a:lnSpc>
                <a:spcPct val="120000"/>
              </a:lnSpc>
              <a:spcBef>
                <a:spcPts val="0"/>
              </a:spcBef>
              <a:buNone/>
            </a:pPr>
            <a:r>
              <a:rPr lang="en-US" sz="1600" dirty="0">
                <a:latin typeface="Lato" panose="020F0502020204030203" pitchFamily="34" charset="0"/>
                <a:ea typeface="Lato" panose="020F0502020204030203" pitchFamily="34" charset="0"/>
                <a:cs typeface="Lato" panose="020F0502020204030203" pitchFamily="34" charset="0"/>
              </a:rPr>
              <a:t>Align all communication with the Wine Communication Standards (WCS) principles.</a:t>
            </a:r>
          </a:p>
          <a:p>
            <a:pPr marL="0" indent="0">
              <a:buNone/>
            </a:pPr>
            <a:endParaRPr lang="en-US" sz="16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fr-FR" dirty="0">
              <a:latin typeface="Lato" panose="020F0502020204030203" pitchFamily="34" charset="0"/>
              <a:ea typeface="Lato" panose="020F0502020204030203" pitchFamily="34" charset="0"/>
              <a:cs typeface="Lato" panose="020F0502020204030203" pitchFamily="34" charset="0"/>
            </a:endParaRPr>
          </a:p>
        </p:txBody>
      </p:sp>
      <p:grpSp>
        <p:nvGrpSpPr>
          <p:cNvPr id="24" name="Group 23"/>
          <p:cNvGrpSpPr/>
          <p:nvPr/>
        </p:nvGrpSpPr>
        <p:grpSpPr>
          <a:xfrm>
            <a:off x="6666298" y="3078773"/>
            <a:ext cx="1850894" cy="3045728"/>
            <a:chOff x="5508104" y="-27384"/>
            <a:chExt cx="3513658" cy="6034299"/>
          </a:xfrm>
        </p:grpSpPr>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l="6622" r="898"/>
            <a:stretch/>
          </p:blipFill>
          <p:spPr>
            <a:xfrm>
              <a:off x="5508104" y="-27384"/>
              <a:ext cx="3513658" cy="6034299"/>
            </a:xfrm>
            <a:prstGeom prst="rect">
              <a:avLst/>
            </a:prstGeom>
          </p:spPr>
        </p:pic>
        <p:sp>
          <p:nvSpPr>
            <p:cNvPr id="26" name="Rectangle 25"/>
            <p:cNvSpPr/>
            <p:nvPr/>
          </p:nvSpPr>
          <p:spPr>
            <a:xfrm>
              <a:off x="5549343" y="65121"/>
              <a:ext cx="1038881" cy="483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Lato" panose="020F0502020204030203" pitchFamily="34" charset="0"/>
                <a:ea typeface="Lato" panose="020F0502020204030203" pitchFamily="34" charset="0"/>
                <a:cs typeface="Lato" panose="020F0502020204030203" pitchFamily="34" charset="0"/>
              </a:endParaRPr>
            </a:p>
          </p:txBody>
        </p:sp>
        <p:sp>
          <p:nvSpPr>
            <p:cNvPr id="27" name="Rectangle 26"/>
            <p:cNvSpPr/>
            <p:nvPr/>
          </p:nvSpPr>
          <p:spPr>
            <a:xfrm>
              <a:off x="8266185" y="700699"/>
              <a:ext cx="755577" cy="81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Lato" panose="020F0502020204030203" pitchFamily="34" charset="0"/>
                <a:ea typeface="Lato" panose="020F0502020204030203" pitchFamily="34" charset="0"/>
                <a:cs typeface="Lato" panose="020F0502020204030203" pitchFamily="34" charset="0"/>
              </a:endParaRPr>
            </a:p>
          </p:txBody>
        </p:sp>
      </p:grpSp>
      <p:sp>
        <p:nvSpPr>
          <p:cNvPr id="12" name="Oval 11"/>
          <p:cNvSpPr/>
          <p:nvPr/>
        </p:nvSpPr>
        <p:spPr>
          <a:xfrm>
            <a:off x="6961648" y="5316657"/>
            <a:ext cx="694247" cy="4085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Lato" panose="020F0502020204030203" pitchFamily="34" charset="0"/>
              <a:ea typeface="Lato" panose="020F0502020204030203" pitchFamily="34" charset="0"/>
              <a:cs typeface="Lato" panose="020F0502020204030203" pitchFamily="34" charset="0"/>
            </a:endParaRPr>
          </a:p>
        </p:txBody>
      </p:sp>
      <p:sp>
        <p:nvSpPr>
          <p:cNvPr id="29" name="Oval 28"/>
          <p:cNvSpPr/>
          <p:nvPr/>
        </p:nvSpPr>
        <p:spPr>
          <a:xfrm>
            <a:off x="7625405" y="5558006"/>
            <a:ext cx="651680" cy="3343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Lato" panose="020F0502020204030203" pitchFamily="34" charset="0"/>
              <a:ea typeface="Lato" panose="020F0502020204030203" pitchFamily="34" charset="0"/>
              <a:cs typeface="Lato" panose="020F0502020204030203" pitchFamily="34" charset="0"/>
            </a:endParaRPr>
          </a:p>
        </p:txBody>
      </p:sp>
      <p:sp>
        <p:nvSpPr>
          <p:cNvPr id="30" name="Oval 29"/>
          <p:cNvSpPr/>
          <p:nvPr/>
        </p:nvSpPr>
        <p:spPr>
          <a:xfrm>
            <a:off x="7295228" y="3891318"/>
            <a:ext cx="694247" cy="4085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Lato" panose="020F0502020204030203" pitchFamily="34" charset="0"/>
              <a:ea typeface="Lato" panose="020F0502020204030203" pitchFamily="34" charset="0"/>
              <a:cs typeface="Lato" panose="020F0502020204030203"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149" y="3646765"/>
            <a:ext cx="1376624" cy="2477736"/>
          </a:xfrm>
          <a:prstGeom prst="rect">
            <a:avLst/>
          </a:prstGeom>
        </p:spPr>
      </p:pic>
      <p:pic>
        <p:nvPicPr>
          <p:cNvPr id="32" name="Picture 31"/>
          <p:cNvPicPr>
            <a:picLocks noChangeAspect="1"/>
          </p:cNvPicPr>
          <p:nvPr/>
        </p:nvPicPr>
        <p:blipFill rotWithShape="1">
          <a:blip r:embed="rId5" cstate="email">
            <a:extLst>
              <a:ext uri="{28A0092B-C50C-407E-A947-70E740481C1C}">
                <a14:useLocalDpi xmlns:a14="http://schemas.microsoft.com/office/drawing/2010/main"/>
              </a:ext>
            </a:extLst>
          </a:blip>
          <a:srcRect l="3460" r="4061" b="4125"/>
          <a:stretch/>
        </p:blipFill>
        <p:spPr>
          <a:xfrm>
            <a:off x="3568700" y="3865537"/>
            <a:ext cx="2075862" cy="2258964"/>
          </a:xfrm>
          <a:prstGeom prst="rect">
            <a:avLst/>
          </a:prstGeom>
        </p:spPr>
      </p:pic>
      <p:pic>
        <p:nvPicPr>
          <p:cNvPr id="16" name="Picture 15">
            <a:extLst>
              <a:ext uri="{FF2B5EF4-FFF2-40B4-BE49-F238E27FC236}">
                <a16:creationId xmlns:a16="http://schemas.microsoft.com/office/drawing/2014/main" id="{923C9588-F300-441F-814C-CC2EFE3981B6}"/>
              </a:ext>
            </a:extLst>
          </p:cNvPr>
          <p:cNvPicPr>
            <a:picLocks noChangeAspect="1"/>
          </p:cNvPicPr>
          <p:nvPr/>
        </p:nvPicPr>
        <p:blipFill>
          <a:blip r:embed="rId6"/>
          <a:stretch>
            <a:fillRect/>
          </a:stretch>
        </p:blipFill>
        <p:spPr>
          <a:xfrm>
            <a:off x="0" y="0"/>
            <a:ext cx="9280478" cy="386754"/>
          </a:xfrm>
          <a:prstGeom prst="rect">
            <a:avLst/>
          </a:prstGeom>
        </p:spPr>
      </p:pic>
    </p:spTree>
    <p:extLst>
      <p:ext uri="{BB962C8B-B14F-4D97-AF65-F5344CB8AC3E}">
        <p14:creationId xmlns:p14="http://schemas.microsoft.com/office/powerpoint/2010/main" val="311163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9" y="0"/>
            <a:ext cx="8230051" cy="6858000"/>
          </a:xfrm>
          <a:prstGeom prst="rect">
            <a:avLst/>
          </a:prstGeom>
        </p:spPr>
      </p:pic>
    </p:spTree>
    <p:extLst>
      <p:ext uri="{BB962C8B-B14F-4D97-AF65-F5344CB8AC3E}">
        <p14:creationId xmlns:p14="http://schemas.microsoft.com/office/powerpoint/2010/main" val="235636178"/>
      </p:ext>
    </p:extLst>
  </p:cSld>
  <p:clrMapOvr>
    <a:masterClrMapping/>
  </p:clrMapOvr>
  <p:transition spd="slow" advClick="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2296" y="365126"/>
            <a:ext cx="8576468" cy="1325563"/>
          </a:xfrm>
        </p:spPr>
        <p:txBody>
          <a:bodyPr>
            <a:normAutofit/>
          </a:bodyPr>
          <a:lstStyle/>
          <a:p>
            <a:pPr>
              <a:lnSpc>
                <a:spcPct val="150000"/>
              </a:lnSpc>
              <a:spcBef>
                <a:spcPts val="600"/>
              </a:spcBef>
              <a:spcAft>
                <a:spcPts val="1200"/>
              </a:spcAft>
            </a:pPr>
            <a:r>
              <a:rPr lang="en-GB" sz="2400" b="1" dirty="0">
                <a:latin typeface="Lato" panose="020F0502020204030203" pitchFamily="34" charset="0"/>
                <a:ea typeface="Lato" panose="020F0502020204030203" pitchFamily="34" charset="0"/>
                <a:cs typeface="Lato" panose="020F0502020204030203" pitchFamily="34" charset="0"/>
              </a:rPr>
              <a:t>ENCOURAGING MODERATION &amp; RESPONSIBILITY </a:t>
            </a:r>
            <a:endParaRPr lang="fr-FR" sz="2400" b="1" dirty="0">
              <a:latin typeface="Lato" panose="020F0502020204030203" pitchFamily="34" charset="0"/>
              <a:ea typeface="Lato" panose="020F0502020204030203" pitchFamily="34" charset="0"/>
              <a:cs typeface="Lato" panose="020F0502020204030203" pitchFamily="34" charset="0"/>
            </a:endParaRPr>
          </a:p>
        </p:txBody>
      </p:sp>
      <p:pic>
        <p:nvPicPr>
          <p:cNvPr id="17" name="Picture 16">
            <a:extLst>
              <a:ext uri="{FF2B5EF4-FFF2-40B4-BE49-F238E27FC236}">
                <a16:creationId xmlns:a16="http://schemas.microsoft.com/office/drawing/2014/main" id="{8ADEAAFB-D309-4F64-9CE9-8454A606B597}"/>
              </a:ext>
            </a:extLst>
          </p:cNvPr>
          <p:cNvPicPr>
            <a:picLocks noChangeAspect="1"/>
          </p:cNvPicPr>
          <p:nvPr/>
        </p:nvPicPr>
        <p:blipFill>
          <a:blip r:embed="rId3"/>
          <a:stretch>
            <a:fillRect/>
          </a:stretch>
        </p:blipFill>
        <p:spPr>
          <a:xfrm>
            <a:off x="10857" y="771"/>
            <a:ext cx="9144000" cy="345968"/>
          </a:xfrm>
          <a:prstGeom prst="rect">
            <a:avLst/>
          </a:prstGeom>
        </p:spPr>
      </p:pic>
      <p:sp>
        <p:nvSpPr>
          <p:cNvPr id="10" name="Rectangle 9">
            <a:extLst>
              <a:ext uri="{FF2B5EF4-FFF2-40B4-BE49-F238E27FC236}">
                <a16:creationId xmlns:a16="http://schemas.microsoft.com/office/drawing/2014/main" id="{AF0C6EF0-A526-4D98-85D0-3B47FEF459BE}"/>
              </a:ext>
            </a:extLst>
          </p:cNvPr>
          <p:cNvSpPr/>
          <p:nvPr/>
        </p:nvSpPr>
        <p:spPr>
          <a:xfrm>
            <a:off x="539552" y="1507151"/>
            <a:ext cx="3744416" cy="2092881"/>
          </a:xfrm>
          <a:prstGeom prst="rect">
            <a:avLst/>
          </a:prstGeom>
        </p:spPr>
        <p:txBody>
          <a:bodyPr wrap="square">
            <a:spAutoFit/>
          </a:bodyPr>
          <a:lstStyle/>
          <a:p>
            <a:pPr>
              <a:lnSpc>
                <a:spcPct val="150000"/>
              </a:lnSpc>
            </a:pPr>
            <a:r>
              <a:rPr lang="en-GB" sz="2000" b="1" dirty="0">
                <a:solidFill>
                  <a:srgbClr val="5A5A59"/>
                </a:solidFill>
                <a:latin typeface="Lato" panose="020F0502020204030203" pitchFamily="34" charset="0"/>
                <a:ea typeface="Lato" panose="020F0502020204030203" pitchFamily="34" charset="0"/>
                <a:cs typeface="Lato" panose="020F0502020204030203" pitchFamily="34" charset="0"/>
              </a:rPr>
              <a:t>Art de Vivre Campaigns</a:t>
            </a:r>
          </a:p>
          <a:p>
            <a:r>
              <a:rPr lang="en-GB" sz="2000" dirty="0">
                <a:solidFill>
                  <a:srgbClr val="5A5A59"/>
                </a:solidFill>
                <a:latin typeface="Lato" panose="020F0502020204030203" pitchFamily="34" charset="0"/>
                <a:ea typeface="Lato" panose="020F0502020204030203" pitchFamily="34" charset="0"/>
                <a:cs typeface="Lato" panose="020F0502020204030203" pitchFamily="34" charset="0"/>
              </a:rPr>
              <a:t>Inspired by the culinary and cultural heritage of wine, promote moderation and responsibility in wine drinking as a cultural and social norm.</a:t>
            </a:r>
          </a:p>
        </p:txBody>
      </p:sp>
      <p:sp>
        <p:nvSpPr>
          <p:cNvPr id="11" name="Rectangle 10">
            <a:extLst>
              <a:ext uri="{FF2B5EF4-FFF2-40B4-BE49-F238E27FC236}">
                <a16:creationId xmlns:a16="http://schemas.microsoft.com/office/drawing/2014/main" id="{5461B979-1072-471E-8BA2-94664049B35A}"/>
              </a:ext>
            </a:extLst>
          </p:cNvPr>
          <p:cNvSpPr/>
          <p:nvPr/>
        </p:nvSpPr>
        <p:spPr>
          <a:xfrm>
            <a:off x="5292080" y="1490008"/>
            <a:ext cx="3096343" cy="1938992"/>
          </a:xfrm>
          <a:prstGeom prst="rect">
            <a:avLst/>
          </a:prstGeom>
        </p:spPr>
        <p:txBody>
          <a:bodyPr wrap="square">
            <a:spAutoFit/>
          </a:bodyPr>
          <a:lstStyle/>
          <a:p>
            <a:pPr algn="just">
              <a:lnSpc>
                <a:spcPct val="150000"/>
              </a:lnSpc>
            </a:pPr>
            <a:r>
              <a:rPr lang="en-GB" sz="2000" b="1" dirty="0">
                <a:solidFill>
                  <a:srgbClr val="5A5A59"/>
                </a:solidFill>
                <a:latin typeface="Lato" panose="020F0502020204030203" pitchFamily="34" charset="0"/>
                <a:ea typeface="Lato" panose="020F0502020204030203" pitchFamily="34" charset="0"/>
                <a:cs typeface="Lato" panose="020F0502020204030203" pitchFamily="34" charset="0"/>
              </a:rPr>
              <a:t>Consumer Information</a:t>
            </a:r>
          </a:p>
          <a:p>
            <a:pPr algn="just"/>
            <a:r>
              <a:rPr lang="en-GB" dirty="0">
                <a:solidFill>
                  <a:srgbClr val="5A5A59"/>
                </a:solidFill>
                <a:latin typeface="Lato" panose="020F0502020204030203" pitchFamily="34" charset="0"/>
                <a:ea typeface="Lato" panose="020F0502020204030203" pitchFamily="34" charset="0"/>
                <a:cs typeface="Lato" panose="020F0502020204030203" pitchFamily="34" charset="0"/>
              </a:rPr>
              <a:t>Make available evidence-based information, to help consumers make responsible choices compatible with a healthy lifestyle.</a:t>
            </a:r>
            <a:endParaRPr lang="en-GB" dirty="0"/>
          </a:p>
        </p:txBody>
      </p:sp>
      <p:pic>
        <p:nvPicPr>
          <p:cNvPr id="28" name="Picture 27">
            <a:extLst>
              <a:ext uri="{FF2B5EF4-FFF2-40B4-BE49-F238E27FC236}">
                <a16:creationId xmlns:a16="http://schemas.microsoft.com/office/drawing/2014/main" id="{621173A1-7FF7-4AB3-AC67-4C86C5092A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441"/>
          <a:stretch/>
        </p:blipFill>
        <p:spPr>
          <a:xfrm>
            <a:off x="4716016" y="4077072"/>
            <a:ext cx="4162748" cy="1819867"/>
          </a:xfrm>
          <a:prstGeom prst="rect">
            <a:avLst/>
          </a:prstGeom>
        </p:spPr>
      </p:pic>
      <p:pic>
        <p:nvPicPr>
          <p:cNvPr id="15" name="Picture 14" descr="A screenshot of a computer screen&#10;&#10;Description generated with very high confidence">
            <a:extLst>
              <a:ext uri="{FF2B5EF4-FFF2-40B4-BE49-F238E27FC236}">
                <a16:creationId xmlns:a16="http://schemas.microsoft.com/office/drawing/2014/main" id="{E8EC39CF-7D20-4F80-8F45-9CD17B4FF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8" y="3570744"/>
            <a:ext cx="4458652" cy="2832521"/>
          </a:xfrm>
          <a:prstGeom prst="rect">
            <a:avLst/>
          </a:prstGeom>
        </p:spPr>
      </p:pic>
    </p:spTree>
    <p:extLst>
      <p:ext uri="{BB962C8B-B14F-4D97-AF65-F5344CB8AC3E}">
        <p14:creationId xmlns:p14="http://schemas.microsoft.com/office/powerpoint/2010/main" val="1950318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A3AB0F1-F9C8-48C9-8552-00FF2CE807FD}" type="slidenum">
              <a:rPr lang="pt-PT" smtClean="0"/>
              <a:t>17</a:t>
            </a:fld>
            <a:endParaRPr lang="pt-PT"/>
          </a:p>
        </p:txBody>
      </p:sp>
      <p:pic>
        <p:nvPicPr>
          <p:cNvPr id="5" name="Picture 4"/>
          <p:cNvPicPr>
            <a:picLocks noChangeAspect="1"/>
          </p:cNvPicPr>
          <p:nvPr/>
        </p:nvPicPr>
        <p:blipFill>
          <a:blip r:embed="rId2"/>
          <a:stretch>
            <a:fillRect/>
          </a:stretch>
        </p:blipFill>
        <p:spPr>
          <a:xfrm>
            <a:off x="326488" y="2526"/>
            <a:ext cx="8371284" cy="6873994"/>
          </a:xfrm>
          <a:prstGeom prst="rect">
            <a:avLst/>
          </a:prstGeom>
        </p:spPr>
      </p:pic>
    </p:spTree>
    <p:extLst>
      <p:ext uri="{BB962C8B-B14F-4D97-AF65-F5344CB8AC3E}">
        <p14:creationId xmlns:p14="http://schemas.microsoft.com/office/powerpoint/2010/main" val="2957455887"/>
      </p:ext>
    </p:extLst>
  </p:cSld>
  <p:clrMapOvr>
    <a:masterClrMapping/>
  </p:clrMapOvr>
  <p:transition spd="slow" advClick="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5E84BB-762A-4B04-9DC8-532D6006907B}"/>
              </a:ext>
            </a:extLst>
          </p:cNvPr>
          <p:cNvSpPr>
            <a:spLocks noGrp="1"/>
          </p:cNvSpPr>
          <p:nvPr>
            <p:ph type="title"/>
          </p:nvPr>
        </p:nvSpPr>
        <p:spPr>
          <a:xfrm>
            <a:off x="-612576" y="181373"/>
            <a:ext cx="6863687" cy="672781"/>
          </a:xfrm>
        </p:spPr>
        <p:txBody>
          <a:bodyPr>
            <a:noAutofit/>
          </a:bodyPr>
          <a:lstStyle/>
          <a:p>
            <a:r>
              <a:rPr lang="en-GB" sz="3200" b="1" spc="130" dirty="0">
                <a:solidFill>
                  <a:srgbClr val="A81D36"/>
                </a:solidFill>
                <a:latin typeface="Lato" panose="020F0502020204030203" pitchFamily="34" charset="0"/>
                <a:ea typeface="Lato" panose="020F0502020204030203" pitchFamily="34" charset="0"/>
                <a:cs typeface="Lato" panose="020F0502020204030203" pitchFamily="34" charset="0"/>
              </a:rPr>
              <a:t>WiM Collective Actions</a:t>
            </a:r>
          </a:p>
        </p:txBody>
      </p:sp>
      <p:pic>
        <p:nvPicPr>
          <p:cNvPr id="1026" name="Picture 2" descr="Wit, rosÃ© and rood trip">
            <a:extLst>
              <a:ext uri="{FF2B5EF4-FFF2-40B4-BE49-F238E27FC236}">
                <a16:creationId xmlns:a16="http://schemas.microsoft.com/office/drawing/2014/main" id="{570CD01E-267C-4452-B053-E12A48EEB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61" y="985913"/>
            <a:ext cx="2161908" cy="1444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o Fashion Week Night Out">
            <a:extLst>
              <a:ext uri="{FF2B5EF4-FFF2-40B4-BE49-F238E27FC236}">
                <a16:creationId xmlns:a16="http://schemas.microsoft.com/office/drawing/2014/main" id="{EBEDCEB2-93BA-4394-AFA8-DABB8644C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1996" y="985913"/>
            <a:ext cx="2224153" cy="19483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rt Wine Day">
            <a:extLst>
              <a:ext uri="{FF2B5EF4-FFF2-40B4-BE49-F238E27FC236}">
                <a16:creationId xmlns:a16="http://schemas.microsoft.com/office/drawing/2014/main" id="{303E3779-048D-4004-8847-72C0C0208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62" y="2513151"/>
            <a:ext cx="2161907" cy="14441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16 Masticar Food and Wine Fair">
            <a:extLst>
              <a:ext uri="{FF2B5EF4-FFF2-40B4-BE49-F238E27FC236}">
                <a16:creationId xmlns:a16="http://schemas.microsoft.com/office/drawing/2014/main" id="{0C42144E-05AF-42CB-86C9-E9C6C88A98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468" y="3664853"/>
            <a:ext cx="2085944" cy="20859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 Vino Virtus: change your drinking, save your life">
            <a:extLst>
              <a:ext uri="{FF2B5EF4-FFF2-40B4-BE49-F238E27FC236}">
                <a16:creationId xmlns:a16="http://schemas.microsoft.com/office/drawing/2014/main" id="{0AD9ADBF-C0AB-45E7-A40D-7B88840331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6975" y="1005278"/>
            <a:ext cx="1691667" cy="21856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wineinmoderation.eu/thumb.php?x=250&amp;i=https://www.wineinmoderation.eu/files/repository/20141009180436_la-semana-del-vino-1.jpg">
            <a:extLst>
              <a:ext uri="{FF2B5EF4-FFF2-40B4-BE49-F238E27FC236}">
                <a16:creationId xmlns:a16="http://schemas.microsoft.com/office/drawing/2014/main" id="{BCDBC7EE-F858-4CCD-9482-FC840EB54C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475" y="3952079"/>
            <a:ext cx="1983479" cy="192000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russels Wine Week 2012">
            <a:extLst>
              <a:ext uri="{FF2B5EF4-FFF2-40B4-BE49-F238E27FC236}">
                <a16:creationId xmlns:a16="http://schemas.microsoft.com/office/drawing/2014/main" id="{B009A936-8EC6-4F32-8FB0-57870BD4C6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9468" y="994616"/>
            <a:ext cx="2085944" cy="10262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www.wineinmoderation.eu/thumb.php?x=250&amp;i=https://www.wineinmoderation.eu/files/repository/20150202171133_invitacion-01.jpg">
            <a:extLst>
              <a:ext uri="{FF2B5EF4-FFF2-40B4-BE49-F238E27FC236}">
                <a16:creationId xmlns:a16="http://schemas.microsoft.com/office/drawing/2014/main" id="{61F7A512-70AD-443F-BE2B-8ABA2F26B6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8663" y="3322669"/>
            <a:ext cx="1667671" cy="242812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www.wineinmoderation.eu/thumb.php?x=250&amp;i=https://www.wineinmoderation.eu/files/repository/20150528113934_IMG_8759.jpg">
            <a:extLst>
              <a:ext uri="{FF2B5EF4-FFF2-40B4-BE49-F238E27FC236}">
                <a16:creationId xmlns:a16="http://schemas.microsoft.com/office/drawing/2014/main" id="{1FBA8028-A411-4D32-A37F-46766F318E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19469" y="2172405"/>
            <a:ext cx="2085944" cy="139341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www.wineinmoderation.eu/files/repository/TattoBlond.jpg">
            <a:extLst>
              <a:ext uri="{FF2B5EF4-FFF2-40B4-BE49-F238E27FC236}">
                <a16:creationId xmlns:a16="http://schemas.microsoft.com/office/drawing/2014/main" id="{37A485DF-561B-441B-8DAA-B2EBB4BE460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1995" y="2903104"/>
            <a:ext cx="2272843" cy="127159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Budapest Wine Festival">
            <a:extLst>
              <a:ext uri="{FF2B5EF4-FFF2-40B4-BE49-F238E27FC236}">
                <a16:creationId xmlns:a16="http://schemas.microsoft.com/office/drawing/2014/main" id="{4D4C0A40-FE16-4164-A4F4-22CB796175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37650" y="4232538"/>
            <a:ext cx="2272843" cy="151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78571"/>
      </p:ext>
    </p:extLst>
  </p:cSld>
  <p:clrMapOvr>
    <a:masterClrMapping/>
  </p:clrMapOvr>
  <p:transition spd="slow" advClick="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grass&#10;&#10;Description generated with high confidence">
            <a:extLst>
              <a:ext uri="{FF2B5EF4-FFF2-40B4-BE49-F238E27FC236}">
                <a16:creationId xmlns:a16="http://schemas.microsoft.com/office/drawing/2014/main" id="{0CD04D08-D52A-4EF8-AE7D-5C5C416F95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1541527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8" y="0"/>
            <a:ext cx="5232595" cy="6889689"/>
          </a:xfrm>
          <a:prstGeom prst="rect">
            <a:avLst/>
          </a:prstGeom>
        </p:spPr>
      </p:pic>
      <p:sp>
        <p:nvSpPr>
          <p:cNvPr id="9" name="Parallelogram 8"/>
          <p:cNvSpPr/>
          <p:nvPr/>
        </p:nvSpPr>
        <p:spPr>
          <a:xfrm>
            <a:off x="4427985" y="-945039"/>
            <a:ext cx="3277515" cy="799288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004047" y="1070181"/>
            <a:ext cx="4022716" cy="3416320"/>
          </a:xfrm>
          <a:prstGeom prst="rect">
            <a:avLst/>
          </a:prstGeom>
        </p:spPr>
        <p:txBody>
          <a:bodyPr wrap="square">
            <a:spAutoFit/>
          </a:bodyPr>
          <a:lstStyle/>
          <a:p>
            <a:pPr algn="ctr">
              <a:lnSpc>
                <a:spcPct val="150000"/>
              </a:lnSpc>
            </a:pPr>
            <a:r>
              <a:rPr lang="en-GB" sz="2400" b="1" i="1" spc="300" dirty="0">
                <a:solidFill>
                  <a:srgbClr val="A5002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FOR A </a:t>
            </a:r>
          </a:p>
          <a:p>
            <a:pPr algn="ctr">
              <a:lnSpc>
                <a:spcPct val="150000"/>
              </a:lnSpc>
            </a:pPr>
            <a:r>
              <a:rPr lang="en-GB" sz="2400" b="1" i="1" spc="300" dirty="0">
                <a:solidFill>
                  <a:srgbClr val="A5002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SUSTAINABLE </a:t>
            </a:r>
          </a:p>
          <a:p>
            <a:pPr algn="ctr">
              <a:lnSpc>
                <a:spcPct val="150000"/>
              </a:lnSpc>
            </a:pPr>
            <a:r>
              <a:rPr lang="en-GB" sz="2400" b="1" i="1" spc="300" dirty="0">
                <a:solidFill>
                  <a:srgbClr val="A5002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WINE CULTURE </a:t>
            </a:r>
          </a:p>
          <a:p>
            <a:pPr algn="ctr">
              <a:lnSpc>
                <a:spcPct val="150000"/>
              </a:lnSpc>
            </a:pPr>
            <a:r>
              <a:rPr lang="en-GB" sz="2400" b="1" i="1" spc="300" dirty="0">
                <a:solidFill>
                  <a:srgbClr val="A5002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THAT INSPIRES HEALTHY LIFESTYLES &amp; WELL-BEING</a:t>
            </a:r>
            <a:endParaRPr lang="en-GB" sz="2400" dirty="0"/>
          </a:p>
        </p:txBody>
      </p:sp>
      <p:cxnSp>
        <p:nvCxnSpPr>
          <p:cNvPr id="11" name="Straight Connector 10"/>
          <p:cNvCxnSpPr>
            <a:cxnSpLocks/>
          </p:cNvCxnSpPr>
          <p:nvPr/>
        </p:nvCxnSpPr>
        <p:spPr>
          <a:xfrm flipH="1">
            <a:off x="4427985" y="-99392"/>
            <a:ext cx="759630" cy="7128792"/>
          </a:xfrm>
          <a:prstGeom prst="line">
            <a:avLst/>
          </a:prstGeom>
          <a:ln>
            <a:solidFill>
              <a:srgbClr val="85181E"/>
            </a:solidFill>
          </a:ln>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id="{5A14B0FC-E5F4-4872-9118-E59580B0D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4725144"/>
            <a:ext cx="3086611" cy="509204"/>
          </a:xfrm>
          <a:prstGeom prst="rect">
            <a:avLst/>
          </a:prstGeom>
        </p:spPr>
      </p:pic>
    </p:spTree>
    <p:extLst>
      <p:ext uri="{BB962C8B-B14F-4D97-AF65-F5344CB8AC3E}">
        <p14:creationId xmlns:p14="http://schemas.microsoft.com/office/powerpoint/2010/main" val="3590060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702B32E-DE86-4187-94B2-53AD1F219326}"/>
              </a:ext>
            </a:extLst>
          </p:cNvPr>
          <p:cNvGrpSpPr/>
          <p:nvPr/>
        </p:nvGrpSpPr>
        <p:grpSpPr>
          <a:xfrm>
            <a:off x="1" y="354147"/>
            <a:ext cx="9144000" cy="5742341"/>
            <a:chOff x="218255" y="280513"/>
            <a:chExt cx="11089163" cy="6192991"/>
          </a:xfrm>
        </p:grpSpPr>
        <p:pic>
          <p:nvPicPr>
            <p:cNvPr id="8" name="Picture 7" descr="A screenshot of a cell phone&#10;&#10;Description generated with very high confidence">
              <a:extLst>
                <a:ext uri="{FF2B5EF4-FFF2-40B4-BE49-F238E27FC236}">
                  <a16:creationId xmlns:a16="http://schemas.microsoft.com/office/drawing/2014/main" id="{CA281C65-4C98-4535-BF8D-051E764ECDE4}"/>
                </a:ext>
              </a:extLst>
            </p:cNvPr>
            <p:cNvPicPr>
              <a:picLocks noChangeAspect="1"/>
            </p:cNvPicPr>
            <p:nvPr/>
          </p:nvPicPr>
          <p:blipFill rotWithShape="1">
            <a:blip r:embed="rId3">
              <a:extLst>
                <a:ext uri="{28A0092B-C50C-407E-A947-70E740481C1C}">
                  <a14:useLocalDpi xmlns:a14="http://schemas.microsoft.com/office/drawing/2010/main" val="0"/>
                </a:ext>
              </a:extLst>
            </a:blip>
            <a:srcRect l="2734" t="18650" r="2990" b="6676"/>
            <a:stretch/>
          </p:blipFill>
          <p:spPr>
            <a:xfrm>
              <a:off x="218255" y="280513"/>
              <a:ext cx="11089163" cy="6192991"/>
            </a:xfrm>
            <a:prstGeom prst="rect">
              <a:avLst/>
            </a:prstGeom>
          </p:spPr>
        </p:pic>
        <p:pic>
          <p:nvPicPr>
            <p:cNvPr id="9" name="Picture 2" descr="https://www.wineinmoderation.eu/thumb.php?x=300&amp;i=https://www.wineinmoderation.eu/files/repository/20180703080605_ASOVINOS.jpg">
              <a:extLst>
                <a:ext uri="{FF2B5EF4-FFF2-40B4-BE49-F238E27FC236}">
                  <a16:creationId xmlns:a16="http://schemas.microsoft.com/office/drawing/2014/main" id="{08086360-1ACD-4656-AA8A-3266A23579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606" b="30728"/>
            <a:stretch/>
          </p:blipFill>
          <p:spPr bwMode="auto">
            <a:xfrm>
              <a:off x="2355153" y="5539763"/>
              <a:ext cx="1680024" cy="59916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310F8977-F86E-4313-A604-B0C3EC361733}"/>
              </a:ext>
            </a:extLst>
          </p:cNvPr>
          <p:cNvSpPr/>
          <p:nvPr/>
        </p:nvSpPr>
        <p:spPr>
          <a:xfrm>
            <a:off x="3169703" y="237358"/>
            <a:ext cx="2879002" cy="96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8661C2B-811D-49F6-87D4-38F7244414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9403" y="116670"/>
            <a:ext cx="2879002" cy="474954"/>
          </a:xfrm>
          <a:prstGeom prst="rect">
            <a:avLst/>
          </a:prstGeom>
        </p:spPr>
      </p:pic>
      <p:sp>
        <p:nvSpPr>
          <p:cNvPr id="2" name="TextBox 1">
            <a:extLst>
              <a:ext uri="{FF2B5EF4-FFF2-40B4-BE49-F238E27FC236}">
                <a16:creationId xmlns:a16="http://schemas.microsoft.com/office/drawing/2014/main" id="{AA96F8CB-AA83-4634-ABAB-B933F6DD3E63}"/>
              </a:ext>
            </a:extLst>
          </p:cNvPr>
          <p:cNvSpPr txBox="1"/>
          <p:nvPr/>
        </p:nvSpPr>
        <p:spPr>
          <a:xfrm>
            <a:off x="-14736" y="6180687"/>
            <a:ext cx="3987125" cy="646331"/>
          </a:xfrm>
          <a:prstGeom prst="rect">
            <a:avLst/>
          </a:prstGeom>
          <a:noFill/>
        </p:spPr>
        <p:txBody>
          <a:bodyPr wrap="square" rtlCol="0">
            <a:spAutoFit/>
          </a:bodyPr>
          <a:lstStyle/>
          <a:p>
            <a:pPr algn="ctr"/>
            <a:r>
              <a:rPr lang="en-GB" b="1" i="1" dirty="0">
                <a:solidFill>
                  <a:srgbClr val="84181E"/>
                </a:solidFill>
                <a:latin typeface="Lato" panose="020F0502020204030203" pitchFamily="34" charset="0"/>
                <a:ea typeface="Lato" panose="020F0502020204030203" pitchFamily="34" charset="0"/>
                <a:cs typeface="Lato" panose="020F0502020204030203" pitchFamily="34" charset="0"/>
              </a:rPr>
              <a:t>16 countries  in Europe  &amp; South America with structured programmes </a:t>
            </a:r>
          </a:p>
        </p:txBody>
      </p:sp>
      <p:sp>
        <p:nvSpPr>
          <p:cNvPr id="3" name="Rectangle 2">
            <a:extLst>
              <a:ext uri="{FF2B5EF4-FFF2-40B4-BE49-F238E27FC236}">
                <a16:creationId xmlns:a16="http://schemas.microsoft.com/office/drawing/2014/main" id="{6FD1195A-A2F7-45F3-8ED0-5DDCA335EAE0}"/>
              </a:ext>
            </a:extLst>
          </p:cNvPr>
          <p:cNvSpPr/>
          <p:nvPr/>
        </p:nvSpPr>
        <p:spPr>
          <a:xfrm>
            <a:off x="5696988" y="6152343"/>
            <a:ext cx="3448678" cy="646331"/>
          </a:xfrm>
          <a:prstGeom prst="rect">
            <a:avLst/>
          </a:prstGeom>
        </p:spPr>
        <p:txBody>
          <a:bodyPr wrap="square">
            <a:spAutoFit/>
          </a:bodyPr>
          <a:lstStyle/>
          <a:p>
            <a:pPr algn="ctr"/>
            <a:r>
              <a:rPr lang="en-GB" b="1" i="1" dirty="0">
                <a:solidFill>
                  <a:srgbClr val="84181E"/>
                </a:solidFill>
                <a:latin typeface="Lato" panose="020F0502020204030203" pitchFamily="34" charset="0"/>
                <a:ea typeface="Lato" panose="020F0502020204030203" pitchFamily="34" charset="0"/>
                <a:cs typeface="Lato" panose="020F0502020204030203" pitchFamily="34" charset="0"/>
              </a:rPr>
              <a:t>Activities delivered in more than 30 countries around the world </a:t>
            </a:r>
          </a:p>
        </p:txBody>
      </p:sp>
      <p:pic>
        <p:nvPicPr>
          <p:cNvPr id="10" name="Picture 9">
            <a:extLst>
              <a:ext uri="{FF2B5EF4-FFF2-40B4-BE49-F238E27FC236}">
                <a16:creationId xmlns:a16="http://schemas.microsoft.com/office/drawing/2014/main" id="{B0C59154-245D-4966-BBF1-24E1AA881B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687" b="26976"/>
          <a:stretch/>
        </p:blipFill>
        <p:spPr>
          <a:xfrm>
            <a:off x="4023571" y="5808247"/>
            <a:ext cx="1096858" cy="688192"/>
          </a:xfrm>
          <a:prstGeom prst="rect">
            <a:avLst/>
          </a:prstGeom>
        </p:spPr>
      </p:pic>
      <p:pic>
        <p:nvPicPr>
          <p:cNvPr id="11" name="Content Placeholder 5" descr="A close up of a logo&#10;&#10;Description generated with very high confidence">
            <a:extLst>
              <a:ext uri="{FF2B5EF4-FFF2-40B4-BE49-F238E27FC236}">
                <a16:creationId xmlns:a16="http://schemas.microsoft.com/office/drawing/2014/main" id="{35D83D6C-2BA0-4C3C-B83B-0D267B74AD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841" b="26837"/>
          <a:stretch/>
        </p:blipFill>
        <p:spPr>
          <a:xfrm>
            <a:off x="4797386" y="5637010"/>
            <a:ext cx="878927" cy="551458"/>
          </a:xfrm>
          <a:prstGeom prst="rect">
            <a:avLst/>
          </a:prstGeom>
        </p:spPr>
      </p:pic>
    </p:spTree>
    <p:extLst>
      <p:ext uri="{BB962C8B-B14F-4D97-AF65-F5344CB8AC3E}">
        <p14:creationId xmlns:p14="http://schemas.microsoft.com/office/powerpoint/2010/main" val="1037743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3B46D97E-2517-4EE5-9AEB-A253AAC8F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AB110C47-A8E5-4B98-8169-8A5F4351C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58" y="6147880"/>
            <a:ext cx="1407141" cy="664723"/>
          </a:xfrm>
          <a:prstGeom prst="rect">
            <a:avLst/>
          </a:prstGeom>
        </p:spPr>
      </p:pic>
      <p:pic>
        <p:nvPicPr>
          <p:cNvPr id="16" name="Picture 15">
            <a:extLst>
              <a:ext uri="{FF2B5EF4-FFF2-40B4-BE49-F238E27FC236}">
                <a16:creationId xmlns:a16="http://schemas.microsoft.com/office/drawing/2014/main" id="{28B75B2F-CD94-4D0F-9F4B-25CC4E5BB3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2523" y="6314313"/>
            <a:ext cx="2509418" cy="413983"/>
          </a:xfrm>
          <a:prstGeom prst="rect">
            <a:avLst/>
          </a:prstGeom>
        </p:spPr>
      </p:pic>
    </p:spTree>
    <p:extLst>
      <p:ext uri="{BB962C8B-B14F-4D97-AF65-F5344CB8AC3E}">
        <p14:creationId xmlns:p14="http://schemas.microsoft.com/office/powerpoint/2010/main" val="3012081690"/>
      </p:ext>
    </p:extLst>
  </p:cSld>
  <p:clrMapOvr>
    <a:masterClrMapping/>
  </p:clrMapOvr>
  <p:transition spd="slow" advClick="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07731" y="915696"/>
            <a:ext cx="4436269" cy="154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p:cNvSpPr>
            <a:spLocks noGrp="1"/>
          </p:cNvSpPr>
          <p:nvPr>
            <p:ph idx="1"/>
          </p:nvPr>
        </p:nvSpPr>
        <p:spPr>
          <a:xfrm>
            <a:off x="0" y="143458"/>
            <a:ext cx="9144000" cy="464152"/>
          </a:xfrm>
        </p:spPr>
        <p:txBody>
          <a:bodyPr anchor="b">
            <a:noAutofit/>
          </a:bodyPr>
          <a:lstStyle/>
          <a:p>
            <a:pPr marL="0" indent="0" algn="ctr">
              <a:buNone/>
            </a:pPr>
            <a:r>
              <a:rPr lang="en-GB" b="1" spc="130" dirty="0">
                <a:solidFill>
                  <a:srgbClr val="A81D36"/>
                </a:solidFill>
                <a:latin typeface="Lato" panose="020F0502020204030203" pitchFamily="34" charset="0"/>
                <a:ea typeface="Lato" panose="020F0502020204030203" pitchFamily="34" charset="0"/>
                <a:cs typeface="Lato" panose="020F0502020204030203" pitchFamily="34" charset="0"/>
              </a:rPr>
              <a:t>Wine in Moderation = Art de Vivre</a:t>
            </a:r>
          </a:p>
        </p:txBody>
      </p:sp>
      <p:sp>
        <p:nvSpPr>
          <p:cNvPr id="23" name="Title 1"/>
          <p:cNvSpPr txBox="1">
            <a:spLocks/>
          </p:cNvSpPr>
          <p:nvPr/>
        </p:nvSpPr>
        <p:spPr>
          <a:xfrm>
            <a:off x="0" y="663025"/>
            <a:ext cx="9144000" cy="994172"/>
          </a:xfrm>
          <a:prstGeom prst="rect">
            <a:avLst/>
          </a:prstGeom>
        </p:spPr>
        <p:txBody>
          <a:bodyPr>
            <a:normAutofit/>
          </a:bodyPr>
          <a:lstStyle>
            <a:lvl1pPr algn="ctr" defTabSz="914400" rtl="0" eaLnBrk="1" latinLnBrk="0" hangingPunct="1">
              <a:lnSpc>
                <a:spcPct val="90000"/>
              </a:lnSpc>
              <a:spcBef>
                <a:spcPct val="0"/>
              </a:spcBef>
              <a:buNone/>
              <a:defRPr sz="4400" kern="1200">
                <a:solidFill>
                  <a:srgbClr val="FFC000"/>
                </a:solidFill>
                <a:latin typeface="Arial" panose="020B0604020202020204" pitchFamily="34" charset="0"/>
                <a:ea typeface="+mj-ea"/>
                <a:cs typeface="Arial" panose="020B0604020202020204" pitchFamily="34" charset="0"/>
              </a:defRPr>
            </a:lvl1pPr>
          </a:lstStyle>
          <a:p>
            <a:pPr>
              <a:lnSpc>
                <a:spcPct val="80000"/>
              </a:lnSpc>
            </a:pPr>
            <a:r>
              <a:rPr lang="en-GB" sz="2400" spc="90" dirty="0">
                <a:solidFill>
                  <a:schemeClr val="tx1"/>
                </a:solidFill>
                <a:latin typeface="Lato" panose="020F0502020204030203" pitchFamily="34" charset="0"/>
                <a:ea typeface="Lato" panose="020F0502020204030203" pitchFamily="34" charset="0"/>
                <a:cs typeface="Lato" panose="020F0502020204030203" pitchFamily="34" charset="0"/>
              </a:rPr>
              <a:t>A message that speaks to everyone</a:t>
            </a:r>
          </a:p>
        </p:txBody>
      </p:sp>
      <p:pic>
        <p:nvPicPr>
          <p:cNvPr id="13" name="Picture 12">
            <a:extLst>
              <a:ext uri="{FF2B5EF4-FFF2-40B4-BE49-F238E27FC236}">
                <a16:creationId xmlns:a16="http://schemas.microsoft.com/office/drawing/2014/main" id="{448B83B8-7EED-4E3F-967E-67C76634B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791" y="1064476"/>
            <a:ext cx="2828729" cy="857528"/>
          </a:xfrm>
          <a:prstGeom prst="rect">
            <a:avLst/>
          </a:prstGeom>
        </p:spPr>
      </p:pic>
      <p:pic>
        <p:nvPicPr>
          <p:cNvPr id="5" name="Picture 4" descr="A picture containing text, map&#10;&#10;Description generated with very high confidence">
            <a:extLst>
              <a:ext uri="{FF2B5EF4-FFF2-40B4-BE49-F238E27FC236}">
                <a16:creationId xmlns:a16="http://schemas.microsoft.com/office/drawing/2014/main" id="{9F9333C5-A83E-41CB-8533-126D1118B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65" y="1988840"/>
            <a:ext cx="9083335" cy="4884816"/>
          </a:xfrm>
          <a:prstGeom prst="rect">
            <a:avLst/>
          </a:prstGeom>
        </p:spPr>
      </p:pic>
    </p:spTree>
    <p:extLst>
      <p:ext uri="{BB962C8B-B14F-4D97-AF65-F5344CB8AC3E}">
        <p14:creationId xmlns:p14="http://schemas.microsoft.com/office/powerpoint/2010/main" val="191497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5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278" y="735053"/>
            <a:ext cx="9160278" cy="4926195"/>
          </a:xfrm>
        </p:spPr>
      </p:pic>
      <p:sp>
        <p:nvSpPr>
          <p:cNvPr id="4" name="Slide Number Placeholder 3"/>
          <p:cNvSpPr>
            <a:spLocks noGrp="1"/>
          </p:cNvSpPr>
          <p:nvPr>
            <p:ph type="sldNum" sz="quarter" idx="12"/>
          </p:nvPr>
        </p:nvSpPr>
        <p:spPr/>
        <p:txBody>
          <a:bodyPr/>
          <a:lstStyle/>
          <a:p>
            <a:fld id="{2A3AB0F1-F9C8-48C9-8552-00FF2CE807FD}" type="slidenum">
              <a:rPr lang="pt-PT" smtClean="0"/>
              <a:t>6</a:t>
            </a:fld>
            <a:endParaRPr lang="pt-PT"/>
          </a:p>
        </p:txBody>
      </p:sp>
    </p:spTree>
    <p:extLst>
      <p:ext uri="{BB962C8B-B14F-4D97-AF65-F5344CB8AC3E}">
        <p14:creationId xmlns:p14="http://schemas.microsoft.com/office/powerpoint/2010/main" val="1419530599"/>
      </p:ext>
    </p:extLst>
  </p:cSld>
  <p:clrMapOvr>
    <a:masterClrMapping/>
  </p:clrMapOvr>
  <p:transition spd="slow" advClick="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l="46773" t="8479" r="22287" b="6489"/>
          <a:stretch/>
        </p:blipFill>
        <p:spPr>
          <a:xfrm>
            <a:off x="6444208" y="-74749"/>
            <a:ext cx="3096343" cy="6979684"/>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43427" t="20204" r="32780" b="7284"/>
          <a:stretch/>
        </p:blipFill>
        <p:spPr>
          <a:xfrm>
            <a:off x="-108519" y="-226566"/>
            <a:ext cx="3194902" cy="7084565"/>
          </a:xfrm>
          <a:prstGeom prst="rect">
            <a:avLst/>
          </a:prstGeom>
          <a:noFill/>
        </p:spPr>
      </p:pic>
      <p:sp>
        <p:nvSpPr>
          <p:cNvPr id="2" name="Parallelogram 1"/>
          <p:cNvSpPr/>
          <p:nvPr/>
        </p:nvSpPr>
        <p:spPr>
          <a:xfrm rot="21277075">
            <a:off x="1408295" y="-657521"/>
            <a:ext cx="6913819" cy="810103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fld id="{2A3AB0F1-F9C8-48C9-8552-00FF2CE807FD}" type="slidenum">
              <a:rPr lang="pt-PT" sz="1050"/>
              <a:t>7</a:t>
            </a:fld>
            <a:endParaRPr lang="pt-PT" sz="1050"/>
          </a:p>
        </p:txBody>
      </p:sp>
      <p:sp>
        <p:nvSpPr>
          <p:cNvPr id="3" name="Rectangle 2"/>
          <p:cNvSpPr/>
          <p:nvPr/>
        </p:nvSpPr>
        <p:spPr>
          <a:xfrm>
            <a:off x="2866966" y="1370587"/>
            <a:ext cx="4297322" cy="4185761"/>
          </a:xfrm>
          <a:prstGeom prst="rect">
            <a:avLst/>
          </a:prstGeom>
        </p:spPr>
        <p:txBody>
          <a:bodyPr wrap="square">
            <a:spAutoFit/>
          </a:bodyPr>
          <a:lstStyle/>
          <a:p>
            <a:r>
              <a:rPr lang="en-GB" b="1" dirty="0">
                <a:solidFill>
                  <a:srgbClr val="84181E"/>
                </a:solidFill>
                <a:latin typeface="Lato" panose="020F0502020204030203"/>
              </a:rPr>
              <a:t>Understand the wine you drink: </a:t>
            </a:r>
            <a:r>
              <a:rPr lang="en-GB" dirty="0">
                <a:solidFill>
                  <a:srgbClr val="84181E"/>
                </a:solidFill>
                <a:latin typeface="Lato" panose="020F0502020204030203"/>
              </a:rPr>
              <a:t>knowing where its unique character </a:t>
            </a:r>
            <a:r>
              <a:rPr lang="en-GB">
                <a:solidFill>
                  <a:srgbClr val="84181E"/>
                </a:solidFill>
                <a:latin typeface="Lato" panose="020F0502020204030203"/>
              </a:rPr>
              <a:t>comes from, </a:t>
            </a:r>
            <a:r>
              <a:rPr lang="en-GB" dirty="0">
                <a:solidFill>
                  <a:srgbClr val="84181E"/>
                </a:solidFill>
                <a:latin typeface="Lato" panose="020F0502020204030203"/>
              </a:rPr>
              <a:t>makes </a:t>
            </a:r>
            <a:r>
              <a:rPr lang="en-GB">
                <a:solidFill>
                  <a:srgbClr val="84181E"/>
                </a:solidFill>
                <a:latin typeface="Lato" panose="020F0502020204030203"/>
              </a:rPr>
              <a:t>drinking all the </a:t>
            </a:r>
            <a:r>
              <a:rPr lang="en-GB" dirty="0">
                <a:solidFill>
                  <a:srgbClr val="84181E"/>
                </a:solidFill>
                <a:latin typeface="Lato" panose="020F0502020204030203"/>
              </a:rPr>
              <a:t>more pleasurable.</a:t>
            </a:r>
            <a:br>
              <a:rPr lang="en-GB" sz="1400" dirty="0">
                <a:solidFill>
                  <a:srgbClr val="84181E"/>
                </a:solidFill>
                <a:latin typeface="Lato" panose="020F0502020204030203"/>
              </a:rPr>
            </a:br>
            <a:endParaRPr lang="en-GB" sz="1400" dirty="0">
              <a:solidFill>
                <a:srgbClr val="84181E"/>
              </a:solidFill>
              <a:latin typeface="Lato" panose="020F0502020204030203"/>
            </a:endParaRPr>
          </a:p>
          <a:p>
            <a:r>
              <a:rPr lang="en-GB" b="1" dirty="0">
                <a:solidFill>
                  <a:srgbClr val="84181E"/>
                </a:solidFill>
                <a:latin typeface="Lato" panose="020F0502020204030203"/>
              </a:rPr>
              <a:t>Drink slowly</a:t>
            </a:r>
            <a:r>
              <a:rPr lang="en-GB" dirty="0">
                <a:solidFill>
                  <a:srgbClr val="84181E"/>
                </a:solidFill>
                <a:latin typeface="Lato" panose="020F0502020204030203"/>
              </a:rPr>
              <a:t>: take the time to savour the wine’s distinctive taste.</a:t>
            </a:r>
            <a:br>
              <a:rPr lang="en-GB" sz="1400" dirty="0">
                <a:solidFill>
                  <a:srgbClr val="84181E"/>
                </a:solidFill>
                <a:latin typeface="Lato" panose="020F0502020204030203"/>
              </a:rPr>
            </a:br>
            <a:br>
              <a:rPr lang="en-GB" b="1" dirty="0">
                <a:solidFill>
                  <a:srgbClr val="84181E"/>
                </a:solidFill>
                <a:latin typeface="Lato" panose="020F0502020204030203"/>
              </a:rPr>
            </a:br>
            <a:r>
              <a:rPr lang="en-GB" b="1" dirty="0">
                <a:solidFill>
                  <a:srgbClr val="84181E"/>
                </a:solidFill>
                <a:latin typeface="Lato" panose="020F0502020204030203"/>
              </a:rPr>
              <a:t>Accompany wine with good food</a:t>
            </a:r>
            <a:r>
              <a:rPr lang="en-GB" dirty="0">
                <a:solidFill>
                  <a:srgbClr val="84181E"/>
                </a:solidFill>
                <a:latin typeface="Lato" panose="020F0502020204030203"/>
              </a:rPr>
              <a:t>: alongside a glass of water.</a:t>
            </a:r>
            <a:br>
              <a:rPr lang="en-GB" sz="1400" dirty="0">
                <a:solidFill>
                  <a:srgbClr val="84181E"/>
                </a:solidFill>
                <a:latin typeface="Lato" panose="020F0502020204030203"/>
              </a:rPr>
            </a:br>
            <a:br>
              <a:rPr lang="en-GB" b="1" dirty="0">
                <a:solidFill>
                  <a:srgbClr val="84181E"/>
                </a:solidFill>
                <a:latin typeface="Lato" panose="020F0502020204030203"/>
              </a:rPr>
            </a:br>
            <a:r>
              <a:rPr lang="en-GB" b="1" dirty="0">
                <a:solidFill>
                  <a:srgbClr val="84181E"/>
                </a:solidFill>
                <a:latin typeface="Lato" panose="020F0502020204030203"/>
              </a:rPr>
              <a:t>Appreciate wine with good </a:t>
            </a:r>
          </a:p>
          <a:p>
            <a:r>
              <a:rPr lang="en-GB" b="1" dirty="0">
                <a:solidFill>
                  <a:srgbClr val="84181E"/>
                </a:solidFill>
                <a:latin typeface="Lato" panose="020F0502020204030203"/>
              </a:rPr>
              <a:t>company, friends and family</a:t>
            </a:r>
            <a:r>
              <a:rPr lang="en-GB" dirty="0">
                <a:solidFill>
                  <a:srgbClr val="84181E"/>
                </a:solidFill>
                <a:latin typeface="Lato" panose="020F0502020204030203"/>
              </a:rPr>
              <a:t>.</a:t>
            </a:r>
            <a:br>
              <a:rPr lang="en-GB" sz="1400" dirty="0">
                <a:solidFill>
                  <a:srgbClr val="84181E"/>
                </a:solidFill>
                <a:latin typeface="Lato" panose="020F0502020204030203"/>
              </a:rPr>
            </a:br>
            <a:br>
              <a:rPr lang="en-GB" b="1" dirty="0">
                <a:solidFill>
                  <a:srgbClr val="84181E"/>
                </a:solidFill>
                <a:latin typeface="Lato" panose="020F0502020204030203"/>
              </a:rPr>
            </a:br>
            <a:r>
              <a:rPr lang="en-GB" sz="2000" b="1" dirty="0">
                <a:solidFill>
                  <a:srgbClr val="84181E"/>
                </a:solidFill>
                <a:latin typeface="Lato" panose="020F0502020204030203"/>
              </a:rPr>
              <a:t>Be sensible, avoid excess</a:t>
            </a:r>
            <a:endParaRPr lang="en-GB" sz="1400" dirty="0">
              <a:solidFill>
                <a:srgbClr val="84181E"/>
              </a:solidFill>
              <a:latin typeface="Lato" panose="020F0502020204030203"/>
            </a:endParaRPr>
          </a:p>
        </p:txBody>
      </p:sp>
      <p:sp>
        <p:nvSpPr>
          <p:cNvPr id="6" name="TextBox 5"/>
          <p:cNvSpPr txBox="1"/>
          <p:nvPr/>
        </p:nvSpPr>
        <p:spPr>
          <a:xfrm>
            <a:off x="2866966" y="404664"/>
            <a:ext cx="4572000" cy="523220"/>
          </a:xfrm>
          <a:prstGeom prst="rect">
            <a:avLst/>
          </a:prstGeom>
          <a:noFill/>
        </p:spPr>
        <p:txBody>
          <a:bodyPr wrap="square" rtlCol="0">
            <a:spAutoFit/>
          </a:bodyPr>
          <a:lstStyle/>
          <a:p>
            <a:r>
              <a:rPr lang="en-GB" sz="2800" b="1" dirty="0">
                <a:solidFill>
                  <a:srgbClr val="92D050"/>
                </a:solidFill>
                <a:latin typeface="Trebuchet MS" panose="020B0603020202020204" pitchFamily="34" charset="0"/>
              </a:rPr>
              <a:t>Enjoy wine to its fullest</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38744" y="6055797"/>
            <a:ext cx="1312216" cy="397539"/>
          </a:xfrm>
          <a:prstGeom prst="rect">
            <a:avLst/>
          </a:prstGeom>
        </p:spPr>
      </p:pic>
    </p:spTree>
    <p:extLst>
      <p:ext uri="{BB962C8B-B14F-4D97-AF65-F5344CB8AC3E}">
        <p14:creationId xmlns:p14="http://schemas.microsoft.com/office/powerpoint/2010/main" val="197087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96137" y="0"/>
            <a:ext cx="3946690" cy="690708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9066"/>
          <a:stretch/>
        </p:blipFill>
        <p:spPr>
          <a:xfrm>
            <a:off x="-423740" y="-143423"/>
            <a:ext cx="3627588" cy="6956799"/>
          </a:xfrm>
          <a:prstGeom prst="rect">
            <a:avLst/>
          </a:prstGeom>
        </p:spPr>
      </p:pic>
      <p:sp>
        <p:nvSpPr>
          <p:cNvPr id="14" name="Parallelogram 13"/>
          <p:cNvSpPr/>
          <p:nvPr/>
        </p:nvSpPr>
        <p:spPr>
          <a:xfrm rot="21290697">
            <a:off x="1483587" y="-321211"/>
            <a:ext cx="6490454" cy="7312374"/>
          </a:xfrm>
          <a:prstGeom prst="parallelogram">
            <a:avLst>
              <a:gd name="adj" fmla="val 2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sz="1350" dirty="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pPr>
              <a:lnSpc>
                <a:spcPct val="150000"/>
              </a:lnSpc>
            </a:pPr>
            <a:fld id="{2A3AB0F1-F9C8-48C9-8552-00FF2CE807FD}" type="slidenum">
              <a:rPr lang="pt-PT" sz="1050">
                <a:latin typeface="Trebuchet MS" panose="020B0603020202020204" pitchFamily="34" charset="0"/>
              </a:rPr>
              <a:pPr>
                <a:lnSpc>
                  <a:spcPct val="150000"/>
                </a:lnSpc>
              </a:pPr>
              <a:t>8</a:t>
            </a:fld>
            <a:endParaRPr lang="pt-PT" sz="1050" dirty="0">
              <a:latin typeface="Trebuchet MS" panose="020B0603020202020204" pitchFamily="34" charset="0"/>
            </a:endParaRPr>
          </a:p>
        </p:txBody>
      </p:sp>
      <p:sp>
        <p:nvSpPr>
          <p:cNvPr id="3" name="Rectangle 2"/>
          <p:cNvSpPr/>
          <p:nvPr/>
        </p:nvSpPr>
        <p:spPr>
          <a:xfrm>
            <a:off x="2843808" y="1973997"/>
            <a:ext cx="3974310" cy="3093154"/>
          </a:xfrm>
          <a:prstGeom prst="rect">
            <a:avLst/>
          </a:prstGeom>
        </p:spPr>
        <p:txBody>
          <a:bodyPr wrap="square">
            <a:spAutoFit/>
          </a:bodyPr>
          <a:lstStyle/>
          <a:p>
            <a:r>
              <a:rPr lang="en-GB" sz="2000" dirty="0">
                <a:latin typeface="Lato"/>
              </a:rPr>
              <a:t>Wine consumption requires maturity: </a:t>
            </a:r>
            <a:r>
              <a:rPr lang="en-GB" sz="2000" b="1" dirty="0">
                <a:latin typeface="Lato"/>
              </a:rPr>
              <a:t>underage individuals should not drink</a:t>
            </a:r>
            <a:r>
              <a:rPr lang="en-GB" sz="2000" dirty="0">
                <a:latin typeface="Lato"/>
              </a:rPr>
              <a:t>.</a:t>
            </a:r>
            <a:br>
              <a:rPr lang="en-GB" sz="1600" dirty="0">
                <a:latin typeface="Lato"/>
              </a:rPr>
            </a:br>
            <a:endParaRPr lang="en-GB" sz="1600" dirty="0">
              <a:latin typeface="Lato"/>
            </a:endParaRPr>
          </a:p>
          <a:p>
            <a:endParaRPr lang="en-GB" sz="1100" dirty="0">
              <a:latin typeface="Lato"/>
            </a:endParaRPr>
          </a:p>
          <a:p>
            <a:r>
              <a:rPr lang="en-GB" sz="2000" b="1" dirty="0">
                <a:latin typeface="Lato"/>
              </a:rPr>
              <a:t>Pregnant women should avoid consumption of alcoholic beverages</a:t>
            </a:r>
            <a:r>
              <a:rPr lang="en-GB" sz="2000" dirty="0">
                <a:latin typeface="Lato"/>
              </a:rPr>
              <a:t>.</a:t>
            </a:r>
            <a:br>
              <a:rPr lang="en-GB" sz="1600" dirty="0">
                <a:latin typeface="Lato"/>
              </a:rPr>
            </a:br>
            <a:endParaRPr lang="en-GB" sz="1600" dirty="0">
              <a:latin typeface="Lato"/>
            </a:endParaRPr>
          </a:p>
          <a:p>
            <a:br>
              <a:rPr lang="en-GB" sz="1200" dirty="0">
                <a:latin typeface="Lato"/>
              </a:rPr>
            </a:br>
            <a:r>
              <a:rPr lang="en-GB" sz="2000" b="1" dirty="0">
                <a:latin typeface="Lato"/>
              </a:rPr>
              <a:t>Avoid drinking if you drive</a:t>
            </a:r>
            <a:r>
              <a:rPr lang="en-GB" dirty="0"/>
              <a:t> </a:t>
            </a:r>
            <a:endParaRPr lang="en-GB" sz="1350" dirty="0">
              <a:latin typeface="Trebuchet MS" panose="020B0603020202020204" pitchFamily="34" charset="0"/>
            </a:endParaRPr>
          </a:p>
        </p:txBody>
      </p:sp>
      <p:sp>
        <p:nvSpPr>
          <p:cNvPr id="6" name="TextBox 5"/>
          <p:cNvSpPr txBox="1"/>
          <p:nvPr/>
        </p:nvSpPr>
        <p:spPr>
          <a:xfrm>
            <a:off x="2843808" y="589585"/>
            <a:ext cx="4248472" cy="1200329"/>
          </a:xfrm>
          <a:prstGeom prst="rect">
            <a:avLst/>
          </a:prstGeom>
          <a:noFill/>
        </p:spPr>
        <p:txBody>
          <a:bodyPr wrap="square" rtlCol="0">
            <a:spAutoFit/>
          </a:bodyPr>
          <a:lstStyle/>
          <a:p>
            <a:r>
              <a:rPr lang="en-GB" b="1" cap="all" dirty="0">
                <a:solidFill>
                  <a:srgbClr val="84181E"/>
                </a:solidFill>
                <a:latin typeface="Lato"/>
              </a:rPr>
              <a:t>IN CERTAIN SITUATIONS AND AMONG PARTICULAR POPULATION GROUPS, ALCOHOLIC BEVERAGES SHOULD BE AVOIDED</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04428" y="6242369"/>
            <a:ext cx="1312216" cy="397539"/>
          </a:xfrm>
          <a:prstGeom prst="rect">
            <a:avLst/>
          </a:prstGeom>
        </p:spPr>
      </p:pic>
      <p:sp>
        <p:nvSpPr>
          <p:cNvPr id="7" name="TextBox 6">
            <a:extLst>
              <a:ext uri="{FF2B5EF4-FFF2-40B4-BE49-F238E27FC236}">
                <a16:creationId xmlns:a16="http://schemas.microsoft.com/office/drawing/2014/main" id="{A9FA4F8B-99AB-4D40-A0B1-825EBEDEA02D}"/>
              </a:ext>
            </a:extLst>
          </p:cNvPr>
          <p:cNvSpPr txBox="1"/>
          <p:nvPr/>
        </p:nvSpPr>
        <p:spPr>
          <a:xfrm>
            <a:off x="2859415" y="5321926"/>
            <a:ext cx="3648772" cy="584775"/>
          </a:xfrm>
          <a:prstGeom prst="rect">
            <a:avLst/>
          </a:prstGeom>
          <a:noFill/>
        </p:spPr>
        <p:txBody>
          <a:bodyPr wrap="square" rtlCol="0">
            <a:spAutoFit/>
          </a:bodyPr>
          <a:lstStyle/>
          <a:p>
            <a:r>
              <a:rPr lang="en-GB" sz="1600" dirty="0">
                <a:solidFill>
                  <a:srgbClr val="A81D36"/>
                </a:solidFill>
              </a:rPr>
              <a:t>Always consult your doctor </a:t>
            </a:r>
          </a:p>
          <a:p>
            <a:r>
              <a:rPr lang="en-GB" sz="1600" dirty="0">
                <a:solidFill>
                  <a:srgbClr val="A81D36"/>
                </a:solidFill>
              </a:rPr>
              <a:t>for your drinking pattern &amp; health </a:t>
            </a:r>
          </a:p>
        </p:txBody>
      </p:sp>
    </p:spTree>
    <p:extLst>
      <p:ext uri="{BB962C8B-B14F-4D97-AF65-F5344CB8AC3E}">
        <p14:creationId xmlns:p14="http://schemas.microsoft.com/office/powerpoint/2010/main" val="15976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84" y="0"/>
            <a:ext cx="9167484" cy="5472608"/>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80" y="3789040"/>
            <a:ext cx="9177780" cy="2088232"/>
          </a:xfrm>
          <a:prstGeom prst="rect">
            <a:avLst/>
          </a:prstGeom>
        </p:spPr>
      </p:pic>
    </p:spTree>
    <p:extLst>
      <p:ext uri="{BB962C8B-B14F-4D97-AF65-F5344CB8AC3E}">
        <p14:creationId xmlns:p14="http://schemas.microsoft.com/office/powerpoint/2010/main" val="1117960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13355</TotalTime>
  <Words>567</Words>
  <Application>Microsoft Macintosh PowerPoint</Application>
  <PresentationFormat>Affichage à l'écran (4:3)</PresentationFormat>
  <Paragraphs>77</Paragraphs>
  <Slides>19</Slides>
  <Notes>10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Lato</vt:lpstr>
      <vt:lpstr>Lato-Italic</vt:lpstr>
      <vt:lpstr>Trebuchet MS</vt:lpstr>
      <vt:lpstr>Office Theme</vt:lpstr>
      <vt:lpstr>From Social Aspects To Social Sustainability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Empowering professionals. How ?</vt:lpstr>
      <vt:lpstr>Présentation PowerPoint</vt:lpstr>
      <vt:lpstr>RESPONSIBLE COMMERCIAL COMMUNICATION. HOW?</vt:lpstr>
      <vt:lpstr>Présentation PowerPoint</vt:lpstr>
      <vt:lpstr>ENCOURAGING MODERATION &amp; RESPONSIBILITY </vt:lpstr>
      <vt:lpstr>Présentation PowerPoint</vt:lpstr>
      <vt:lpstr>WiM Collective Actions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WIM</dc:creator>
  <cp:lastModifiedBy>Administrateur</cp:lastModifiedBy>
  <cp:revision>514</cp:revision>
  <cp:lastPrinted>2015-09-25T15:11:41Z</cp:lastPrinted>
  <dcterms:created xsi:type="dcterms:W3CDTF">2015-02-02T10:06:50Z</dcterms:created>
  <dcterms:modified xsi:type="dcterms:W3CDTF">2018-10-03T15:49:53Z</dcterms:modified>
</cp:coreProperties>
</file>