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256"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2" r:id="rId17"/>
    <p:sldId id="271" r:id="rId18"/>
    <p:sldId id="273" r:id="rId19"/>
    <p:sldId id="26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D454"/>
    <a:srgbClr val="F9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2" y="-90"/>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20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29529C-88D5-4A58-B889-C2113B372E87}" type="datetimeFigureOut">
              <a:rPr lang="en-AU" smtClean="0"/>
              <a:t>10/11/2015</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4CFFD7-13DA-4329-857E-CA9D892595DA}" type="slidenum">
              <a:rPr lang="en-AU" smtClean="0"/>
              <a:t>‹#›</a:t>
            </a:fld>
            <a:endParaRPr lang="en-AU"/>
          </a:p>
        </p:txBody>
      </p:sp>
    </p:spTree>
    <p:extLst>
      <p:ext uri="{BB962C8B-B14F-4D97-AF65-F5344CB8AC3E}">
        <p14:creationId xmlns:p14="http://schemas.microsoft.com/office/powerpoint/2010/main" val="1402722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684630-0729-4149-A510-53C4F03B2551}" type="datetimeFigureOut">
              <a:rPr lang="en-AU" smtClean="0"/>
              <a:t>10/11/2015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8FF0BF-277E-4FDB-B390-A2E8DEB168CF}" type="slidenum">
              <a:rPr lang="en-AU" smtClean="0"/>
              <a:t>‹#›</a:t>
            </a:fld>
            <a:endParaRPr lang="en-AU"/>
          </a:p>
        </p:txBody>
      </p:sp>
    </p:spTree>
    <p:extLst>
      <p:ext uri="{BB962C8B-B14F-4D97-AF65-F5344CB8AC3E}">
        <p14:creationId xmlns:p14="http://schemas.microsoft.com/office/powerpoint/2010/main" val="444433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AU" altLang="en-US" dirty="0" smtClean="0"/>
              <a:t>“Australian wine can kill” 108,000 litres exported in bulk to Germany. SO2 OK </a:t>
            </a:r>
          </a:p>
        </p:txBody>
      </p:sp>
      <p:sp>
        <p:nvSpPr>
          <p:cNvPr id="4" name="Slide Number Placeholder 3"/>
          <p:cNvSpPr>
            <a:spLocks noGrp="1"/>
          </p:cNvSpPr>
          <p:nvPr>
            <p:ph type="sldNum" sz="quarter" idx="10"/>
          </p:nvPr>
        </p:nvSpPr>
        <p:spPr/>
        <p:txBody>
          <a:bodyPr/>
          <a:lstStyle/>
          <a:p>
            <a:fld id="{148FF0BF-277E-4FDB-B390-A2E8DEB168CF}" type="slidenum">
              <a:rPr lang="en-AU" smtClean="0"/>
              <a:t>7</a:t>
            </a:fld>
            <a:endParaRPr lang="en-AU"/>
          </a:p>
        </p:txBody>
      </p:sp>
    </p:spTree>
    <p:extLst>
      <p:ext uri="{BB962C8B-B14F-4D97-AF65-F5344CB8AC3E}">
        <p14:creationId xmlns:p14="http://schemas.microsoft.com/office/powerpoint/2010/main" val="2525708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dirty="0" smtClean="0"/>
              <a:t>Standard HACCP protocol. Note the failure in the German example to perform the last step. Limit needs to be the lowest of those applying in each of the international markets in which the wine might be sold. Hence the need for reliable information of the specification that applies in each of those markets.</a:t>
            </a:r>
          </a:p>
          <a:p>
            <a:endParaRPr lang="en-AU" dirty="0"/>
          </a:p>
        </p:txBody>
      </p:sp>
      <p:sp>
        <p:nvSpPr>
          <p:cNvPr id="4" name="Slide Number Placeholder 3"/>
          <p:cNvSpPr>
            <a:spLocks noGrp="1"/>
          </p:cNvSpPr>
          <p:nvPr>
            <p:ph type="sldNum" sz="quarter" idx="10"/>
          </p:nvPr>
        </p:nvSpPr>
        <p:spPr/>
        <p:txBody>
          <a:bodyPr/>
          <a:lstStyle/>
          <a:p>
            <a:fld id="{148FF0BF-277E-4FDB-B390-A2E8DEB168CF}" type="slidenum">
              <a:rPr lang="en-AU" smtClean="0"/>
              <a:t>8</a:t>
            </a:fld>
            <a:endParaRPr lang="en-AU"/>
          </a:p>
        </p:txBody>
      </p:sp>
    </p:spTree>
    <p:extLst>
      <p:ext uri="{BB962C8B-B14F-4D97-AF65-F5344CB8AC3E}">
        <p14:creationId xmlns:p14="http://schemas.microsoft.com/office/powerpoint/2010/main" val="190132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t>As regulators we are not concerned about the last of these categories. Because the context in which I am using the word here is “grade” or “excellence”- a subjective determination beyond the competence of regulators. The control of the wine production process, however, is largely focussed on this category as the wine producer attempts to achieve the optimal result from the available raw material, the grapes.</a:t>
            </a:r>
            <a:endParaRPr lang="en-AU" dirty="0"/>
          </a:p>
        </p:txBody>
      </p:sp>
      <p:sp>
        <p:nvSpPr>
          <p:cNvPr id="4" name="Slide Number Placeholder 3"/>
          <p:cNvSpPr>
            <a:spLocks noGrp="1"/>
          </p:cNvSpPr>
          <p:nvPr>
            <p:ph type="sldNum" sz="quarter" idx="10"/>
          </p:nvPr>
        </p:nvSpPr>
        <p:spPr/>
        <p:txBody>
          <a:bodyPr/>
          <a:lstStyle/>
          <a:p>
            <a:fld id="{148FF0BF-277E-4FDB-B390-A2E8DEB168CF}" type="slidenum">
              <a:rPr lang="en-AU" smtClean="0"/>
              <a:t>10</a:t>
            </a:fld>
            <a:endParaRPr lang="en-AU"/>
          </a:p>
        </p:txBody>
      </p:sp>
    </p:spTree>
    <p:extLst>
      <p:ext uri="{BB962C8B-B14F-4D97-AF65-F5344CB8AC3E}">
        <p14:creationId xmlns:p14="http://schemas.microsoft.com/office/powerpoint/2010/main" val="3920182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dirty="0" smtClean="0"/>
              <a:t>Probe not available.. Limited. Countries reputations rely on the history of abuse and how it is dealt with in the country of origin. Most New World countries have robust regimes, and a history of effective response to isolated instances of non-compliance. The same has not always been true in Europe with the result that consumers have lost confidence in the truthfulness of certain labels. Think about role for import inspection-counterfeiting-certainly an issue for enforcement authorities in the country where </a:t>
            </a:r>
            <a:r>
              <a:rPr lang="en-AU" altLang="en-US" dirty="0" err="1" smtClean="0"/>
              <a:t>counterfiet</a:t>
            </a:r>
            <a:r>
              <a:rPr lang="en-AU" altLang="en-US" dirty="0" smtClean="0"/>
              <a:t> wine is being marketed- bow much evidence is there that counterfeit wine is crossing national borders?</a:t>
            </a:r>
          </a:p>
          <a:p>
            <a:endParaRPr lang="en-AU" dirty="0"/>
          </a:p>
        </p:txBody>
      </p:sp>
      <p:sp>
        <p:nvSpPr>
          <p:cNvPr id="4" name="Slide Number Placeholder 3"/>
          <p:cNvSpPr>
            <a:spLocks noGrp="1"/>
          </p:cNvSpPr>
          <p:nvPr>
            <p:ph type="sldNum" sz="quarter" idx="10"/>
          </p:nvPr>
        </p:nvSpPr>
        <p:spPr/>
        <p:txBody>
          <a:bodyPr/>
          <a:lstStyle/>
          <a:p>
            <a:fld id="{148FF0BF-277E-4FDB-B390-A2E8DEB168CF}" type="slidenum">
              <a:rPr lang="en-AU" smtClean="0"/>
              <a:t>12</a:t>
            </a:fld>
            <a:endParaRPr lang="en-AU"/>
          </a:p>
        </p:txBody>
      </p:sp>
    </p:spTree>
    <p:extLst>
      <p:ext uri="{BB962C8B-B14F-4D97-AF65-F5344CB8AC3E}">
        <p14:creationId xmlns:p14="http://schemas.microsoft.com/office/powerpoint/2010/main" val="4208211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Source: Regulatory Services Quality Manual (published on Wine Australia website)</a:t>
            </a:r>
            <a:endParaRPr lang="en-AU" dirty="0"/>
          </a:p>
        </p:txBody>
      </p:sp>
      <p:sp>
        <p:nvSpPr>
          <p:cNvPr id="4" name="Slide Number Placeholder 3"/>
          <p:cNvSpPr>
            <a:spLocks noGrp="1"/>
          </p:cNvSpPr>
          <p:nvPr>
            <p:ph type="sldNum" sz="quarter" idx="10"/>
          </p:nvPr>
        </p:nvSpPr>
        <p:spPr/>
        <p:txBody>
          <a:bodyPr/>
          <a:lstStyle/>
          <a:p>
            <a:fld id="{148FF0BF-277E-4FDB-B390-A2E8DEB168CF}" type="slidenum">
              <a:rPr lang="en-AU" smtClean="0"/>
              <a:t>16</a:t>
            </a:fld>
            <a:endParaRPr lang="en-AU"/>
          </a:p>
        </p:txBody>
      </p:sp>
    </p:spTree>
    <p:extLst>
      <p:ext uri="{BB962C8B-B14F-4D97-AF65-F5344CB8AC3E}">
        <p14:creationId xmlns:p14="http://schemas.microsoft.com/office/powerpoint/2010/main" val="4264351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Gill Sans MT" panose="020B0502020104020203" pitchFamily="34" charset="0"/>
              </a:defRPr>
            </a:lvl1pPr>
          </a:lstStyle>
          <a:p>
            <a:r>
              <a:rPr lang="en-US" smtClean="0"/>
              <a:t>APEC Wine Regulatory Forum</a:t>
            </a:r>
            <a:endParaRPr lang="en-AU" dirty="0"/>
          </a:p>
        </p:txBody>
      </p:sp>
      <p:sp>
        <p:nvSpPr>
          <p:cNvPr id="6" name="Slide Number Placeholder 5"/>
          <p:cNvSpPr>
            <a:spLocks noGrp="1"/>
          </p:cNvSpPr>
          <p:nvPr>
            <p:ph type="sldNum" sz="quarter" idx="12"/>
          </p:nvPr>
        </p:nvSpPr>
        <p:spPr/>
        <p:txBody>
          <a:bodyPr/>
          <a:lstStyle>
            <a:lvl1pPr>
              <a:defRPr>
                <a:latin typeface="Gill Sans MT" panose="020B0502020104020203" pitchFamily="34" charset="0"/>
              </a:defRPr>
            </a:lvl1pPr>
          </a:lstStyle>
          <a:p>
            <a:r>
              <a:rPr lang="en-AU" dirty="0" smtClean="0"/>
              <a:t>Adelaide | Australia</a:t>
            </a:r>
            <a:endParaRPr lang="en-AU" dirty="0"/>
          </a:p>
        </p:txBody>
      </p:sp>
      <p:pic>
        <p:nvPicPr>
          <p:cNvPr id="5" name="Picture 2" descr="C:\Users\jessica.pater\AppData\Local\Microsoft\Windows\Temporary Internet Files\Content.Outlook\ADH3HQZ6\tyrells_vine_0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3883" b="31448"/>
          <a:stretch/>
        </p:blipFill>
        <p:spPr bwMode="auto">
          <a:xfrm>
            <a:off x="0" y="2924944"/>
            <a:ext cx="9144000" cy="3332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2947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2111662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5913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97429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913909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4225740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497364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380082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5946"/>
            <a:ext cx="8229600" cy="854968"/>
          </a:xfrm>
        </p:spPr>
        <p:txBody>
          <a:bodyPr>
            <a:normAutofit/>
          </a:bodyPr>
          <a:lstStyle>
            <a:lvl1pPr>
              <a:defRPr sz="4000">
                <a:latin typeface="Gill Sans MT" panose="020B0502020104020203"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Footer Placeholder 4"/>
          <p:cNvSpPr txBox="1">
            <a:spLocks/>
          </p:cNvSpPr>
          <p:nvPr userDrawn="1"/>
        </p:nvSpPr>
        <p:spPr>
          <a:xfrm>
            <a:off x="547936" y="6351165"/>
            <a:ext cx="2151856" cy="365125"/>
          </a:xfrm>
          <a:prstGeom prst="rect">
            <a:avLst/>
          </a:prstGeom>
        </p:spPr>
        <p:txBody>
          <a:bodyPr/>
          <a:lstStyle>
            <a:defPPr>
              <a:defRPr lang="en-US"/>
            </a:defPPr>
            <a:lvl1pPr marL="0" algn="l" defTabSz="914400" rtl="0" eaLnBrk="1" latinLnBrk="0" hangingPunct="1">
              <a:defRPr sz="1200" kern="1200">
                <a:solidFill>
                  <a:schemeClr val="tx1"/>
                </a:solidFill>
                <a:latin typeface="Gill Sans MT" panose="020B05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050" dirty="0" smtClean="0"/>
              <a:t>APEC Wine Regulatory Forum</a:t>
            </a:r>
            <a:endParaRPr lang="en-AU" sz="1050" dirty="0"/>
          </a:p>
        </p:txBody>
      </p:sp>
      <p:sp>
        <p:nvSpPr>
          <p:cNvPr id="15" name="Rectangle 14"/>
          <p:cNvSpPr/>
          <p:nvPr userDrawn="1"/>
        </p:nvSpPr>
        <p:spPr>
          <a:xfrm>
            <a:off x="467544" y="692696"/>
            <a:ext cx="8208912" cy="554461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6620961" y="38539"/>
            <a:ext cx="2055495" cy="636905"/>
          </a:xfrm>
          <a:prstGeom prst="rect">
            <a:avLst/>
          </a:prstGeom>
        </p:spPr>
      </p:pic>
      <p:sp>
        <p:nvSpPr>
          <p:cNvPr id="10" name="Footer Placeholder 4"/>
          <p:cNvSpPr txBox="1">
            <a:spLocks/>
          </p:cNvSpPr>
          <p:nvPr userDrawn="1"/>
        </p:nvSpPr>
        <p:spPr>
          <a:xfrm>
            <a:off x="6668616" y="6359040"/>
            <a:ext cx="2151856" cy="365125"/>
          </a:xfrm>
          <a:prstGeom prst="rect">
            <a:avLst/>
          </a:prstGeom>
        </p:spPr>
        <p:txBody>
          <a:bodyPr/>
          <a:lstStyle>
            <a:defPPr>
              <a:defRPr lang="en-US"/>
            </a:defPPr>
            <a:lvl1pPr marL="0" algn="l" defTabSz="914400" rtl="0" eaLnBrk="1" latinLnBrk="0" hangingPunct="1">
              <a:defRPr sz="1200" kern="1200">
                <a:solidFill>
                  <a:schemeClr val="tx1"/>
                </a:solidFill>
                <a:latin typeface="Gill Sans MT" panose="020B05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1050" dirty="0" smtClean="0"/>
              <a:t>Adelaide | Australia</a:t>
            </a:r>
            <a:endParaRPr lang="en-AU" sz="1050" dirty="0"/>
          </a:p>
        </p:txBody>
      </p:sp>
    </p:spTree>
    <p:extLst>
      <p:ext uri="{BB962C8B-B14F-4D97-AF65-F5344CB8AC3E}">
        <p14:creationId xmlns:p14="http://schemas.microsoft.com/office/powerpoint/2010/main" val="2846722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5" name="Footer Placeholder 4"/>
          <p:cNvSpPr>
            <a:spLocks noGrp="1"/>
          </p:cNvSpPr>
          <p:nvPr>
            <p:ph type="ftr" sz="quarter" idx="11"/>
          </p:nvPr>
        </p:nvSpPr>
        <p:spPr>
          <a:xfrm>
            <a:off x="323528" y="6376243"/>
            <a:ext cx="2895600" cy="365125"/>
          </a:xfrm>
          <a:prstGeom prst="rect">
            <a:avLst/>
          </a:prstGeom>
        </p:spPr>
        <p:txBody>
          <a:bodyPr/>
          <a:lstStyle>
            <a:lvl1pPr>
              <a:defRPr sz="1200">
                <a:latin typeface="Gill Sans MT" panose="020B0502020104020203" pitchFamily="34" charset="0"/>
              </a:defRPr>
            </a:lvl1pPr>
          </a:lstStyle>
          <a:p>
            <a:endParaRPr lang="en-AU" dirty="0"/>
          </a:p>
        </p:txBody>
      </p:sp>
    </p:spTree>
    <p:extLst>
      <p:ext uri="{BB962C8B-B14F-4D97-AF65-F5344CB8AC3E}">
        <p14:creationId xmlns:p14="http://schemas.microsoft.com/office/powerpoint/2010/main" val="3325259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Footer Placeholder 4"/>
          <p:cNvSpPr>
            <a:spLocks noGrp="1"/>
          </p:cNvSpPr>
          <p:nvPr>
            <p:ph type="ftr" sz="quarter" idx="11"/>
          </p:nvPr>
        </p:nvSpPr>
        <p:spPr>
          <a:xfrm>
            <a:off x="323528" y="6376243"/>
            <a:ext cx="2895600" cy="365125"/>
          </a:xfrm>
          <a:prstGeom prst="rect">
            <a:avLst/>
          </a:prstGeom>
        </p:spPr>
        <p:txBody>
          <a:bodyPr/>
          <a:lstStyle>
            <a:lvl1pPr>
              <a:defRPr sz="1200">
                <a:latin typeface="Gill Sans MT" panose="020B0502020104020203" pitchFamily="34" charset="0"/>
              </a:defRPr>
            </a:lvl1pPr>
          </a:lstStyle>
          <a:p>
            <a:endParaRPr lang="en-AU" dirty="0"/>
          </a:p>
        </p:txBody>
      </p:sp>
    </p:spTree>
    <p:extLst>
      <p:ext uri="{BB962C8B-B14F-4D97-AF65-F5344CB8AC3E}">
        <p14:creationId xmlns:p14="http://schemas.microsoft.com/office/powerpoint/2010/main" val="5920647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Footer Placeholder 4"/>
          <p:cNvSpPr>
            <a:spLocks noGrp="1"/>
          </p:cNvSpPr>
          <p:nvPr>
            <p:ph type="ftr" sz="quarter" idx="11"/>
          </p:nvPr>
        </p:nvSpPr>
        <p:spPr>
          <a:xfrm>
            <a:off x="323528" y="6376243"/>
            <a:ext cx="2895600" cy="365125"/>
          </a:xfrm>
          <a:prstGeom prst="rect">
            <a:avLst/>
          </a:prstGeom>
        </p:spPr>
        <p:txBody>
          <a:bodyPr/>
          <a:lstStyle>
            <a:lvl1pPr>
              <a:defRPr sz="1200">
                <a:latin typeface="Gill Sans MT" panose="020B0502020104020203" pitchFamily="34" charset="0"/>
              </a:defRPr>
            </a:lvl1pPr>
          </a:lstStyle>
          <a:p>
            <a:endParaRPr lang="en-AU" dirty="0"/>
          </a:p>
        </p:txBody>
      </p:sp>
    </p:spTree>
    <p:extLst>
      <p:ext uri="{BB962C8B-B14F-4D97-AF65-F5344CB8AC3E}">
        <p14:creationId xmlns:p14="http://schemas.microsoft.com/office/powerpoint/2010/main" val="8663558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Footer Placeholder 4"/>
          <p:cNvSpPr>
            <a:spLocks noGrp="1"/>
          </p:cNvSpPr>
          <p:nvPr>
            <p:ph type="ftr" sz="quarter" idx="11"/>
          </p:nvPr>
        </p:nvSpPr>
        <p:spPr>
          <a:xfrm>
            <a:off x="323528" y="6376243"/>
            <a:ext cx="2895600" cy="365125"/>
          </a:xfrm>
          <a:prstGeom prst="rect">
            <a:avLst/>
          </a:prstGeom>
        </p:spPr>
        <p:txBody>
          <a:bodyPr/>
          <a:lstStyle>
            <a:lvl1pPr>
              <a:defRPr sz="1200">
                <a:latin typeface="Gill Sans MT" panose="020B0502020104020203" pitchFamily="34" charset="0"/>
              </a:defRPr>
            </a:lvl1pPr>
          </a:lstStyle>
          <a:p>
            <a:endParaRPr lang="en-AU" dirty="0"/>
          </a:p>
        </p:txBody>
      </p:sp>
    </p:spTree>
    <p:extLst>
      <p:ext uri="{BB962C8B-B14F-4D97-AF65-F5344CB8AC3E}">
        <p14:creationId xmlns:p14="http://schemas.microsoft.com/office/powerpoint/2010/main" val="4449873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339690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724693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9032492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latin typeface="Gill Sans MT" panose="020B0502020104020203" pitchFamily="34" charset="0"/>
              </a:defRPr>
            </a:lvl1pPr>
          </a:lstStyle>
          <a:p>
            <a:r>
              <a:rPr lang="en-US" smtClean="0"/>
              <a:t>APEC Wine Regulatory Forum</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latin typeface="Gill Sans MT" panose="020B0502020104020203" pitchFamily="34" charset="0"/>
              </a:defRPr>
            </a:lvl1pPr>
          </a:lstStyle>
          <a:p>
            <a:r>
              <a:rPr lang="en-AU" dirty="0" smtClean="0"/>
              <a:t>Adelaide | Australia</a:t>
            </a:r>
            <a:endParaRPr lang="en-AU" dirty="0"/>
          </a:p>
        </p:txBody>
      </p:sp>
    </p:spTree>
    <p:extLst>
      <p:ext uri="{BB962C8B-B14F-4D97-AF65-F5344CB8AC3E}">
        <p14:creationId xmlns:p14="http://schemas.microsoft.com/office/powerpoint/2010/main" val="1915739202"/>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Footer Placeholder 4"/>
          <p:cNvSpPr txBox="1">
            <a:spLocks/>
          </p:cNvSpPr>
          <p:nvPr userDrawn="1"/>
        </p:nvSpPr>
        <p:spPr>
          <a:xfrm>
            <a:off x="6967104" y="6384869"/>
            <a:ext cx="1781360" cy="365125"/>
          </a:xfrm>
          <a:prstGeom prst="rect">
            <a:avLst/>
          </a:prstGeom>
        </p:spPr>
        <p:txBody>
          <a:bodyPr/>
          <a:lstStyle>
            <a:defPPr>
              <a:defRPr lang="en-US"/>
            </a:defPPr>
            <a:lvl1pPr marL="0" algn="l" defTabSz="914400" rtl="0" eaLnBrk="1" latinLnBrk="0" hangingPunct="1">
              <a:defRPr sz="1200" kern="1200">
                <a:solidFill>
                  <a:schemeClr val="tx1"/>
                </a:solidFill>
                <a:latin typeface="Gill Sans MT" panose="020B05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dirty="0" smtClean="0"/>
              <a:t>Adelaide | Australia</a:t>
            </a:r>
            <a:endParaRPr lang="en-AU" dirty="0"/>
          </a:p>
        </p:txBody>
      </p:sp>
      <p:pic>
        <p:nvPicPr>
          <p:cNvPr id="2050" name="Picture 2" descr="C:\Users\jessica.pater\AppData\Local\Microsoft\Windows\Temporary Internet Files\Content.Outlook\ADH3HQZ6\tyrells_vine_02.jpg"/>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t="13883" b="31448"/>
          <a:stretch/>
        </p:blipFill>
        <p:spPr bwMode="auto">
          <a:xfrm>
            <a:off x="0" y="2924944"/>
            <a:ext cx="9144000" cy="333262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2"/>
          </p:nvPr>
        </p:nvSpPr>
        <p:spPr>
          <a:xfrm>
            <a:off x="457200" y="6356350"/>
            <a:ext cx="2133600" cy="365125"/>
          </a:xfrm>
          <a:prstGeom prst="rect">
            <a:avLst/>
          </a:prstGeom>
        </p:spPr>
        <p:txBody>
          <a:bodyPr/>
          <a:lstStyle>
            <a:lvl1pPr>
              <a:defRPr sz="1200">
                <a:latin typeface="Gill Sans MT" panose="020B0502020104020203" pitchFamily="34" charset="0"/>
              </a:defRPr>
            </a:lvl1pPr>
          </a:lstStyle>
          <a:p>
            <a:r>
              <a:rPr lang="en-US" smtClean="0"/>
              <a:t>APEC Wine Regulatory Forum</a:t>
            </a:r>
            <a:endParaRPr lang="en-AU" dirty="0"/>
          </a:p>
        </p:txBody>
      </p:sp>
    </p:spTree>
    <p:extLst>
      <p:ext uri="{BB962C8B-B14F-4D97-AF65-F5344CB8AC3E}">
        <p14:creationId xmlns:p14="http://schemas.microsoft.com/office/powerpoint/2010/main" val="34247844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4"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3" r:id="rId14"/>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oodstandards.gov.au/"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6349508"/>
            <a:ext cx="2232248" cy="261610"/>
          </a:xfrm>
          <a:prstGeom prst="rect">
            <a:avLst/>
          </a:prstGeom>
          <a:noFill/>
        </p:spPr>
        <p:txBody>
          <a:bodyPr wrap="square" rtlCol="0">
            <a:spAutoFit/>
          </a:bodyPr>
          <a:lstStyle/>
          <a:p>
            <a:r>
              <a:rPr lang="en-AU" sz="1100" dirty="0" smtClean="0">
                <a:latin typeface="Gill Sans MT" panose="020B0502020104020203" pitchFamily="34" charset="0"/>
              </a:rPr>
              <a:t>APEC Wine Regulatory Forum</a:t>
            </a:r>
            <a:endParaRPr lang="en-AU" sz="1100" dirty="0">
              <a:latin typeface="Gill Sans MT" panose="020B0502020104020203" pitchFamily="34" charset="0"/>
            </a:endParaRPr>
          </a:p>
        </p:txBody>
      </p:sp>
      <p:sp>
        <p:nvSpPr>
          <p:cNvPr id="5" name="TextBox 4"/>
          <p:cNvSpPr txBox="1"/>
          <p:nvPr/>
        </p:nvSpPr>
        <p:spPr>
          <a:xfrm>
            <a:off x="6516216" y="6350492"/>
            <a:ext cx="2232248" cy="287771"/>
          </a:xfrm>
          <a:prstGeom prst="rect">
            <a:avLst/>
          </a:prstGeom>
          <a:noFill/>
        </p:spPr>
        <p:txBody>
          <a:bodyPr wrap="square" rtlCol="0">
            <a:spAutoFit/>
          </a:bodyPr>
          <a:lstStyle/>
          <a:p>
            <a:pPr algn="r"/>
            <a:r>
              <a:rPr lang="en-AU" sz="1100" dirty="0" smtClean="0">
                <a:latin typeface="Gill Sans MT" panose="020B0502020104020203" pitchFamily="34" charset="0"/>
              </a:rPr>
              <a:t>Adelaide | Australia</a:t>
            </a:r>
            <a:endParaRPr lang="en-AU" sz="1100" dirty="0">
              <a:latin typeface="Gill Sans MT" panose="020B0502020104020203" pitchFamily="34" charset="0"/>
            </a:endParaRPr>
          </a:p>
        </p:txBody>
      </p:sp>
      <p:sp>
        <p:nvSpPr>
          <p:cNvPr id="6" name="Title 1"/>
          <p:cNvSpPr txBox="1">
            <a:spLocks/>
          </p:cNvSpPr>
          <p:nvPr/>
        </p:nvSpPr>
        <p:spPr>
          <a:xfrm>
            <a:off x="684213" y="404664"/>
            <a:ext cx="7772400" cy="187218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AU" dirty="0" smtClean="0"/>
              <a:t>  </a:t>
            </a:r>
            <a:r>
              <a:rPr lang="en-AU" sz="3200" dirty="0" smtClean="0">
                <a:latin typeface="Gill Sans MT" panose="020B0502020104020203" pitchFamily="34" charset="0"/>
              </a:rPr>
              <a:t>AGWA’s Approach to Risk Assessment</a:t>
            </a:r>
          </a:p>
          <a:p>
            <a:pPr>
              <a:defRPr/>
            </a:pPr>
            <a:endParaRPr lang="en-AU" sz="1600" dirty="0">
              <a:latin typeface="Gill Sans MT" panose="020B0502020104020203" pitchFamily="34" charset="0"/>
            </a:endParaRPr>
          </a:p>
          <a:p>
            <a:pPr>
              <a:defRPr/>
            </a:pPr>
            <a:r>
              <a:rPr lang="en-AU" sz="1800" dirty="0" smtClean="0">
                <a:latin typeface="Gill Sans MT" panose="020B0502020104020203" pitchFamily="34" charset="0"/>
              </a:rPr>
              <a:t>Rachel Triggs – Australian Grape &amp; Wine Authority</a:t>
            </a:r>
          </a:p>
          <a:p>
            <a:pPr>
              <a:defRPr/>
            </a:pPr>
            <a:r>
              <a:rPr lang="en-AU" sz="1800" dirty="0" smtClean="0">
                <a:latin typeface="Gill Sans MT" panose="020B0502020104020203" pitchFamily="34" charset="0"/>
              </a:rPr>
              <a:t>APEC WRF November 2015 | Adelaide Australia</a:t>
            </a:r>
            <a:r>
              <a:rPr lang="en-AU" sz="3200" dirty="0" smtClean="0">
                <a:latin typeface="Gill Sans MT" panose="020B0502020104020203" pitchFamily="34" charset="0"/>
              </a:rPr>
              <a:t/>
            </a:r>
            <a:br>
              <a:rPr lang="en-AU" sz="3200" dirty="0" smtClean="0">
                <a:latin typeface="Gill Sans MT" panose="020B0502020104020203" pitchFamily="34" charset="0"/>
              </a:rPr>
            </a:br>
            <a:endParaRPr lang="en-AU" sz="3200" dirty="0">
              <a:latin typeface="Gill Sans MT" panose="020B0502020104020203" pitchFamily="34" charset="0"/>
            </a:endParaRP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2979102" y="1916832"/>
            <a:ext cx="3185795" cy="986155"/>
          </a:xfrm>
          <a:prstGeom prst="rect">
            <a:avLst/>
          </a:prstGeom>
        </p:spPr>
      </p:pic>
    </p:spTree>
    <p:extLst>
      <p:ext uri="{BB962C8B-B14F-4D97-AF65-F5344CB8AC3E}">
        <p14:creationId xmlns:p14="http://schemas.microsoft.com/office/powerpoint/2010/main" val="1168330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Three Categories of Winemaking Risk</a:t>
            </a:r>
            <a:endParaRPr lang="en-AU" dirty="0"/>
          </a:p>
        </p:txBody>
      </p:sp>
      <p:sp>
        <p:nvSpPr>
          <p:cNvPr id="3" name="Content Placeholder 2"/>
          <p:cNvSpPr>
            <a:spLocks noGrp="1"/>
          </p:cNvSpPr>
          <p:nvPr>
            <p:ph idx="1"/>
          </p:nvPr>
        </p:nvSpPr>
        <p:spPr/>
        <p:txBody>
          <a:bodyPr/>
          <a:lstStyle/>
          <a:p>
            <a:pPr>
              <a:spcBef>
                <a:spcPts val="1200"/>
              </a:spcBef>
            </a:pPr>
            <a:endParaRPr lang="en-AU" sz="2800" dirty="0" smtClean="0"/>
          </a:p>
          <a:p>
            <a:pPr>
              <a:spcBef>
                <a:spcPts val="1200"/>
              </a:spcBef>
            </a:pPr>
            <a:r>
              <a:rPr lang="en-AU" sz="2800" dirty="0" smtClean="0"/>
              <a:t>Risk of harming consumers</a:t>
            </a:r>
          </a:p>
          <a:p>
            <a:pPr>
              <a:spcBef>
                <a:spcPts val="1200"/>
              </a:spcBef>
            </a:pPr>
            <a:endParaRPr lang="en-AU" sz="2800" dirty="0" smtClean="0"/>
          </a:p>
          <a:p>
            <a:pPr>
              <a:spcBef>
                <a:spcPts val="1200"/>
              </a:spcBef>
            </a:pPr>
            <a:r>
              <a:rPr lang="en-AU" sz="2800" dirty="0" smtClean="0"/>
              <a:t>Risk of misleading or deceiving consumers</a:t>
            </a:r>
          </a:p>
          <a:p>
            <a:pPr>
              <a:spcBef>
                <a:spcPts val="1200"/>
              </a:spcBef>
            </a:pPr>
            <a:endParaRPr lang="en-AU" sz="2800" dirty="0" smtClean="0"/>
          </a:p>
          <a:p>
            <a:pPr>
              <a:spcBef>
                <a:spcPts val="1200"/>
              </a:spcBef>
            </a:pPr>
            <a:r>
              <a:rPr lang="en-AU" sz="2800" dirty="0" smtClean="0"/>
              <a:t>Risk to wine ‘quality’</a:t>
            </a:r>
            <a:endParaRPr lang="en-AU" dirty="0"/>
          </a:p>
        </p:txBody>
      </p:sp>
    </p:spTree>
    <p:extLst>
      <p:ext uri="{BB962C8B-B14F-4D97-AF65-F5344CB8AC3E}">
        <p14:creationId xmlns:p14="http://schemas.microsoft.com/office/powerpoint/2010/main" val="3973355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Wine Fraud</a:t>
            </a:r>
            <a:endParaRPr lang="en-AU"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8135" y="1600200"/>
            <a:ext cx="308773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451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611560" y="1340768"/>
            <a:ext cx="3505835" cy="4909552"/>
            <a:chOff x="0" y="154757"/>
            <a:chExt cx="3506387" cy="4909567"/>
          </a:xfrm>
        </p:grpSpPr>
        <p:grpSp>
          <p:nvGrpSpPr>
            <p:cNvPr id="49" name="Group 48"/>
            <p:cNvGrpSpPr/>
            <p:nvPr/>
          </p:nvGrpSpPr>
          <p:grpSpPr>
            <a:xfrm>
              <a:off x="0" y="154757"/>
              <a:ext cx="3506387" cy="4909567"/>
              <a:chOff x="0" y="154757"/>
              <a:chExt cx="3506387" cy="4909567"/>
            </a:xfrm>
          </p:grpSpPr>
          <p:grpSp>
            <p:nvGrpSpPr>
              <p:cNvPr id="52" name="Group 51"/>
              <p:cNvGrpSpPr/>
              <p:nvPr/>
            </p:nvGrpSpPr>
            <p:grpSpPr>
              <a:xfrm>
                <a:off x="0" y="373712"/>
                <a:ext cx="3506387" cy="4690612"/>
                <a:chOff x="0" y="0"/>
                <a:chExt cx="3506387" cy="4690612"/>
              </a:xfrm>
            </p:grpSpPr>
            <p:grpSp>
              <p:nvGrpSpPr>
                <p:cNvPr id="54" name="Group 53"/>
                <p:cNvGrpSpPr/>
                <p:nvPr/>
              </p:nvGrpSpPr>
              <p:grpSpPr>
                <a:xfrm>
                  <a:off x="0" y="0"/>
                  <a:ext cx="3506387" cy="3100849"/>
                  <a:chOff x="0" y="0"/>
                  <a:chExt cx="3506387" cy="3100849"/>
                </a:xfrm>
              </p:grpSpPr>
              <p:grpSp>
                <p:nvGrpSpPr>
                  <p:cNvPr id="61" name="Group 60"/>
                  <p:cNvGrpSpPr/>
                  <p:nvPr/>
                </p:nvGrpSpPr>
                <p:grpSpPr>
                  <a:xfrm>
                    <a:off x="0" y="0"/>
                    <a:ext cx="1041400" cy="2599917"/>
                    <a:chOff x="0" y="0"/>
                    <a:chExt cx="1041400" cy="2599917"/>
                  </a:xfrm>
                </p:grpSpPr>
                <p:grpSp>
                  <p:nvGrpSpPr>
                    <p:cNvPr id="78" name="Group 77"/>
                    <p:cNvGrpSpPr/>
                    <p:nvPr/>
                  </p:nvGrpSpPr>
                  <p:grpSpPr>
                    <a:xfrm>
                      <a:off x="0" y="0"/>
                      <a:ext cx="1041400" cy="2599917"/>
                      <a:chOff x="0" y="0"/>
                      <a:chExt cx="1041400" cy="2599917"/>
                    </a:xfrm>
                  </p:grpSpPr>
                  <p:sp>
                    <p:nvSpPr>
                      <p:cNvPr id="85" name="Text Box 2"/>
                      <p:cNvSpPr txBox="1">
                        <a:spLocks noChangeArrowheads="1"/>
                      </p:cNvSpPr>
                      <p:nvPr/>
                    </p:nvSpPr>
                    <p:spPr bwMode="auto">
                      <a:xfrm>
                        <a:off x="0" y="0"/>
                        <a:ext cx="104140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1000" b="1" dirty="0">
                            <a:effectLst/>
                            <a:latin typeface="Calibri"/>
                            <a:ea typeface="Calibri"/>
                            <a:cs typeface="Times New Roman"/>
                          </a:rPr>
                          <a:t>WHITE WINES</a:t>
                        </a:r>
                        <a:endParaRPr lang="en-AU" sz="1100" dirty="0">
                          <a:effectLst/>
                          <a:latin typeface="Calibri"/>
                          <a:ea typeface="Calibri"/>
                          <a:cs typeface="Times New Roman"/>
                        </a:endParaRPr>
                      </a:p>
                    </p:txBody>
                  </p:sp>
                  <p:sp>
                    <p:nvSpPr>
                      <p:cNvPr id="86" name="Text Box 2"/>
                      <p:cNvSpPr txBox="1">
                        <a:spLocks noChangeArrowheads="1"/>
                      </p:cNvSpPr>
                      <p:nvPr/>
                    </p:nvSpPr>
                    <p:spPr bwMode="auto">
                      <a:xfrm>
                        <a:off x="190831" y="445273"/>
                        <a:ext cx="659765" cy="27813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AU" sz="900">
                            <a:effectLst/>
                            <a:latin typeface="Calibri"/>
                            <a:ea typeface="Calibri"/>
                            <a:cs typeface="Times New Roman"/>
                          </a:rPr>
                          <a:t>Grapes</a:t>
                        </a:r>
                        <a:endParaRPr lang="en-AU" sz="1100">
                          <a:effectLst/>
                          <a:latin typeface="Calibri"/>
                          <a:ea typeface="Calibri"/>
                          <a:cs typeface="Times New Roman"/>
                        </a:endParaRPr>
                      </a:p>
                    </p:txBody>
                  </p:sp>
                  <p:sp>
                    <p:nvSpPr>
                      <p:cNvPr id="87" name="Text Box 4"/>
                      <p:cNvSpPr txBox="1">
                        <a:spLocks noChangeArrowheads="1"/>
                      </p:cNvSpPr>
                      <p:nvPr/>
                    </p:nvSpPr>
                    <p:spPr bwMode="auto">
                      <a:xfrm>
                        <a:off x="198783" y="898498"/>
                        <a:ext cx="659765" cy="27813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AU" sz="900">
                            <a:effectLst/>
                            <a:latin typeface="Calibri"/>
                            <a:ea typeface="Calibri"/>
                            <a:cs typeface="Times New Roman"/>
                          </a:rPr>
                          <a:t>Crushing</a:t>
                        </a:r>
                        <a:endParaRPr lang="en-AU" sz="1100">
                          <a:effectLst/>
                          <a:latin typeface="Calibri"/>
                          <a:ea typeface="Calibri"/>
                          <a:cs typeface="Times New Roman"/>
                        </a:endParaRPr>
                      </a:p>
                    </p:txBody>
                  </p:sp>
                  <p:sp>
                    <p:nvSpPr>
                      <p:cNvPr id="88" name="Text Box 6"/>
                      <p:cNvSpPr txBox="1">
                        <a:spLocks noChangeArrowheads="1"/>
                      </p:cNvSpPr>
                      <p:nvPr/>
                    </p:nvSpPr>
                    <p:spPr bwMode="auto">
                      <a:xfrm>
                        <a:off x="214685" y="1383529"/>
                        <a:ext cx="659765" cy="27813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AU" sz="900">
                            <a:effectLst/>
                            <a:latin typeface="Calibri"/>
                            <a:ea typeface="Calibri"/>
                            <a:cs typeface="Times New Roman"/>
                          </a:rPr>
                          <a:t>Pressing</a:t>
                        </a:r>
                        <a:endParaRPr lang="en-AU" sz="1100">
                          <a:effectLst/>
                          <a:latin typeface="Calibri"/>
                          <a:ea typeface="Calibri"/>
                          <a:cs typeface="Times New Roman"/>
                        </a:endParaRPr>
                      </a:p>
                    </p:txBody>
                  </p:sp>
                  <p:sp>
                    <p:nvSpPr>
                      <p:cNvPr id="89" name="Text Box 8"/>
                      <p:cNvSpPr txBox="1">
                        <a:spLocks noChangeArrowheads="1"/>
                      </p:cNvSpPr>
                      <p:nvPr/>
                    </p:nvSpPr>
                    <p:spPr bwMode="auto">
                      <a:xfrm>
                        <a:off x="127221" y="1852659"/>
                        <a:ext cx="858520" cy="27813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AU" sz="900">
                            <a:effectLst/>
                            <a:latin typeface="Calibri"/>
                            <a:ea typeface="Calibri"/>
                            <a:cs typeface="Times New Roman"/>
                          </a:rPr>
                          <a:t>Clarification</a:t>
                        </a:r>
                        <a:endParaRPr lang="en-AU" sz="1100">
                          <a:effectLst/>
                          <a:latin typeface="Calibri"/>
                          <a:ea typeface="Calibri"/>
                          <a:cs typeface="Times New Roman"/>
                        </a:endParaRPr>
                      </a:p>
                    </p:txBody>
                  </p:sp>
                  <p:sp>
                    <p:nvSpPr>
                      <p:cNvPr id="90" name="Text Box 10"/>
                      <p:cNvSpPr txBox="1">
                        <a:spLocks noChangeArrowheads="1"/>
                      </p:cNvSpPr>
                      <p:nvPr/>
                    </p:nvSpPr>
                    <p:spPr bwMode="auto">
                      <a:xfrm>
                        <a:off x="103367" y="2321787"/>
                        <a:ext cx="922020" cy="27813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AU" sz="900">
                            <a:effectLst/>
                            <a:latin typeface="Calibri"/>
                            <a:ea typeface="Calibri"/>
                            <a:cs typeface="Times New Roman"/>
                          </a:rPr>
                          <a:t>Fermentation</a:t>
                        </a:r>
                        <a:endParaRPr lang="en-AU" sz="1100">
                          <a:effectLst/>
                          <a:latin typeface="Calibri"/>
                          <a:ea typeface="Calibri"/>
                          <a:cs typeface="Times New Roman"/>
                        </a:endParaRPr>
                      </a:p>
                    </p:txBody>
                  </p:sp>
                </p:grpSp>
                <p:grpSp>
                  <p:nvGrpSpPr>
                    <p:cNvPr id="79" name="Group 78"/>
                    <p:cNvGrpSpPr/>
                    <p:nvPr/>
                  </p:nvGrpSpPr>
                  <p:grpSpPr>
                    <a:xfrm>
                      <a:off x="516835" y="222636"/>
                      <a:ext cx="39756" cy="2122536"/>
                      <a:chOff x="0" y="0"/>
                      <a:chExt cx="39756" cy="2122536"/>
                    </a:xfrm>
                  </p:grpSpPr>
                  <p:cxnSp>
                    <p:nvCxnSpPr>
                      <p:cNvPr id="80" name="Straight Arrow Connector 79"/>
                      <p:cNvCxnSpPr/>
                      <p:nvPr/>
                    </p:nvCxnSpPr>
                    <p:spPr>
                      <a:xfrm>
                        <a:off x="0" y="0"/>
                        <a:ext cx="0" cy="270344"/>
                      </a:xfrm>
                      <a:prstGeom prst="straightConnector1">
                        <a:avLst/>
                      </a:prstGeom>
                      <a:ln>
                        <a:solidFill>
                          <a:schemeClr val="bg1">
                            <a:lumMod val="50000"/>
                          </a:schemeClr>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0" y="429372"/>
                        <a:ext cx="0" cy="269875"/>
                      </a:xfrm>
                      <a:prstGeom prst="straightConnector1">
                        <a:avLst/>
                      </a:prstGeom>
                      <a:ln>
                        <a:solidFill>
                          <a:schemeClr val="bg1">
                            <a:lumMod val="50000"/>
                          </a:schemeClr>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15903" y="906452"/>
                        <a:ext cx="0" cy="269875"/>
                      </a:xfrm>
                      <a:prstGeom prst="straightConnector1">
                        <a:avLst/>
                      </a:prstGeom>
                      <a:ln>
                        <a:solidFill>
                          <a:schemeClr val="bg1">
                            <a:lumMod val="50000"/>
                          </a:schemeClr>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31805" y="1383532"/>
                        <a:ext cx="0" cy="269875"/>
                      </a:xfrm>
                      <a:prstGeom prst="straightConnector1">
                        <a:avLst/>
                      </a:prstGeom>
                      <a:ln>
                        <a:solidFill>
                          <a:schemeClr val="bg1">
                            <a:lumMod val="50000"/>
                          </a:schemeClr>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39756" y="1852661"/>
                        <a:ext cx="0" cy="269875"/>
                      </a:xfrm>
                      <a:prstGeom prst="straightConnector1">
                        <a:avLst/>
                      </a:prstGeom>
                      <a:ln>
                        <a:solidFill>
                          <a:schemeClr val="bg1">
                            <a:lumMod val="50000"/>
                          </a:schemeClr>
                        </a:solidFill>
                        <a:headEnd w="med" len="sm"/>
                        <a:tailEnd type="triangle" w="med" len="sm"/>
                      </a:ln>
                    </p:spPr>
                    <p:style>
                      <a:lnRef idx="1">
                        <a:schemeClr val="accent1"/>
                      </a:lnRef>
                      <a:fillRef idx="0">
                        <a:schemeClr val="accent1"/>
                      </a:fillRef>
                      <a:effectRef idx="0">
                        <a:schemeClr val="accent1"/>
                      </a:effectRef>
                      <a:fontRef idx="minor">
                        <a:schemeClr val="tx1"/>
                      </a:fontRef>
                    </p:style>
                  </p:cxnSp>
                </p:grpSp>
              </p:grpSp>
              <p:grpSp>
                <p:nvGrpSpPr>
                  <p:cNvPr id="62" name="Group 61"/>
                  <p:cNvGrpSpPr/>
                  <p:nvPr/>
                </p:nvGrpSpPr>
                <p:grpSpPr>
                  <a:xfrm>
                    <a:off x="1963972" y="0"/>
                    <a:ext cx="1542415" cy="3100849"/>
                    <a:chOff x="0" y="0"/>
                    <a:chExt cx="1542415" cy="3100849"/>
                  </a:xfrm>
                </p:grpSpPr>
                <p:grpSp>
                  <p:nvGrpSpPr>
                    <p:cNvPr id="63" name="Group 62"/>
                    <p:cNvGrpSpPr/>
                    <p:nvPr/>
                  </p:nvGrpSpPr>
                  <p:grpSpPr>
                    <a:xfrm>
                      <a:off x="0" y="0"/>
                      <a:ext cx="1542415" cy="3100849"/>
                      <a:chOff x="0" y="0"/>
                      <a:chExt cx="1542415" cy="3100849"/>
                    </a:xfrm>
                  </p:grpSpPr>
                  <p:sp>
                    <p:nvSpPr>
                      <p:cNvPr id="71" name="Text Box 2"/>
                      <p:cNvSpPr txBox="1">
                        <a:spLocks noChangeArrowheads="1"/>
                      </p:cNvSpPr>
                      <p:nvPr/>
                    </p:nvSpPr>
                    <p:spPr bwMode="auto">
                      <a:xfrm>
                        <a:off x="286247" y="0"/>
                        <a:ext cx="91440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1000" b="1" dirty="0">
                            <a:effectLst/>
                            <a:latin typeface="Calibri"/>
                            <a:ea typeface="Calibri"/>
                            <a:cs typeface="Times New Roman"/>
                          </a:rPr>
                          <a:t>RED WINES</a:t>
                        </a:r>
                        <a:endParaRPr lang="en-AU" sz="1100" dirty="0">
                          <a:effectLst/>
                          <a:latin typeface="Calibri"/>
                          <a:ea typeface="Calibri"/>
                          <a:cs typeface="Times New Roman"/>
                        </a:endParaRPr>
                      </a:p>
                    </p:txBody>
                  </p:sp>
                  <p:sp>
                    <p:nvSpPr>
                      <p:cNvPr id="72" name="Text Box 3"/>
                      <p:cNvSpPr txBox="1">
                        <a:spLocks noChangeArrowheads="1"/>
                      </p:cNvSpPr>
                      <p:nvPr/>
                    </p:nvSpPr>
                    <p:spPr bwMode="auto">
                      <a:xfrm>
                        <a:off x="413468" y="461175"/>
                        <a:ext cx="659765" cy="27813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AU" sz="900" dirty="0">
                            <a:effectLst/>
                            <a:latin typeface="Calibri"/>
                            <a:ea typeface="Calibri"/>
                            <a:cs typeface="Times New Roman"/>
                          </a:rPr>
                          <a:t>Grapes</a:t>
                        </a:r>
                        <a:endParaRPr lang="en-AU" sz="1100" dirty="0">
                          <a:effectLst/>
                          <a:latin typeface="Calibri"/>
                          <a:ea typeface="Calibri"/>
                          <a:cs typeface="Times New Roman"/>
                        </a:endParaRPr>
                      </a:p>
                    </p:txBody>
                  </p:sp>
                  <p:sp>
                    <p:nvSpPr>
                      <p:cNvPr id="73" name="Text Box 5"/>
                      <p:cNvSpPr txBox="1">
                        <a:spLocks noChangeArrowheads="1"/>
                      </p:cNvSpPr>
                      <p:nvPr/>
                    </p:nvSpPr>
                    <p:spPr bwMode="auto">
                      <a:xfrm>
                        <a:off x="413468" y="906449"/>
                        <a:ext cx="659765" cy="27813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AU" sz="900">
                            <a:effectLst/>
                            <a:latin typeface="Calibri"/>
                            <a:ea typeface="Calibri"/>
                            <a:cs typeface="Times New Roman"/>
                          </a:rPr>
                          <a:t>Crushing</a:t>
                        </a:r>
                        <a:endParaRPr lang="en-AU" sz="1100">
                          <a:effectLst/>
                          <a:latin typeface="Calibri"/>
                          <a:ea typeface="Calibri"/>
                          <a:cs typeface="Times New Roman"/>
                        </a:endParaRPr>
                      </a:p>
                    </p:txBody>
                  </p:sp>
                  <p:sp>
                    <p:nvSpPr>
                      <p:cNvPr id="74" name="Text Box 7"/>
                      <p:cNvSpPr txBox="1">
                        <a:spLocks noChangeArrowheads="1"/>
                      </p:cNvSpPr>
                      <p:nvPr/>
                    </p:nvSpPr>
                    <p:spPr bwMode="auto">
                      <a:xfrm>
                        <a:off x="294199" y="1383529"/>
                        <a:ext cx="922020" cy="27813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AU" sz="900">
                            <a:effectLst/>
                            <a:latin typeface="Calibri"/>
                            <a:ea typeface="Calibri"/>
                            <a:cs typeface="Times New Roman"/>
                          </a:rPr>
                          <a:t>Fermentation</a:t>
                        </a:r>
                        <a:endParaRPr lang="en-AU" sz="1100">
                          <a:effectLst/>
                          <a:latin typeface="Calibri"/>
                          <a:ea typeface="Calibri"/>
                          <a:cs typeface="Times New Roman"/>
                        </a:endParaRPr>
                      </a:p>
                    </p:txBody>
                  </p:sp>
                  <p:sp>
                    <p:nvSpPr>
                      <p:cNvPr id="75" name="Text Box 9"/>
                      <p:cNvSpPr txBox="1">
                        <a:spLocks noChangeArrowheads="1"/>
                      </p:cNvSpPr>
                      <p:nvPr/>
                    </p:nvSpPr>
                    <p:spPr bwMode="auto">
                      <a:xfrm>
                        <a:off x="437322" y="1836756"/>
                        <a:ext cx="659765" cy="27813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AU" sz="900">
                            <a:effectLst/>
                            <a:latin typeface="Calibri"/>
                            <a:ea typeface="Calibri"/>
                            <a:cs typeface="Times New Roman"/>
                          </a:rPr>
                          <a:t>Pressing</a:t>
                        </a:r>
                        <a:endParaRPr lang="en-AU" sz="1100">
                          <a:effectLst/>
                          <a:latin typeface="Calibri"/>
                          <a:ea typeface="Calibri"/>
                          <a:cs typeface="Times New Roman"/>
                        </a:endParaRPr>
                      </a:p>
                    </p:txBody>
                  </p:sp>
                  <p:sp>
                    <p:nvSpPr>
                      <p:cNvPr id="76" name="Text Box 11"/>
                      <p:cNvSpPr txBox="1">
                        <a:spLocks noChangeArrowheads="1"/>
                      </p:cNvSpPr>
                      <p:nvPr/>
                    </p:nvSpPr>
                    <p:spPr bwMode="auto">
                      <a:xfrm>
                        <a:off x="0" y="2329738"/>
                        <a:ext cx="1542415" cy="27813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AU" sz="900">
                            <a:effectLst/>
                            <a:latin typeface="Calibri"/>
                            <a:ea typeface="Calibri"/>
                            <a:cs typeface="Times New Roman"/>
                          </a:rPr>
                          <a:t>Complete Fermentation</a:t>
                        </a:r>
                        <a:endParaRPr lang="en-AU" sz="1100">
                          <a:effectLst/>
                          <a:latin typeface="Calibri"/>
                          <a:ea typeface="Calibri"/>
                          <a:cs typeface="Times New Roman"/>
                        </a:endParaRPr>
                      </a:p>
                    </p:txBody>
                  </p:sp>
                  <p:sp>
                    <p:nvSpPr>
                      <p:cNvPr id="77" name="Text Box 12"/>
                      <p:cNvSpPr txBox="1">
                        <a:spLocks noChangeArrowheads="1"/>
                      </p:cNvSpPr>
                      <p:nvPr/>
                    </p:nvSpPr>
                    <p:spPr bwMode="auto">
                      <a:xfrm>
                        <a:off x="333955" y="2822719"/>
                        <a:ext cx="882015" cy="27813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AU" sz="900">
                            <a:effectLst/>
                            <a:latin typeface="Calibri"/>
                            <a:ea typeface="Calibri"/>
                            <a:cs typeface="Times New Roman"/>
                          </a:rPr>
                          <a:t>Clarification</a:t>
                        </a:r>
                        <a:endParaRPr lang="en-AU" sz="1100">
                          <a:effectLst/>
                          <a:latin typeface="Calibri"/>
                          <a:ea typeface="Calibri"/>
                          <a:cs typeface="Times New Roman"/>
                        </a:endParaRPr>
                      </a:p>
                    </p:txBody>
                  </p:sp>
                </p:grpSp>
                <p:grpSp>
                  <p:nvGrpSpPr>
                    <p:cNvPr id="64" name="Group 63"/>
                    <p:cNvGrpSpPr/>
                    <p:nvPr/>
                  </p:nvGrpSpPr>
                  <p:grpSpPr>
                    <a:xfrm>
                      <a:off x="731520" y="222636"/>
                      <a:ext cx="39757" cy="2615517"/>
                      <a:chOff x="0" y="0"/>
                      <a:chExt cx="39757" cy="2615517"/>
                    </a:xfrm>
                  </p:grpSpPr>
                  <p:cxnSp>
                    <p:nvCxnSpPr>
                      <p:cNvPr id="65" name="Straight Arrow Connector 64"/>
                      <p:cNvCxnSpPr/>
                      <p:nvPr/>
                    </p:nvCxnSpPr>
                    <p:spPr>
                      <a:xfrm>
                        <a:off x="0" y="0"/>
                        <a:ext cx="0" cy="270344"/>
                      </a:xfrm>
                      <a:prstGeom prst="straightConnector1">
                        <a:avLst/>
                      </a:prstGeom>
                      <a:ln>
                        <a:solidFill>
                          <a:schemeClr val="bg1">
                            <a:lumMod val="50000"/>
                          </a:schemeClr>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0" y="429372"/>
                        <a:ext cx="0" cy="269875"/>
                      </a:xfrm>
                      <a:prstGeom prst="straightConnector1">
                        <a:avLst/>
                      </a:prstGeom>
                      <a:ln>
                        <a:solidFill>
                          <a:schemeClr val="bg1">
                            <a:lumMod val="50000"/>
                          </a:schemeClr>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5903" y="906452"/>
                        <a:ext cx="0" cy="269875"/>
                      </a:xfrm>
                      <a:prstGeom prst="straightConnector1">
                        <a:avLst/>
                      </a:prstGeom>
                      <a:ln>
                        <a:solidFill>
                          <a:schemeClr val="bg1">
                            <a:lumMod val="50000"/>
                          </a:schemeClr>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1806" y="1383532"/>
                        <a:ext cx="0" cy="269875"/>
                      </a:xfrm>
                      <a:prstGeom prst="straightConnector1">
                        <a:avLst/>
                      </a:prstGeom>
                      <a:ln>
                        <a:solidFill>
                          <a:schemeClr val="bg1">
                            <a:lumMod val="50000"/>
                          </a:schemeClr>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9757" y="1852661"/>
                        <a:ext cx="0" cy="269875"/>
                      </a:xfrm>
                      <a:prstGeom prst="straightConnector1">
                        <a:avLst/>
                      </a:prstGeom>
                      <a:ln>
                        <a:solidFill>
                          <a:schemeClr val="bg1">
                            <a:lumMod val="50000"/>
                          </a:schemeClr>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9757" y="2345642"/>
                        <a:ext cx="0" cy="269875"/>
                      </a:xfrm>
                      <a:prstGeom prst="straightConnector1">
                        <a:avLst/>
                      </a:prstGeom>
                      <a:ln>
                        <a:solidFill>
                          <a:schemeClr val="bg1">
                            <a:lumMod val="50000"/>
                          </a:schemeClr>
                        </a:solidFill>
                        <a:headEnd w="med" len="sm"/>
                        <a:tailEnd type="triangle" w="med" len="sm"/>
                      </a:ln>
                    </p:spPr>
                    <p:style>
                      <a:lnRef idx="1">
                        <a:schemeClr val="accent1"/>
                      </a:lnRef>
                      <a:fillRef idx="0">
                        <a:schemeClr val="accent1"/>
                      </a:fillRef>
                      <a:effectRef idx="0">
                        <a:schemeClr val="accent1"/>
                      </a:effectRef>
                      <a:fontRef idx="minor">
                        <a:schemeClr val="tx1"/>
                      </a:fontRef>
                    </p:style>
                  </p:cxnSp>
                </p:grpSp>
              </p:grpSp>
            </p:grpSp>
            <p:grpSp>
              <p:nvGrpSpPr>
                <p:cNvPr id="55" name="Group 54"/>
                <p:cNvGrpSpPr/>
                <p:nvPr/>
              </p:nvGrpSpPr>
              <p:grpSpPr>
                <a:xfrm>
                  <a:off x="1144988" y="3013552"/>
                  <a:ext cx="882015" cy="1677060"/>
                  <a:chOff x="0" y="-198775"/>
                  <a:chExt cx="882015" cy="1677060"/>
                </a:xfrm>
              </p:grpSpPr>
              <p:sp>
                <p:nvSpPr>
                  <p:cNvPr id="56" name="Text Box 13"/>
                  <p:cNvSpPr txBox="1">
                    <a:spLocks noChangeArrowheads="1"/>
                  </p:cNvSpPr>
                  <p:nvPr/>
                </p:nvSpPr>
                <p:spPr bwMode="auto">
                  <a:xfrm>
                    <a:off x="0" y="-198775"/>
                    <a:ext cx="882015" cy="27813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AU" sz="900">
                        <a:effectLst/>
                        <a:latin typeface="Calibri"/>
                        <a:ea typeface="Calibri"/>
                        <a:cs typeface="Times New Roman"/>
                      </a:rPr>
                      <a:t>Finishing</a:t>
                    </a:r>
                    <a:endParaRPr lang="en-AU" sz="1100">
                      <a:effectLst/>
                      <a:latin typeface="Calibri"/>
                      <a:ea typeface="Calibri"/>
                      <a:cs typeface="Times New Roman"/>
                    </a:endParaRPr>
                  </a:p>
                </p:txBody>
              </p:sp>
              <p:sp>
                <p:nvSpPr>
                  <p:cNvPr id="57" name="Text Box 14"/>
                  <p:cNvSpPr txBox="1">
                    <a:spLocks noChangeArrowheads="1"/>
                  </p:cNvSpPr>
                  <p:nvPr/>
                </p:nvSpPr>
                <p:spPr bwMode="auto">
                  <a:xfrm>
                    <a:off x="0" y="266787"/>
                    <a:ext cx="882015" cy="739140"/>
                  </a:xfrm>
                  <a:prstGeom prst="rect">
                    <a:avLst/>
                  </a:prstGeom>
                  <a:solidFill>
                    <a:srgbClr val="FFFFFF"/>
                  </a:solidFill>
                  <a:ln w="9525">
                    <a:solidFill>
                      <a:schemeClr val="bg1">
                        <a:lumMod val="65000"/>
                      </a:schemeClr>
                    </a:solidFill>
                    <a:miter lim="800000"/>
                    <a:headEnd/>
                    <a:tailEnd/>
                  </a:ln>
                </p:spPr>
                <p:txBody>
                  <a:bodyPr rot="0" vert="horz" wrap="square" lIns="91440" tIns="45720" rIns="91440" bIns="45720" anchor="t" anchorCtr="0">
                    <a:noAutofit/>
                  </a:bodyPr>
                  <a:lstStyle/>
                  <a:p>
                    <a:pPr algn="ctr">
                      <a:lnSpc>
                        <a:spcPct val="115000"/>
                      </a:lnSpc>
                      <a:spcAft>
                        <a:spcPts val="0"/>
                      </a:spcAft>
                    </a:pPr>
                    <a:r>
                      <a:rPr lang="en-AU" sz="900" dirty="0">
                        <a:effectLst/>
                        <a:latin typeface="Calibri"/>
                        <a:ea typeface="Calibri"/>
                        <a:cs typeface="Times New Roman"/>
                      </a:rPr>
                      <a:t>Aging</a:t>
                    </a:r>
                    <a:endParaRPr lang="en-AU" sz="1100" dirty="0">
                      <a:effectLst/>
                      <a:latin typeface="Calibri"/>
                      <a:ea typeface="Calibri"/>
                      <a:cs typeface="Times New Roman"/>
                    </a:endParaRPr>
                  </a:p>
                  <a:p>
                    <a:pPr algn="ctr">
                      <a:lnSpc>
                        <a:spcPct val="115000"/>
                      </a:lnSpc>
                      <a:spcAft>
                        <a:spcPts val="0"/>
                      </a:spcAft>
                    </a:pPr>
                    <a:r>
                      <a:rPr lang="en-AU" sz="900" dirty="0">
                        <a:effectLst/>
                        <a:latin typeface="Calibri"/>
                        <a:ea typeface="Calibri"/>
                        <a:cs typeface="Times New Roman"/>
                      </a:rPr>
                      <a:t>Blending</a:t>
                    </a:r>
                    <a:endParaRPr lang="en-AU" sz="1100" dirty="0">
                      <a:effectLst/>
                      <a:latin typeface="Calibri"/>
                      <a:ea typeface="Calibri"/>
                      <a:cs typeface="Times New Roman"/>
                    </a:endParaRPr>
                  </a:p>
                  <a:p>
                    <a:pPr algn="ctr">
                      <a:lnSpc>
                        <a:spcPct val="115000"/>
                      </a:lnSpc>
                      <a:spcAft>
                        <a:spcPts val="0"/>
                      </a:spcAft>
                    </a:pPr>
                    <a:r>
                      <a:rPr lang="en-AU" sz="900" dirty="0">
                        <a:effectLst/>
                        <a:latin typeface="Calibri"/>
                        <a:ea typeface="Calibri"/>
                        <a:cs typeface="Times New Roman"/>
                      </a:rPr>
                      <a:t>Fining Filtration</a:t>
                    </a:r>
                    <a:endParaRPr lang="en-AU" sz="1100" dirty="0">
                      <a:effectLst/>
                      <a:latin typeface="Calibri"/>
                      <a:ea typeface="Calibri"/>
                      <a:cs typeface="Times New Roman"/>
                    </a:endParaRPr>
                  </a:p>
                </p:txBody>
              </p:sp>
              <p:sp>
                <p:nvSpPr>
                  <p:cNvPr id="58" name="Text Box 15"/>
                  <p:cNvSpPr txBox="1">
                    <a:spLocks noChangeArrowheads="1"/>
                  </p:cNvSpPr>
                  <p:nvPr/>
                </p:nvSpPr>
                <p:spPr bwMode="auto">
                  <a:xfrm>
                    <a:off x="0" y="1225439"/>
                    <a:ext cx="882015" cy="252846"/>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AU" sz="900" dirty="0">
                        <a:effectLst/>
                        <a:latin typeface="Calibri"/>
                        <a:ea typeface="Calibri"/>
                        <a:cs typeface="Times New Roman"/>
                      </a:rPr>
                      <a:t>Bottling</a:t>
                    </a:r>
                    <a:endParaRPr lang="en-AU" sz="1100" dirty="0">
                      <a:effectLst/>
                      <a:latin typeface="Calibri"/>
                      <a:ea typeface="Calibri"/>
                      <a:cs typeface="Times New Roman"/>
                    </a:endParaRPr>
                  </a:p>
                </p:txBody>
              </p:sp>
              <p:cxnSp>
                <p:nvCxnSpPr>
                  <p:cNvPr id="59" name="Straight Arrow Connector 58"/>
                  <p:cNvCxnSpPr/>
                  <p:nvPr/>
                </p:nvCxnSpPr>
                <p:spPr>
                  <a:xfrm>
                    <a:off x="437322" y="-3088"/>
                    <a:ext cx="0" cy="269875"/>
                  </a:xfrm>
                  <a:prstGeom prst="straightConnector1">
                    <a:avLst/>
                  </a:prstGeom>
                  <a:ln>
                    <a:solidFill>
                      <a:schemeClr val="bg1">
                        <a:lumMod val="50000"/>
                      </a:schemeClr>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37322" y="1005027"/>
                    <a:ext cx="0" cy="269875"/>
                  </a:xfrm>
                  <a:prstGeom prst="straightConnector1">
                    <a:avLst/>
                  </a:prstGeom>
                  <a:ln>
                    <a:solidFill>
                      <a:schemeClr val="bg1">
                        <a:lumMod val="50000"/>
                      </a:schemeClr>
                    </a:solidFill>
                    <a:headEnd w="med" len="sm"/>
                    <a:tailEnd type="triangle" w="med" len="sm"/>
                  </a:ln>
                </p:spPr>
                <p:style>
                  <a:lnRef idx="1">
                    <a:schemeClr val="accent1"/>
                  </a:lnRef>
                  <a:fillRef idx="0">
                    <a:schemeClr val="accent1"/>
                  </a:fillRef>
                  <a:effectRef idx="0">
                    <a:schemeClr val="accent1"/>
                  </a:effectRef>
                  <a:fontRef idx="minor">
                    <a:schemeClr val="tx1"/>
                  </a:fontRef>
                </p:style>
              </p:cxnSp>
            </p:grpSp>
          </p:grpSp>
          <p:sp>
            <p:nvSpPr>
              <p:cNvPr id="53" name="Text Box 2"/>
              <p:cNvSpPr txBox="1">
                <a:spLocks noChangeArrowheads="1"/>
              </p:cNvSpPr>
              <p:nvPr/>
            </p:nvSpPr>
            <p:spPr bwMode="auto">
              <a:xfrm>
                <a:off x="1144249" y="154757"/>
                <a:ext cx="1232389" cy="32585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0"/>
                  </a:spcAft>
                </a:pPr>
                <a:r>
                  <a:rPr lang="en-AU" sz="1000" b="1" dirty="0">
                    <a:effectLst/>
                    <a:latin typeface="Calibri"/>
                    <a:ea typeface="Calibri"/>
                    <a:cs typeface="Times New Roman"/>
                  </a:rPr>
                  <a:t>WINE PRODUCTION</a:t>
                </a:r>
                <a:endParaRPr lang="en-AU" sz="1100" dirty="0">
                  <a:effectLst/>
                  <a:latin typeface="Calibri"/>
                  <a:ea typeface="Calibri"/>
                  <a:cs typeface="Times New Roman"/>
                </a:endParaRPr>
              </a:p>
            </p:txBody>
          </p:sp>
        </p:grpSp>
        <p:cxnSp>
          <p:nvCxnSpPr>
            <p:cNvPr id="50" name="Straight Arrow Connector 49"/>
            <p:cNvCxnSpPr/>
            <p:nvPr/>
          </p:nvCxnSpPr>
          <p:spPr>
            <a:xfrm>
              <a:off x="556591" y="2934039"/>
              <a:ext cx="763414" cy="516611"/>
            </a:xfrm>
            <a:prstGeom prst="straightConnector1">
              <a:avLst/>
            </a:prstGeom>
            <a:ln>
              <a:solidFill>
                <a:schemeClr val="bg1">
                  <a:lumMod val="50000"/>
                </a:schemeClr>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1844703" y="3387264"/>
              <a:ext cx="890115" cy="63437"/>
            </a:xfrm>
            <a:prstGeom prst="straightConnector1">
              <a:avLst/>
            </a:prstGeom>
            <a:ln>
              <a:solidFill>
                <a:schemeClr val="bg1">
                  <a:lumMod val="50000"/>
                </a:schemeClr>
              </a:solidFill>
              <a:headEnd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AU" dirty="0" smtClean="0"/>
              <a:t>Fraud Risk Management</a:t>
            </a:r>
            <a:endParaRPr lang="en-AU" dirty="0"/>
          </a:p>
        </p:txBody>
      </p:sp>
      <p:sp>
        <p:nvSpPr>
          <p:cNvPr id="3" name="Content Placeholder 2"/>
          <p:cNvSpPr>
            <a:spLocks noGrp="1"/>
          </p:cNvSpPr>
          <p:nvPr>
            <p:ph idx="1"/>
          </p:nvPr>
        </p:nvSpPr>
        <p:spPr>
          <a:xfrm>
            <a:off x="4572000" y="1600200"/>
            <a:ext cx="4114800" cy="4525963"/>
          </a:xfrm>
        </p:spPr>
        <p:txBody>
          <a:bodyPr>
            <a:normAutofit/>
          </a:bodyPr>
          <a:lstStyle/>
          <a:p>
            <a:r>
              <a:rPr lang="en-AU" sz="2400" dirty="0" smtClean="0"/>
              <a:t>Traceability</a:t>
            </a:r>
          </a:p>
          <a:p>
            <a:r>
              <a:rPr lang="en-AU" sz="2400" dirty="0" smtClean="0"/>
              <a:t>Records throughout winemaking process</a:t>
            </a:r>
          </a:p>
          <a:p>
            <a:r>
              <a:rPr lang="en-AU" sz="2400" dirty="0" smtClean="0"/>
              <a:t>Australia conducts 400 annual audits of these records</a:t>
            </a:r>
          </a:p>
          <a:p>
            <a:r>
              <a:rPr lang="en-AU" sz="2400" dirty="0" smtClean="0"/>
              <a:t>In 2010 one Australian company fined nearly $500,000</a:t>
            </a:r>
          </a:p>
          <a:p>
            <a:r>
              <a:rPr lang="en-AU" sz="2400" dirty="0" smtClean="0"/>
              <a:t>Role for import inspection systems?</a:t>
            </a:r>
            <a:endParaRPr lang="en-AU" sz="2400" dirty="0"/>
          </a:p>
        </p:txBody>
      </p:sp>
    </p:spTree>
    <p:extLst>
      <p:ext uri="{BB962C8B-B14F-4D97-AF65-F5344CB8AC3E}">
        <p14:creationId xmlns:p14="http://schemas.microsoft.com/office/powerpoint/2010/main" val="3897912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Export Controls</a:t>
            </a:r>
            <a:endParaRPr lang="en-AU" dirty="0"/>
          </a:p>
        </p:txBody>
      </p:sp>
      <p:grpSp>
        <p:nvGrpSpPr>
          <p:cNvPr id="4" name="Group 4"/>
          <p:cNvGrpSpPr>
            <a:grpSpLocks/>
          </p:cNvGrpSpPr>
          <p:nvPr/>
        </p:nvGrpSpPr>
        <p:grpSpPr bwMode="auto">
          <a:xfrm>
            <a:off x="3683000" y="1628800"/>
            <a:ext cx="1728788" cy="4465637"/>
            <a:chOff x="521" y="799"/>
            <a:chExt cx="878" cy="2423"/>
          </a:xfrm>
        </p:grpSpPr>
        <p:sp>
          <p:nvSpPr>
            <p:cNvPr id="5" name="Rectangle 5"/>
            <p:cNvSpPr>
              <a:spLocks noChangeArrowheads="1"/>
            </p:cNvSpPr>
            <p:nvPr/>
          </p:nvSpPr>
          <p:spPr bwMode="auto">
            <a:xfrm>
              <a:off x="521" y="799"/>
              <a:ext cx="878" cy="559"/>
            </a:xfrm>
            <a:prstGeom prst="rect">
              <a:avLst/>
            </a:prstGeom>
            <a:solidFill>
              <a:schemeClr val="bg1"/>
            </a:solidFill>
            <a:ln w="19050">
              <a:solidFill>
                <a:schemeClr val="accent1">
                  <a:lumMod val="40000"/>
                  <a:lumOff val="60000"/>
                </a:schemeClr>
              </a:solidFill>
              <a:miter lim="800000"/>
              <a:headEnd/>
              <a:tailEnd/>
            </a:ln>
          </p:spPr>
          <p:txBody>
            <a:bodyPr anchor="ctr" anchorCtr="1"/>
            <a:lstStyle/>
            <a:p>
              <a:pPr algn="ctr">
                <a:defRPr/>
              </a:pPr>
              <a:r>
                <a:rPr lang="en-US" sz="2000" dirty="0" err="1">
                  <a:latin typeface="+mn-lt"/>
                  <a:ea typeface="Arial Unicode MS" pitchFamily="34" charset="-128"/>
                </a:rPr>
                <a:t>Licence</a:t>
              </a:r>
              <a:r>
                <a:rPr lang="en-US" sz="2000" dirty="0">
                  <a:latin typeface="+mn-lt"/>
                  <a:ea typeface="Arial Unicode MS" pitchFamily="34" charset="-128"/>
                </a:rPr>
                <a:t> to Export </a:t>
              </a:r>
            </a:p>
          </p:txBody>
        </p:sp>
        <p:sp>
          <p:nvSpPr>
            <p:cNvPr id="6" name="Rectangle 6"/>
            <p:cNvSpPr>
              <a:spLocks noChangeArrowheads="1"/>
            </p:cNvSpPr>
            <p:nvPr/>
          </p:nvSpPr>
          <p:spPr bwMode="auto">
            <a:xfrm>
              <a:off x="521" y="1731"/>
              <a:ext cx="878" cy="559"/>
            </a:xfrm>
            <a:prstGeom prst="rect">
              <a:avLst/>
            </a:prstGeom>
            <a:noFill/>
            <a:ln w="19050">
              <a:solidFill>
                <a:schemeClr val="accent1">
                  <a:lumMod val="40000"/>
                  <a:lumOff val="60000"/>
                </a:schemeClr>
              </a:solidFill>
              <a:miter lim="800000"/>
              <a:headEnd/>
              <a:tailEnd/>
            </a:ln>
            <a:extLst>
              <a:ext uri="{909E8E84-426E-40DD-AFC4-6F175D3DCCD1}">
                <a14:hiddenFill xmlns:a14="http://schemas.microsoft.com/office/drawing/2010/main">
                  <a:solidFill>
                    <a:srgbClr val="AD0034"/>
                  </a:solidFill>
                </a14:hiddenFill>
              </a:ext>
            </a:extLst>
          </p:spPr>
          <p:txBody>
            <a:bodyPr anchor="ctr" anchorCtr="1"/>
            <a:lstStyle/>
            <a:p>
              <a:pPr algn="ctr">
                <a:defRPr/>
              </a:pPr>
              <a:r>
                <a:rPr lang="en-US" sz="2000" dirty="0">
                  <a:latin typeface="+mn-lt"/>
                  <a:ea typeface="Arial Unicode MS" pitchFamily="34" charset="-128"/>
                </a:rPr>
                <a:t>Product Registration</a:t>
              </a:r>
            </a:p>
          </p:txBody>
        </p:sp>
        <p:sp>
          <p:nvSpPr>
            <p:cNvPr id="7" name="Rectangle 7"/>
            <p:cNvSpPr>
              <a:spLocks noChangeArrowheads="1"/>
            </p:cNvSpPr>
            <p:nvPr/>
          </p:nvSpPr>
          <p:spPr bwMode="auto">
            <a:xfrm>
              <a:off x="521" y="2663"/>
              <a:ext cx="878" cy="559"/>
            </a:xfrm>
            <a:prstGeom prst="rect">
              <a:avLst/>
            </a:prstGeom>
            <a:noFill/>
            <a:ln w="19050">
              <a:solidFill>
                <a:schemeClr val="accent1">
                  <a:lumMod val="40000"/>
                  <a:lumOff val="60000"/>
                </a:schemeClr>
              </a:solidFill>
              <a:miter lim="800000"/>
              <a:headEnd/>
              <a:tailEnd/>
            </a:ln>
            <a:extLst>
              <a:ext uri="{909E8E84-426E-40DD-AFC4-6F175D3DCCD1}">
                <a14:hiddenFill xmlns:a14="http://schemas.microsoft.com/office/drawing/2010/main">
                  <a:solidFill>
                    <a:srgbClr val="AD0034"/>
                  </a:solidFill>
                </a14:hiddenFill>
              </a:ext>
            </a:extLst>
          </p:spPr>
          <p:txBody>
            <a:bodyPr anchor="ctr" anchorCtr="1"/>
            <a:lstStyle/>
            <a:p>
              <a:pPr algn="ctr">
                <a:defRPr/>
              </a:pPr>
              <a:r>
                <a:rPr lang="en-US" sz="2000" dirty="0">
                  <a:latin typeface="+mn-lt"/>
                  <a:ea typeface="Arial Unicode MS" pitchFamily="34" charset="-128"/>
                </a:rPr>
                <a:t>Shipment Permit</a:t>
              </a:r>
            </a:p>
          </p:txBody>
        </p:sp>
        <p:cxnSp>
          <p:nvCxnSpPr>
            <p:cNvPr id="8" name="AutoShape 8"/>
            <p:cNvCxnSpPr>
              <a:cxnSpLocks noChangeShapeType="1"/>
              <a:stCxn id="6" idx="2"/>
              <a:endCxn id="7" idx="0"/>
            </p:cNvCxnSpPr>
            <p:nvPr/>
          </p:nvCxnSpPr>
          <p:spPr bwMode="auto">
            <a:xfrm>
              <a:off x="960" y="2290"/>
              <a:ext cx="0" cy="373"/>
            </a:xfrm>
            <a:prstGeom prst="straightConnector1">
              <a:avLst/>
            </a:prstGeom>
            <a:noFill/>
            <a:ln w="15875">
              <a:solidFill>
                <a:schemeClr val="accent1">
                  <a:lumMod val="40000"/>
                  <a:lumOff val="6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AutoShape 9"/>
            <p:cNvCxnSpPr>
              <a:cxnSpLocks noChangeShapeType="1"/>
              <a:stCxn id="5" idx="2"/>
              <a:endCxn id="6" idx="0"/>
            </p:cNvCxnSpPr>
            <p:nvPr/>
          </p:nvCxnSpPr>
          <p:spPr bwMode="auto">
            <a:xfrm>
              <a:off x="960" y="1358"/>
              <a:ext cx="0" cy="373"/>
            </a:xfrm>
            <a:prstGeom prst="straightConnector1">
              <a:avLst/>
            </a:prstGeom>
            <a:noFill/>
            <a:ln w="15875">
              <a:solidFill>
                <a:schemeClr val="accent1">
                  <a:lumMod val="40000"/>
                  <a:lumOff val="6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843472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AGWA Auditing Principles</a:t>
            </a:r>
            <a:endParaRPr lang="en-AU" dirty="0"/>
          </a:p>
        </p:txBody>
      </p:sp>
      <p:sp>
        <p:nvSpPr>
          <p:cNvPr id="3" name="Content Placeholder 2"/>
          <p:cNvSpPr>
            <a:spLocks noGrp="1"/>
          </p:cNvSpPr>
          <p:nvPr>
            <p:ph idx="1"/>
          </p:nvPr>
        </p:nvSpPr>
        <p:spPr/>
        <p:txBody>
          <a:bodyPr>
            <a:normAutofit lnSpcReduction="10000"/>
          </a:bodyPr>
          <a:lstStyle/>
          <a:p>
            <a:r>
              <a:rPr lang="en-AU" sz="2400" dirty="0" smtClean="0"/>
              <a:t>Risk management principles underpin the schedule. These principles involving assessing:</a:t>
            </a:r>
            <a:endParaRPr lang="en-AU" sz="2600" dirty="0" smtClean="0"/>
          </a:p>
          <a:p>
            <a:pPr lvl="1"/>
            <a:r>
              <a:rPr lang="en-AU" sz="2200" dirty="0"/>
              <a:t>t</a:t>
            </a:r>
            <a:r>
              <a:rPr lang="en-AU" sz="2200" dirty="0" smtClean="0"/>
              <a:t>he magnitude of the risk; and</a:t>
            </a:r>
          </a:p>
          <a:p>
            <a:pPr lvl="1">
              <a:spcAft>
                <a:spcPts val="1200"/>
              </a:spcAft>
            </a:pPr>
            <a:r>
              <a:rPr lang="en-AU" sz="2200" dirty="0"/>
              <a:t>t</a:t>
            </a:r>
            <a:r>
              <a:rPr lang="en-AU" sz="2200" dirty="0" smtClean="0"/>
              <a:t>he likelihood of it occurring.</a:t>
            </a:r>
          </a:p>
          <a:p>
            <a:r>
              <a:rPr lang="en-AU" sz="2400" dirty="0" smtClean="0"/>
              <a:t>Audit coverage is designed to include:</a:t>
            </a:r>
          </a:p>
          <a:p>
            <a:pPr lvl="1"/>
            <a:r>
              <a:rPr lang="en-AU" sz="2200" dirty="0" smtClean="0"/>
              <a:t>a wide spread of regions</a:t>
            </a:r>
          </a:p>
          <a:p>
            <a:pPr lvl="1"/>
            <a:r>
              <a:rPr lang="en-AU" sz="2200" dirty="0" smtClean="0"/>
              <a:t>minimum 400 field audits</a:t>
            </a:r>
          </a:p>
          <a:p>
            <a:pPr lvl="1"/>
            <a:r>
              <a:rPr lang="en-AU" sz="2200" dirty="0" smtClean="0"/>
              <a:t>30% of national crush</a:t>
            </a:r>
          </a:p>
          <a:p>
            <a:pPr lvl="1"/>
            <a:r>
              <a:rPr lang="en-AU" sz="2200" dirty="0" smtClean="0"/>
              <a:t>one of the four largest wine producers; five of the top 20</a:t>
            </a:r>
          </a:p>
          <a:p>
            <a:pPr lvl="1"/>
            <a:r>
              <a:rPr lang="en-AU" sz="2200" dirty="0" smtClean="0"/>
              <a:t>80 non-producers and contract bottling facilities</a:t>
            </a:r>
          </a:p>
          <a:p>
            <a:pPr lvl="1"/>
            <a:r>
              <a:rPr lang="en-AU" sz="2200" dirty="0" smtClean="0"/>
              <a:t>audits during vintage fruit receival</a:t>
            </a:r>
          </a:p>
          <a:p>
            <a:pPr lvl="1"/>
            <a:endParaRPr lang="en-AU" dirty="0"/>
          </a:p>
        </p:txBody>
      </p:sp>
    </p:spTree>
    <p:extLst>
      <p:ext uri="{BB962C8B-B14F-4D97-AF65-F5344CB8AC3E}">
        <p14:creationId xmlns:p14="http://schemas.microsoft.com/office/powerpoint/2010/main" val="360170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AGWA </a:t>
            </a:r>
            <a:r>
              <a:rPr lang="en-AU" dirty="0" smtClean="0"/>
              <a:t>Auditing </a:t>
            </a:r>
            <a:r>
              <a:rPr lang="en-AU" dirty="0"/>
              <a:t>Principles</a:t>
            </a:r>
          </a:p>
        </p:txBody>
      </p:sp>
      <p:sp>
        <p:nvSpPr>
          <p:cNvPr id="3" name="Content Placeholder 2"/>
          <p:cNvSpPr>
            <a:spLocks noGrp="1"/>
          </p:cNvSpPr>
          <p:nvPr>
            <p:ph idx="1"/>
          </p:nvPr>
        </p:nvSpPr>
        <p:spPr/>
        <p:txBody>
          <a:bodyPr>
            <a:normAutofit fontScale="92500" lnSpcReduction="10000"/>
          </a:bodyPr>
          <a:lstStyle/>
          <a:p>
            <a:r>
              <a:rPr lang="en-AU" sz="2600" dirty="0" smtClean="0"/>
              <a:t>Audit agenda:</a:t>
            </a:r>
          </a:p>
          <a:p>
            <a:pPr lvl="1"/>
            <a:r>
              <a:rPr lang="en-AU" sz="2400" dirty="0" smtClean="0"/>
              <a:t>Larger entities, with electronic systems in place, are less likely to be non-compliant, but highly damaging if breaches detected.</a:t>
            </a:r>
          </a:p>
          <a:p>
            <a:pPr lvl="1"/>
            <a:r>
              <a:rPr lang="en-AU" sz="2400" dirty="0" smtClean="0"/>
              <a:t>Contract processors present a higher risk as inherent problems could be spread across multiple brands.</a:t>
            </a:r>
          </a:p>
          <a:p>
            <a:pPr lvl="1"/>
            <a:r>
              <a:rPr lang="en-AU" sz="2400" dirty="0" smtClean="0"/>
              <a:t>Non-producers present unique risks, particularly with customer supplied labels.</a:t>
            </a:r>
          </a:p>
          <a:p>
            <a:pPr lvl="1"/>
            <a:r>
              <a:rPr lang="en-AU" sz="2400" dirty="0" smtClean="0"/>
              <a:t>Entities exhibiting previous non-conformance will be subject to additional scrutiny.</a:t>
            </a:r>
          </a:p>
          <a:p>
            <a:pPr lvl="1"/>
            <a:r>
              <a:rPr lang="en-AU" sz="2400" dirty="0" smtClean="0"/>
              <a:t>Unless identified as high risk, individual product audits will be restricted to no more than three per occasion.</a:t>
            </a:r>
          </a:p>
          <a:p>
            <a:pPr lvl="1"/>
            <a:r>
              <a:rPr lang="en-AU" sz="2400" dirty="0" smtClean="0"/>
              <a:t>Wineries with evidence of satisfactory internal audits will be subject to lower levels of inspection.</a:t>
            </a:r>
            <a:endParaRPr lang="en-AU" sz="2400" dirty="0"/>
          </a:p>
        </p:txBody>
      </p:sp>
    </p:spTree>
    <p:extLst>
      <p:ext uri="{BB962C8B-B14F-4D97-AF65-F5344CB8AC3E}">
        <p14:creationId xmlns:p14="http://schemas.microsoft.com/office/powerpoint/2010/main" val="1713965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AGWA </a:t>
            </a:r>
            <a:r>
              <a:rPr lang="en-AU" dirty="0" smtClean="0"/>
              <a:t>Auditing </a:t>
            </a:r>
            <a:r>
              <a:rPr lang="en-AU" dirty="0"/>
              <a:t>Principles</a:t>
            </a:r>
          </a:p>
        </p:txBody>
      </p:sp>
      <p:sp>
        <p:nvSpPr>
          <p:cNvPr id="3" name="Content Placeholder 2"/>
          <p:cNvSpPr>
            <a:spLocks noGrp="1"/>
          </p:cNvSpPr>
          <p:nvPr>
            <p:ph idx="1"/>
          </p:nvPr>
        </p:nvSpPr>
        <p:spPr/>
        <p:txBody>
          <a:bodyPr>
            <a:normAutofit/>
          </a:bodyPr>
          <a:lstStyle/>
          <a:p>
            <a:r>
              <a:rPr lang="en-AU" sz="2400" dirty="0" smtClean="0"/>
              <a:t>Risk-based principles audit agenda:</a:t>
            </a:r>
          </a:p>
          <a:p>
            <a:endParaRPr lang="en-AU" sz="2400" dirty="0"/>
          </a:p>
          <a:p>
            <a:endParaRPr lang="en-AU" sz="24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11560" y="2204864"/>
            <a:ext cx="7783016" cy="31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850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AGWA </a:t>
            </a:r>
            <a:r>
              <a:rPr lang="en-AU" dirty="0" smtClean="0"/>
              <a:t>Sample Program</a:t>
            </a:r>
            <a:endParaRPr lang="en-AU" dirty="0"/>
          </a:p>
        </p:txBody>
      </p:sp>
      <p:sp>
        <p:nvSpPr>
          <p:cNvPr id="3" name="Content Placeholder 2"/>
          <p:cNvSpPr>
            <a:spLocks noGrp="1"/>
          </p:cNvSpPr>
          <p:nvPr>
            <p:ph idx="1"/>
          </p:nvPr>
        </p:nvSpPr>
        <p:spPr/>
        <p:txBody>
          <a:bodyPr>
            <a:normAutofit/>
          </a:bodyPr>
          <a:lstStyle/>
          <a:p>
            <a:pPr>
              <a:spcBef>
                <a:spcPts val="1200"/>
              </a:spcBef>
            </a:pPr>
            <a:r>
              <a:rPr lang="en-AU" sz="2400" dirty="0" smtClean="0"/>
              <a:t>Samples are collected to determine compliance with the Food Standards Code and for potential wine contamination issues.</a:t>
            </a:r>
          </a:p>
          <a:p>
            <a:pPr>
              <a:spcBef>
                <a:spcPts val="1200"/>
              </a:spcBef>
            </a:pPr>
            <a:r>
              <a:rPr lang="en-AU" sz="2400" dirty="0" smtClean="0"/>
              <a:t>Parameters are reviewed annually and include, for example, phosphorus acid; 2,4-D, </a:t>
            </a:r>
            <a:r>
              <a:rPr lang="en-AU" sz="2400" dirty="0" err="1" smtClean="0"/>
              <a:t>plasticiers</a:t>
            </a:r>
            <a:r>
              <a:rPr lang="en-AU" sz="2400" dirty="0" smtClean="0"/>
              <a:t>, histamine, ethyl </a:t>
            </a:r>
            <a:r>
              <a:rPr lang="en-AU" sz="2400" dirty="0" err="1" smtClean="0"/>
              <a:t>carbamate</a:t>
            </a:r>
            <a:r>
              <a:rPr lang="en-AU" sz="2400" dirty="0" smtClean="0"/>
              <a:t>, </a:t>
            </a:r>
            <a:r>
              <a:rPr lang="en-AU" sz="2400" dirty="0" err="1" smtClean="0"/>
              <a:t>ochratoxin</a:t>
            </a:r>
            <a:r>
              <a:rPr lang="en-AU" sz="2400" dirty="0" smtClean="0"/>
              <a:t>, heavy metals, </a:t>
            </a:r>
            <a:r>
              <a:rPr lang="en-AU" sz="2400" dirty="0" err="1" smtClean="0"/>
              <a:t>agri</a:t>
            </a:r>
            <a:r>
              <a:rPr lang="en-AU" sz="2400" dirty="0" smtClean="0"/>
              <a:t>-chemicals.</a:t>
            </a:r>
          </a:p>
          <a:p>
            <a:pPr>
              <a:spcBef>
                <a:spcPts val="1200"/>
              </a:spcBef>
            </a:pPr>
            <a:r>
              <a:rPr lang="en-AU" sz="2400" dirty="0" smtClean="0"/>
              <a:t>Producers with systems controlling agricultural chemical residues in finished wine, </a:t>
            </a:r>
            <a:r>
              <a:rPr lang="en-AU" sz="2400" dirty="0" err="1" smtClean="0"/>
              <a:t>ie</a:t>
            </a:r>
            <a:r>
              <a:rPr lang="en-AU" sz="2400" dirty="0" smtClean="0"/>
              <a:t>, spray diary regime, internal residue testing, will form the basis for determining the number of samples collected at each audit.</a:t>
            </a:r>
            <a:endParaRPr lang="en-AU" sz="2400" dirty="0"/>
          </a:p>
        </p:txBody>
      </p:sp>
    </p:spTree>
    <p:extLst>
      <p:ext uri="{BB962C8B-B14F-4D97-AF65-F5344CB8AC3E}">
        <p14:creationId xmlns:p14="http://schemas.microsoft.com/office/powerpoint/2010/main" val="988125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Risk : Conclusion</a:t>
            </a:r>
            <a:endParaRPr lang="en-AU" dirty="0"/>
          </a:p>
        </p:txBody>
      </p:sp>
      <p:sp>
        <p:nvSpPr>
          <p:cNvPr id="3" name="Content Placeholder 2"/>
          <p:cNvSpPr>
            <a:spLocks noGrp="1"/>
          </p:cNvSpPr>
          <p:nvPr>
            <p:ph idx="1"/>
          </p:nvPr>
        </p:nvSpPr>
        <p:spPr/>
        <p:txBody>
          <a:bodyPr>
            <a:normAutofit/>
          </a:bodyPr>
          <a:lstStyle/>
          <a:p>
            <a:endParaRPr lang="en-AU" sz="2800" dirty="0" smtClean="0"/>
          </a:p>
          <a:p>
            <a:r>
              <a:rPr lang="en-AU" sz="2800" dirty="0" smtClean="0"/>
              <a:t>Inspection and Testing is not the best way to ensure food safety</a:t>
            </a:r>
          </a:p>
          <a:p>
            <a:endParaRPr lang="en-AU" sz="2800" dirty="0"/>
          </a:p>
          <a:p>
            <a:r>
              <a:rPr lang="en-AU" sz="2800" dirty="0" smtClean="0"/>
              <a:t>Food safety is assured through the implementation of quality management systems</a:t>
            </a:r>
            <a:endParaRPr lang="en-AU" sz="2800" dirty="0"/>
          </a:p>
        </p:txBody>
      </p:sp>
    </p:spTree>
    <p:extLst>
      <p:ext uri="{BB962C8B-B14F-4D97-AF65-F5344CB8AC3E}">
        <p14:creationId xmlns:p14="http://schemas.microsoft.com/office/powerpoint/2010/main" val="1265864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AU" dirty="0" smtClean="0"/>
          </a:p>
          <a:p>
            <a:pPr marL="0" indent="0" algn="ctr">
              <a:buNone/>
            </a:pPr>
            <a:endParaRPr lang="en-AU" dirty="0" smtClean="0"/>
          </a:p>
          <a:p>
            <a:pPr marL="0" indent="0" algn="ctr">
              <a:buNone/>
            </a:pPr>
            <a:r>
              <a:rPr lang="en-AU" sz="3600" dirty="0" smtClean="0"/>
              <a:t>Thank you</a:t>
            </a:r>
          </a:p>
          <a:p>
            <a:pPr marL="0" indent="0" algn="ctr">
              <a:buNone/>
            </a:pPr>
            <a:endParaRPr lang="en-A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963817"/>
            <a:ext cx="1224136" cy="689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243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3651" b="2327"/>
          <a:stretch/>
        </p:blipFill>
        <p:spPr bwMode="auto">
          <a:xfrm>
            <a:off x="4211960" y="2104425"/>
            <a:ext cx="4288986" cy="4115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AU" sz="3200" dirty="0" smtClean="0"/>
              <a:t>Wine is a Food</a:t>
            </a:r>
            <a:endParaRPr lang="en-AU" sz="3200" dirty="0"/>
          </a:p>
        </p:txBody>
      </p:sp>
      <p:sp>
        <p:nvSpPr>
          <p:cNvPr id="3" name="Content Placeholder 2"/>
          <p:cNvSpPr>
            <a:spLocks noGrp="1"/>
          </p:cNvSpPr>
          <p:nvPr>
            <p:ph idx="1"/>
          </p:nvPr>
        </p:nvSpPr>
        <p:spPr/>
        <p:txBody>
          <a:bodyPr>
            <a:normAutofit/>
          </a:bodyPr>
          <a:lstStyle/>
          <a:p>
            <a:r>
              <a:rPr lang="en-AU" sz="2800" dirty="0" smtClean="0"/>
              <a:t>Australia New Zealand Food Standards Code</a:t>
            </a:r>
          </a:p>
          <a:p>
            <a:pPr lvl="1"/>
            <a:r>
              <a:rPr lang="en-AU" sz="2200" dirty="0" smtClean="0">
                <a:hlinkClick r:id="rId3"/>
              </a:rPr>
              <a:t>www.foodstandards.gov.au</a:t>
            </a:r>
            <a:r>
              <a:rPr lang="en-AU" sz="2200" dirty="0" smtClean="0"/>
              <a:t> </a:t>
            </a:r>
          </a:p>
          <a:p>
            <a:pPr lvl="1"/>
            <a:endParaRPr lang="en-AU" sz="2000" dirty="0"/>
          </a:p>
          <a:p>
            <a:pPr lvl="1"/>
            <a:endParaRPr lang="en-AU" sz="2000" dirty="0" smtClean="0"/>
          </a:p>
        </p:txBody>
      </p:sp>
    </p:spTree>
    <p:extLst>
      <p:ext uri="{BB962C8B-B14F-4D97-AF65-F5344CB8AC3E}">
        <p14:creationId xmlns:p14="http://schemas.microsoft.com/office/powerpoint/2010/main" val="31392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Wine is a </a:t>
            </a:r>
            <a:r>
              <a:rPr lang="en-AU" dirty="0" smtClean="0"/>
              <a:t>Low Risk Food</a:t>
            </a:r>
            <a:endParaRPr lang="en-AU" dirty="0"/>
          </a:p>
        </p:txBody>
      </p:sp>
      <p:sp>
        <p:nvSpPr>
          <p:cNvPr id="4" name="Content Placeholder 2"/>
          <p:cNvSpPr>
            <a:spLocks noGrp="1"/>
          </p:cNvSpPr>
          <p:nvPr>
            <p:ph idx="1"/>
          </p:nvPr>
        </p:nvSpPr>
        <p:spPr>
          <a:xfrm>
            <a:off x="457200" y="1600200"/>
            <a:ext cx="8229600" cy="4525963"/>
          </a:xfrm>
        </p:spPr>
        <p:txBody>
          <a:bodyPr>
            <a:normAutofit/>
          </a:bodyPr>
          <a:lstStyle/>
          <a:p>
            <a:r>
              <a:rPr lang="en-AU" sz="2800" dirty="0" smtClean="0"/>
              <a:t>Because</a:t>
            </a:r>
          </a:p>
          <a:p>
            <a:pPr lvl="1">
              <a:spcBef>
                <a:spcPts val="1200"/>
              </a:spcBef>
            </a:pPr>
            <a:r>
              <a:rPr lang="en-AU" sz="2400" dirty="0" smtClean="0">
                <a:solidFill>
                  <a:schemeClr val="accent1"/>
                </a:solidFill>
              </a:rPr>
              <a:t>Microbiological: </a:t>
            </a:r>
            <a:r>
              <a:rPr lang="en-AU" sz="2400" dirty="0" smtClean="0"/>
              <a:t>The wine environment does not support the growth of pathogenic bacteria</a:t>
            </a:r>
          </a:p>
          <a:p>
            <a:pPr lvl="1">
              <a:spcBef>
                <a:spcPts val="1200"/>
              </a:spcBef>
            </a:pPr>
            <a:r>
              <a:rPr lang="en-AU" sz="2400" dirty="0" smtClean="0">
                <a:solidFill>
                  <a:schemeClr val="accent1"/>
                </a:solidFill>
              </a:rPr>
              <a:t>Physical: </a:t>
            </a:r>
            <a:r>
              <a:rPr lang="en-AU" sz="2400" dirty="0" smtClean="0"/>
              <a:t>Foreign items, </a:t>
            </a:r>
            <a:r>
              <a:rPr lang="en-AU" sz="2400" dirty="0" err="1" smtClean="0"/>
              <a:t>ie</a:t>
            </a:r>
            <a:r>
              <a:rPr lang="en-AU" sz="2400" dirty="0" smtClean="0"/>
              <a:t>, glass, minimal risk due to filtration and quality control systems</a:t>
            </a:r>
          </a:p>
          <a:p>
            <a:pPr lvl="1">
              <a:spcBef>
                <a:spcPts val="1200"/>
              </a:spcBef>
            </a:pPr>
            <a:r>
              <a:rPr lang="en-AU" sz="2400" dirty="0" smtClean="0">
                <a:solidFill>
                  <a:schemeClr val="accent1"/>
                </a:solidFill>
              </a:rPr>
              <a:t>Chemical: </a:t>
            </a:r>
            <a:r>
              <a:rPr lang="en-AU" sz="2400" dirty="0" smtClean="0"/>
              <a:t>Most additives approved for use in winemaking are natural derivatives of grapes and risk is controlled by quality management systems</a:t>
            </a:r>
          </a:p>
          <a:p>
            <a:pPr lvl="1"/>
            <a:endParaRPr lang="en-AU" sz="2000" dirty="0"/>
          </a:p>
          <a:p>
            <a:pPr lvl="1"/>
            <a:endParaRPr lang="en-AU" sz="2000" dirty="0" smtClean="0"/>
          </a:p>
        </p:txBody>
      </p:sp>
    </p:spTree>
    <p:extLst>
      <p:ext uri="{BB962C8B-B14F-4D97-AF65-F5344CB8AC3E}">
        <p14:creationId xmlns:p14="http://schemas.microsoft.com/office/powerpoint/2010/main" val="973803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Microbiological Testing</a:t>
            </a:r>
            <a:endParaRPr lang="en-AU" dirty="0"/>
          </a:p>
        </p:txBody>
      </p:sp>
      <p:sp>
        <p:nvSpPr>
          <p:cNvPr id="3" name="Content Placeholder 2"/>
          <p:cNvSpPr>
            <a:spLocks noGrp="1"/>
          </p:cNvSpPr>
          <p:nvPr>
            <p:ph idx="1"/>
          </p:nvPr>
        </p:nvSpPr>
        <p:spPr>
          <a:xfrm>
            <a:off x="457200" y="1600200"/>
            <a:ext cx="5266928" cy="4525963"/>
          </a:xfrm>
        </p:spPr>
        <p:txBody>
          <a:bodyPr/>
          <a:lstStyle/>
          <a:p>
            <a:r>
              <a:rPr lang="en-AU" sz="2400" dirty="0" smtClean="0"/>
              <a:t>‘Wine is the most healthful and hygienic of beverages…’ </a:t>
            </a:r>
          </a:p>
          <a:p>
            <a:pPr marL="0" indent="0">
              <a:buNone/>
            </a:pPr>
            <a:r>
              <a:rPr lang="en-AU" sz="2400" dirty="0" smtClean="0"/>
              <a:t>     </a:t>
            </a:r>
            <a:r>
              <a:rPr lang="en-AU" sz="1800" dirty="0" smtClean="0"/>
              <a:t>(Louis Pasteur)</a:t>
            </a:r>
          </a:p>
          <a:p>
            <a:pPr marL="0" indent="0">
              <a:buNone/>
            </a:pPr>
            <a:endParaRPr lang="en-AU" sz="2400" dirty="0" smtClean="0"/>
          </a:p>
          <a:p>
            <a:pPr marL="0" indent="0">
              <a:buNone/>
            </a:pPr>
            <a:endParaRPr lang="en-AU" sz="2400" dirty="0"/>
          </a:p>
          <a:p>
            <a:pPr marL="0" indent="0">
              <a:buNone/>
            </a:pPr>
            <a:endParaRPr lang="en-AU" sz="2400" dirty="0"/>
          </a:p>
          <a:p>
            <a:r>
              <a:rPr lang="en-AU" sz="2400" dirty="0" smtClean="0"/>
              <a:t>‘No human pathogens can flourish in wine environment.’</a:t>
            </a:r>
          </a:p>
          <a:p>
            <a:pPr marL="400050" lvl="1" indent="0">
              <a:buNone/>
            </a:pPr>
            <a:r>
              <a:rPr lang="en-AU" sz="1800" dirty="0" smtClean="0"/>
              <a:t>(Sugita-</a:t>
            </a:r>
            <a:r>
              <a:rPr lang="en-AU" sz="1800" dirty="0" err="1" smtClean="0"/>
              <a:t>Konishi</a:t>
            </a:r>
            <a:r>
              <a:rPr lang="en-AU" sz="1800" dirty="0" smtClean="0"/>
              <a:t> et al, Japanese Society for Bioscience, Biotechnology and Biochemistry, 65(4) 954-957 2001)</a:t>
            </a:r>
            <a:endParaRPr lang="en-AU"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9" y="3995220"/>
            <a:ext cx="2713484" cy="20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www.newhealthadvisor.com/images/1HT00100/pathogen.jpg"/>
          <p:cNvPicPr>
            <a:picLocks noChangeAspect="1" noChangeArrowheads="1"/>
          </p:cNvPicPr>
          <p:nvPr/>
        </p:nvPicPr>
        <p:blipFill rotWithShape="1">
          <a:blip r:embed="rId3">
            <a:extLst>
              <a:ext uri="{28A0092B-C50C-407E-A947-70E740481C1C}">
                <a14:useLocalDpi xmlns:a14="http://schemas.microsoft.com/office/drawing/2010/main" val="0"/>
              </a:ext>
            </a:extLst>
          </a:blip>
          <a:srcRect l="7143" r="7143"/>
          <a:stretch/>
        </p:blipFill>
        <p:spPr bwMode="auto">
          <a:xfrm>
            <a:off x="5724128" y="1690964"/>
            <a:ext cx="2713485" cy="2026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542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Physical Contamination</a:t>
            </a:r>
            <a:endParaRPr lang="en-AU" dirty="0"/>
          </a:p>
        </p:txBody>
      </p:sp>
      <p:sp>
        <p:nvSpPr>
          <p:cNvPr id="3" name="Content Placeholder 2"/>
          <p:cNvSpPr>
            <a:spLocks noGrp="1"/>
          </p:cNvSpPr>
          <p:nvPr>
            <p:ph idx="1"/>
          </p:nvPr>
        </p:nvSpPr>
        <p:spPr>
          <a:xfrm>
            <a:off x="457200" y="1600200"/>
            <a:ext cx="4258816" cy="4525963"/>
          </a:xfrm>
        </p:spPr>
        <p:txBody>
          <a:bodyPr>
            <a:normAutofit/>
          </a:bodyPr>
          <a:lstStyle/>
          <a:p>
            <a:r>
              <a:rPr lang="en-AU" sz="2800" dirty="0" smtClean="0"/>
              <a:t>Isolated examples</a:t>
            </a:r>
          </a:p>
          <a:p>
            <a:endParaRPr lang="en-AU" sz="2800" dirty="0"/>
          </a:p>
          <a:p>
            <a:endParaRPr lang="en-AU" sz="2800" dirty="0" smtClean="0"/>
          </a:p>
          <a:p>
            <a:endParaRPr lang="en-AU" sz="2800" dirty="0" smtClean="0"/>
          </a:p>
          <a:p>
            <a:endParaRPr lang="en-AU" sz="2800" dirty="0" smtClean="0"/>
          </a:p>
          <a:p>
            <a:r>
              <a:rPr lang="en-AU" sz="2800" dirty="0" smtClean="0"/>
              <a:t>HACCP (Hazard Analysis by Critical Control Points)</a:t>
            </a:r>
            <a:endParaRPr lang="en-AU" sz="28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295"/>
          <a:stretch/>
        </p:blipFill>
        <p:spPr bwMode="auto">
          <a:xfrm>
            <a:off x="926604" y="2204864"/>
            <a:ext cx="2781300" cy="1613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53444" t="20235" r="5565" b="27884"/>
          <a:stretch/>
        </p:blipFill>
        <p:spPr bwMode="auto">
          <a:xfrm>
            <a:off x="5148064" y="1844824"/>
            <a:ext cx="3168352" cy="401018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09818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Australian Wine Production</a:t>
            </a:r>
            <a:endParaRPr lang="en-AU" dirty="0"/>
          </a:p>
        </p:txBody>
      </p:sp>
      <p:sp>
        <p:nvSpPr>
          <p:cNvPr id="3" name="Content Placeholder 2"/>
          <p:cNvSpPr>
            <a:spLocks noGrp="1"/>
          </p:cNvSpPr>
          <p:nvPr>
            <p:ph idx="1"/>
          </p:nvPr>
        </p:nvSpPr>
        <p:spPr/>
        <p:txBody>
          <a:bodyPr>
            <a:normAutofit/>
          </a:bodyPr>
          <a:lstStyle/>
          <a:p>
            <a:r>
              <a:rPr lang="en-AU" sz="2400" dirty="0" smtClean="0"/>
              <a:t>Standard 4.5.1 : Additives for Australian Use</a:t>
            </a:r>
          </a:p>
          <a:p>
            <a:pPr marL="0" indent="0">
              <a:buNone/>
            </a:pPr>
            <a:endParaRPr lang="en-AU"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680" y="1988840"/>
            <a:ext cx="374332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1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Case Study : Risk of Harming Consumers</a:t>
            </a:r>
            <a:endParaRPr lang="en-AU" dirty="0"/>
          </a:p>
        </p:txBody>
      </p:sp>
      <p:sp>
        <p:nvSpPr>
          <p:cNvPr id="3" name="Content Placeholder 2"/>
          <p:cNvSpPr>
            <a:spLocks noGrp="1"/>
          </p:cNvSpPr>
          <p:nvPr>
            <p:ph idx="1"/>
          </p:nvPr>
        </p:nvSpPr>
        <p:spPr>
          <a:xfrm>
            <a:off x="457200" y="1600200"/>
            <a:ext cx="4114800" cy="4525963"/>
          </a:xfrm>
        </p:spPr>
        <p:txBody>
          <a:bodyPr>
            <a:normAutofit/>
          </a:bodyPr>
          <a:lstStyle/>
          <a:p>
            <a:pPr>
              <a:spcBef>
                <a:spcPts val="1200"/>
              </a:spcBef>
            </a:pPr>
            <a:endParaRPr lang="en-AU" sz="2400" dirty="0" smtClean="0"/>
          </a:p>
          <a:p>
            <a:pPr>
              <a:spcBef>
                <a:spcPts val="1200"/>
              </a:spcBef>
            </a:pPr>
            <a:r>
              <a:rPr lang="en-AU" sz="2400" dirty="0" smtClean="0"/>
              <a:t>Product Recall</a:t>
            </a:r>
          </a:p>
          <a:p>
            <a:pPr>
              <a:spcBef>
                <a:spcPts val="1200"/>
              </a:spcBef>
            </a:pPr>
            <a:r>
              <a:rPr lang="en-AU" sz="2400" dirty="0" smtClean="0"/>
              <a:t>Lidl supermarkets, EU 2002</a:t>
            </a:r>
          </a:p>
          <a:p>
            <a:pPr>
              <a:spcBef>
                <a:spcPts val="1200"/>
              </a:spcBef>
            </a:pPr>
            <a:r>
              <a:rPr lang="en-AU" sz="2400" dirty="0" smtClean="0"/>
              <a:t>Extremely high level of sulphur dioxide in small proportion of the batch</a:t>
            </a:r>
          </a:p>
          <a:p>
            <a:pPr>
              <a:spcBef>
                <a:spcPts val="1200"/>
              </a:spcBef>
            </a:pPr>
            <a:r>
              <a:rPr lang="en-AU" sz="2400" dirty="0" smtClean="0"/>
              <a:t>Australian wine, bottled in Germany, poor quality control procedures</a:t>
            </a:r>
            <a:endParaRPr lang="en-AU" sz="2400" dirty="0"/>
          </a:p>
        </p:txBody>
      </p:sp>
      <p:pic>
        <p:nvPicPr>
          <p:cNvPr id="4"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2870" r="1636"/>
          <a:stretch/>
        </p:blipFill>
        <p:spPr>
          <a:xfrm>
            <a:off x="4355975" y="2348880"/>
            <a:ext cx="4184343" cy="3098561"/>
          </a:xfrm>
          <a:prstGeom prst="rect">
            <a:avLst/>
          </a:prstGeom>
        </p:spPr>
      </p:pic>
    </p:spTree>
    <p:extLst>
      <p:ext uri="{BB962C8B-B14F-4D97-AF65-F5344CB8AC3E}">
        <p14:creationId xmlns:p14="http://schemas.microsoft.com/office/powerpoint/2010/main" val="1907061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Risk Management</a:t>
            </a:r>
            <a:endParaRPr lang="en-AU" dirty="0"/>
          </a:p>
        </p:txBody>
      </p:sp>
      <p:sp>
        <p:nvSpPr>
          <p:cNvPr id="3" name="Content Placeholder 2"/>
          <p:cNvSpPr>
            <a:spLocks noGrp="1"/>
          </p:cNvSpPr>
          <p:nvPr>
            <p:ph idx="1"/>
          </p:nvPr>
        </p:nvSpPr>
        <p:spPr/>
        <p:txBody>
          <a:bodyPr>
            <a:normAutofit/>
          </a:bodyPr>
          <a:lstStyle/>
          <a:p>
            <a:pPr>
              <a:spcBef>
                <a:spcPts val="1200"/>
              </a:spcBef>
            </a:pPr>
            <a:r>
              <a:rPr lang="en-AU" sz="2800" dirty="0" smtClean="0"/>
              <a:t>Establish limits</a:t>
            </a:r>
          </a:p>
          <a:p>
            <a:pPr>
              <a:spcBef>
                <a:spcPts val="1200"/>
              </a:spcBef>
            </a:pPr>
            <a:r>
              <a:rPr lang="en-AU" sz="2800" dirty="0" smtClean="0"/>
              <a:t>Monitor control</a:t>
            </a:r>
          </a:p>
          <a:p>
            <a:pPr>
              <a:spcBef>
                <a:spcPts val="1200"/>
              </a:spcBef>
            </a:pPr>
            <a:r>
              <a:rPr lang="en-AU" sz="2800" dirty="0" smtClean="0"/>
              <a:t>Establish corrective action procedures</a:t>
            </a:r>
          </a:p>
          <a:p>
            <a:pPr>
              <a:spcBef>
                <a:spcPts val="1200"/>
              </a:spcBef>
            </a:pPr>
            <a:r>
              <a:rPr lang="en-AU" sz="2800" dirty="0" smtClean="0"/>
              <a:t>Verify effectiveness</a:t>
            </a:r>
            <a:endParaRPr lang="en-AU" sz="2800" dirty="0"/>
          </a:p>
        </p:txBody>
      </p:sp>
    </p:spTree>
    <p:extLst>
      <p:ext uri="{BB962C8B-B14F-4D97-AF65-F5344CB8AC3E}">
        <p14:creationId xmlns:p14="http://schemas.microsoft.com/office/powerpoint/2010/main" val="3295674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Wine Production Systems</a:t>
            </a:r>
            <a:endParaRPr lang="en-AU" dirty="0"/>
          </a:p>
        </p:txBody>
      </p:sp>
      <p:sp>
        <p:nvSpPr>
          <p:cNvPr id="3" name="Content Placeholder 2"/>
          <p:cNvSpPr>
            <a:spLocks noGrp="1"/>
          </p:cNvSpPr>
          <p:nvPr>
            <p:ph idx="1"/>
          </p:nvPr>
        </p:nvSpPr>
        <p:spPr>
          <a:xfrm>
            <a:off x="457200" y="1600200"/>
            <a:ext cx="3322712" cy="4525963"/>
          </a:xfrm>
        </p:spPr>
        <p:txBody>
          <a:bodyPr>
            <a:normAutofit/>
          </a:bodyPr>
          <a:lstStyle/>
          <a:p>
            <a:r>
              <a:rPr lang="en-AU" sz="2800" dirty="0" smtClean="0"/>
              <a:t>Hazard Analysis by Critical Control Points</a:t>
            </a:r>
          </a:p>
          <a:p>
            <a:endParaRPr lang="en-AU" sz="2800" dirty="0"/>
          </a:p>
          <a:p>
            <a:r>
              <a:rPr lang="en-AU" sz="2800" dirty="0" smtClean="0"/>
              <a:t>Summary of Hazards Required to be Controlled</a:t>
            </a:r>
            <a:endParaRPr lang="en-AU" sz="2800" dirty="0"/>
          </a:p>
        </p:txBody>
      </p:sp>
      <p:graphicFrame>
        <p:nvGraphicFramePr>
          <p:cNvPr id="6" name="Group 104"/>
          <p:cNvGraphicFramePr>
            <a:graphicFrameLocks/>
          </p:cNvGraphicFramePr>
          <p:nvPr>
            <p:extLst>
              <p:ext uri="{D42A27DB-BD31-4B8C-83A1-F6EECF244321}">
                <p14:modId xmlns:p14="http://schemas.microsoft.com/office/powerpoint/2010/main" val="1241839674"/>
              </p:ext>
            </p:extLst>
          </p:nvPr>
        </p:nvGraphicFramePr>
        <p:xfrm>
          <a:off x="3869676" y="1581358"/>
          <a:ext cx="4608512" cy="4592824"/>
        </p:xfrm>
        <a:graphic>
          <a:graphicData uri="http://schemas.openxmlformats.org/drawingml/2006/table">
            <a:tbl>
              <a:tblPr/>
              <a:tblGrid>
                <a:gridCol w="1800225"/>
                <a:gridCol w="1368425"/>
                <a:gridCol w="1439862"/>
              </a:tblGrid>
              <a:tr h="477964">
                <a:tc>
                  <a:txBody>
                    <a:bodyPr/>
                    <a:lstStyle>
                      <a:lvl1pPr indent="82550">
                        <a:spcBef>
                          <a:spcPts val="600"/>
                        </a:spcBef>
                        <a:buClr>
                          <a:schemeClr val="accent1"/>
                        </a:buClr>
                        <a:buSzPct val="80000"/>
                        <a:buFont typeface="Wingdings 2" pitchFamily="18" charset="2"/>
                        <a:defRPr sz="2800">
                          <a:solidFill>
                            <a:schemeClr val="tx1"/>
                          </a:solidFill>
                          <a:latin typeface="Gill Sans MT" pitchFamily="34" charset="0"/>
                          <a:ea typeface="MS PGothic" pitchFamily="34" charset="-128"/>
                          <a:cs typeface="Arial" charset="0"/>
                        </a:defRPr>
                      </a:lvl1pPr>
                      <a:lvl2pPr indent="-53975">
                        <a:spcBef>
                          <a:spcPts val="550"/>
                        </a:spcBef>
                        <a:buClr>
                          <a:schemeClr val="accent1"/>
                        </a:buClr>
                        <a:buFont typeface="Verdana" pitchFamily="34" charset="0"/>
                        <a:defRPr sz="2400">
                          <a:solidFill>
                            <a:schemeClr val="tx1"/>
                          </a:solidFill>
                          <a:latin typeface="Gill Sans MT" pitchFamily="34" charset="0"/>
                          <a:ea typeface="MS PGothic" pitchFamily="34" charset="-128"/>
                          <a:cs typeface="Arial" charset="0"/>
                        </a:defRPr>
                      </a:lvl2pPr>
                      <a:lvl3pPr indent="-257175">
                        <a:spcBef>
                          <a:spcPct val="20000"/>
                        </a:spcBef>
                        <a:buClr>
                          <a:schemeClr val="accent2"/>
                        </a:buClr>
                        <a:buFont typeface="Wingdings 2" pitchFamily="18" charset="2"/>
                        <a:defRPr sz="2000">
                          <a:solidFill>
                            <a:schemeClr val="tx1"/>
                          </a:solidFill>
                          <a:latin typeface="Gill Sans MT" pitchFamily="34" charset="0"/>
                          <a:ea typeface="MS PGothic" pitchFamily="34" charset="-128"/>
                          <a:cs typeface="Arial" charset="0"/>
                        </a:defRPr>
                      </a:lvl3pPr>
                      <a:lvl4pPr indent="-447675">
                        <a:spcBef>
                          <a:spcPct val="20000"/>
                        </a:spcBef>
                        <a:buClr>
                          <a:srgbClr val="C32D2E"/>
                        </a:buClr>
                        <a:buFont typeface="Wingdings 2" pitchFamily="18" charset="2"/>
                        <a:defRPr>
                          <a:solidFill>
                            <a:schemeClr val="tx1"/>
                          </a:solidFill>
                          <a:latin typeface="Gill Sans MT" pitchFamily="34" charset="0"/>
                          <a:ea typeface="MS PGothic" pitchFamily="34" charset="-128"/>
                          <a:cs typeface="Arial" charset="0"/>
                        </a:defRPr>
                      </a:lvl4pPr>
                      <a:lvl5pPr indent="-714375">
                        <a:spcBef>
                          <a:spcPct val="20000"/>
                        </a:spcBef>
                        <a:buClr>
                          <a:srgbClr val="84AA33"/>
                        </a:buClr>
                        <a:buFont typeface="Wingdings 2" pitchFamily="18" charset="2"/>
                        <a:defRPr>
                          <a:solidFill>
                            <a:schemeClr val="tx1"/>
                          </a:solidFill>
                          <a:latin typeface="Gill Sans MT" pitchFamily="34" charset="0"/>
                          <a:ea typeface="MS PGothic" pitchFamily="34" charset="-128"/>
                          <a:cs typeface="Arial" charset="0"/>
                        </a:defRPr>
                      </a:lvl5pPr>
                      <a:lvl6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6pPr>
                      <a:lvl7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7pPr>
                      <a:lvl8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8pPr>
                      <a:lvl9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9pPr>
                    </a:lstStyle>
                    <a:p>
                      <a:pPr marL="0" marR="0" lvl="0" indent="0" algn="ctr"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AU" altLang="en-US" sz="2400" b="0" i="0" u="none" strike="noStrike" cap="none" normalizeH="0" baseline="0" dirty="0" smtClean="0">
                          <a:ln>
                            <a:noFill/>
                          </a:ln>
                          <a:solidFill>
                            <a:schemeClr val="accent1"/>
                          </a:solidFill>
                          <a:effectLst/>
                          <a:latin typeface="Gill Sans MT" pitchFamily="34" charset="0"/>
                          <a:ea typeface="MS PGothic" pitchFamily="34" charset="-128"/>
                          <a:cs typeface="Arial" charset="0"/>
                        </a:rPr>
                        <a:t>Material</a:t>
                      </a:r>
                      <a:endParaRPr kumimoji="0" lang="en-US" altLang="en-US" sz="2400" b="0" i="0" u="none" strike="noStrike" cap="none" normalizeH="0" baseline="0" dirty="0" smtClean="0">
                        <a:ln>
                          <a:noFill/>
                        </a:ln>
                        <a:solidFill>
                          <a:schemeClr val="accent1"/>
                        </a:solidFill>
                        <a:effectLst/>
                        <a:latin typeface="Gill Sans MT" pitchFamily="34" charset="0"/>
                        <a:ea typeface="MS PGothic" pitchFamily="34" charset="-128"/>
                        <a:cs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indent="82550">
                        <a:spcBef>
                          <a:spcPts val="600"/>
                        </a:spcBef>
                        <a:buClr>
                          <a:schemeClr val="accent1"/>
                        </a:buClr>
                        <a:buSzPct val="80000"/>
                        <a:buFont typeface="Wingdings 2" pitchFamily="18" charset="2"/>
                        <a:defRPr sz="2800">
                          <a:solidFill>
                            <a:schemeClr val="tx1"/>
                          </a:solidFill>
                          <a:latin typeface="Gill Sans MT" pitchFamily="34" charset="0"/>
                          <a:ea typeface="MS PGothic" pitchFamily="34" charset="-128"/>
                          <a:cs typeface="Arial" charset="0"/>
                        </a:defRPr>
                      </a:lvl1pPr>
                      <a:lvl2pPr indent="-53975">
                        <a:spcBef>
                          <a:spcPts val="550"/>
                        </a:spcBef>
                        <a:buClr>
                          <a:schemeClr val="accent1"/>
                        </a:buClr>
                        <a:buFont typeface="Verdana" pitchFamily="34" charset="0"/>
                        <a:defRPr sz="2400">
                          <a:solidFill>
                            <a:schemeClr val="tx1"/>
                          </a:solidFill>
                          <a:latin typeface="Gill Sans MT" pitchFamily="34" charset="0"/>
                          <a:ea typeface="MS PGothic" pitchFamily="34" charset="-128"/>
                          <a:cs typeface="Arial" charset="0"/>
                        </a:defRPr>
                      </a:lvl2pPr>
                      <a:lvl3pPr indent="-257175">
                        <a:spcBef>
                          <a:spcPct val="20000"/>
                        </a:spcBef>
                        <a:buClr>
                          <a:schemeClr val="accent2"/>
                        </a:buClr>
                        <a:buFont typeface="Wingdings 2" pitchFamily="18" charset="2"/>
                        <a:defRPr sz="2000">
                          <a:solidFill>
                            <a:schemeClr val="tx1"/>
                          </a:solidFill>
                          <a:latin typeface="Gill Sans MT" pitchFamily="34" charset="0"/>
                          <a:ea typeface="MS PGothic" pitchFamily="34" charset="-128"/>
                          <a:cs typeface="Arial" charset="0"/>
                        </a:defRPr>
                      </a:lvl3pPr>
                      <a:lvl4pPr indent="-447675">
                        <a:spcBef>
                          <a:spcPct val="20000"/>
                        </a:spcBef>
                        <a:buClr>
                          <a:srgbClr val="C32D2E"/>
                        </a:buClr>
                        <a:buFont typeface="Wingdings 2" pitchFamily="18" charset="2"/>
                        <a:defRPr>
                          <a:solidFill>
                            <a:schemeClr val="tx1"/>
                          </a:solidFill>
                          <a:latin typeface="Gill Sans MT" pitchFamily="34" charset="0"/>
                          <a:ea typeface="MS PGothic" pitchFamily="34" charset="-128"/>
                          <a:cs typeface="Arial" charset="0"/>
                        </a:defRPr>
                      </a:lvl4pPr>
                      <a:lvl5pPr indent="-714375">
                        <a:spcBef>
                          <a:spcPct val="20000"/>
                        </a:spcBef>
                        <a:buClr>
                          <a:srgbClr val="84AA33"/>
                        </a:buClr>
                        <a:buFont typeface="Wingdings 2" pitchFamily="18" charset="2"/>
                        <a:defRPr>
                          <a:solidFill>
                            <a:schemeClr val="tx1"/>
                          </a:solidFill>
                          <a:latin typeface="Gill Sans MT" pitchFamily="34" charset="0"/>
                          <a:ea typeface="MS PGothic" pitchFamily="34" charset="-128"/>
                          <a:cs typeface="Arial" charset="0"/>
                        </a:defRPr>
                      </a:lvl5pPr>
                      <a:lvl6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6pPr>
                      <a:lvl7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7pPr>
                      <a:lvl8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8pPr>
                      <a:lvl9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9pPr>
                    </a:lstStyle>
                    <a:p>
                      <a:pPr marL="0" marR="0" lvl="0" indent="0" algn="ctr"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AU" altLang="en-US" sz="2400" b="0" i="0" u="none" strike="noStrike" cap="none" normalizeH="0" baseline="0" dirty="0" smtClean="0">
                          <a:ln>
                            <a:noFill/>
                          </a:ln>
                          <a:solidFill>
                            <a:schemeClr val="accent1"/>
                          </a:solidFill>
                          <a:effectLst/>
                          <a:latin typeface="Gill Sans MT" pitchFamily="34" charset="0"/>
                          <a:ea typeface="MS PGothic" pitchFamily="34" charset="-128"/>
                          <a:cs typeface="Arial" charset="0"/>
                        </a:rPr>
                        <a:t>Hazard</a:t>
                      </a:r>
                      <a:endParaRPr kumimoji="0" lang="en-US" altLang="en-US" sz="2400" b="0" i="0" u="none" strike="noStrike" cap="none" normalizeH="0" baseline="0" dirty="0" smtClean="0">
                        <a:ln>
                          <a:noFill/>
                        </a:ln>
                        <a:solidFill>
                          <a:schemeClr val="accent1"/>
                        </a:solidFill>
                        <a:effectLst/>
                        <a:latin typeface="Gill Sans MT" pitchFamily="34" charset="0"/>
                        <a:ea typeface="MS PGothic" pitchFamily="34" charset="-128"/>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indent="82550">
                        <a:spcBef>
                          <a:spcPts val="600"/>
                        </a:spcBef>
                        <a:buClr>
                          <a:schemeClr val="accent1"/>
                        </a:buClr>
                        <a:buSzPct val="80000"/>
                        <a:buFont typeface="Wingdings 2" pitchFamily="18" charset="2"/>
                        <a:defRPr sz="2800">
                          <a:solidFill>
                            <a:schemeClr val="tx1"/>
                          </a:solidFill>
                          <a:latin typeface="Gill Sans MT" pitchFamily="34" charset="0"/>
                          <a:ea typeface="MS PGothic" pitchFamily="34" charset="-128"/>
                          <a:cs typeface="Arial" charset="0"/>
                        </a:defRPr>
                      </a:lvl1pPr>
                      <a:lvl2pPr indent="-53975">
                        <a:spcBef>
                          <a:spcPts val="550"/>
                        </a:spcBef>
                        <a:buClr>
                          <a:schemeClr val="accent1"/>
                        </a:buClr>
                        <a:buFont typeface="Verdana" pitchFamily="34" charset="0"/>
                        <a:defRPr sz="2400">
                          <a:solidFill>
                            <a:schemeClr val="tx1"/>
                          </a:solidFill>
                          <a:latin typeface="Gill Sans MT" pitchFamily="34" charset="0"/>
                          <a:ea typeface="MS PGothic" pitchFamily="34" charset="-128"/>
                          <a:cs typeface="Arial" charset="0"/>
                        </a:defRPr>
                      </a:lvl2pPr>
                      <a:lvl3pPr indent="-257175">
                        <a:spcBef>
                          <a:spcPct val="20000"/>
                        </a:spcBef>
                        <a:buClr>
                          <a:schemeClr val="accent2"/>
                        </a:buClr>
                        <a:buFont typeface="Wingdings 2" pitchFamily="18" charset="2"/>
                        <a:defRPr sz="2000">
                          <a:solidFill>
                            <a:schemeClr val="tx1"/>
                          </a:solidFill>
                          <a:latin typeface="Gill Sans MT" pitchFamily="34" charset="0"/>
                          <a:ea typeface="MS PGothic" pitchFamily="34" charset="-128"/>
                          <a:cs typeface="Arial" charset="0"/>
                        </a:defRPr>
                      </a:lvl3pPr>
                      <a:lvl4pPr indent="-447675">
                        <a:spcBef>
                          <a:spcPct val="20000"/>
                        </a:spcBef>
                        <a:buClr>
                          <a:srgbClr val="C32D2E"/>
                        </a:buClr>
                        <a:buFont typeface="Wingdings 2" pitchFamily="18" charset="2"/>
                        <a:defRPr>
                          <a:solidFill>
                            <a:schemeClr val="tx1"/>
                          </a:solidFill>
                          <a:latin typeface="Gill Sans MT" pitchFamily="34" charset="0"/>
                          <a:ea typeface="MS PGothic" pitchFamily="34" charset="-128"/>
                          <a:cs typeface="Arial" charset="0"/>
                        </a:defRPr>
                      </a:lvl4pPr>
                      <a:lvl5pPr indent="-714375">
                        <a:spcBef>
                          <a:spcPct val="20000"/>
                        </a:spcBef>
                        <a:buClr>
                          <a:srgbClr val="84AA33"/>
                        </a:buClr>
                        <a:buFont typeface="Wingdings 2" pitchFamily="18" charset="2"/>
                        <a:defRPr>
                          <a:solidFill>
                            <a:schemeClr val="tx1"/>
                          </a:solidFill>
                          <a:latin typeface="Gill Sans MT" pitchFamily="34" charset="0"/>
                          <a:ea typeface="MS PGothic" pitchFamily="34" charset="-128"/>
                          <a:cs typeface="Arial" charset="0"/>
                        </a:defRPr>
                      </a:lvl5pPr>
                      <a:lvl6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6pPr>
                      <a:lvl7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7pPr>
                      <a:lvl8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8pPr>
                      <a:lvl9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9pPr>
                    </a:lstStyle>
                    <a:p>
                      <a:pPr marL="0" marR="0" lvl="0" indent="0" algn="ctr"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AU" altLang="en-US" sz="2400" b="0" i="0" u="none" strike="noStrike" cap="none" normalizeH="0" baseline="0" dirty="0" smtClean="0">
                          <a:ln>
                            <a:noFill/>
                          </a:ln>
                          <a:solidFill>
                            <a:schemeClr val="accent1"/>
                          </a:solidFill>
                          <a:effectLst/>
                          <a:latin typeface="Gill Sans MT" pitchFamily="34" charset="0"/>
                          <a:ea typeface="MS PGothic" pitchFamily="34" charset="-128"/>
                          <a:cs typeface="Arial" charset="0"/>
                        </a:rPr>
                        <a:t>Control</a:t>
                      </a:r>
                      <a:endParaRPr kumimoji="0" lang="en-US" altLang="en-US" sz="2400" b="0" i="0" u="none" strike="noStrike" cap="none" normalizeH="0" baseline="0" dirty="0" smtClean="0">
                        <a:ln>
                          <a:noFill/>
                        </a:ln>
                        <a:solidFill>
                          <a:schemeClr val="accent1"/>
                        </a:solidFill>
                        <a:effectLst/>
                        <a:latin typeface="Gill Sans MT" pitchFamily="34" charset="0"/>
                        <a:ea typeface="MS PGothic" pitchFamily="34" charset="-128"/>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4137">
                <a:tc>
                  <a:txBody>
                    <a:bodyPr/>
                    <a:lstStyle>
                      <a:lvl1pPr indent="82550">
                        <a:spcBef>
                          <a:spcPts val="600"/>
                        </a:spcBef>
                        <a:buClr>
                          <a:schemeClr val="accent1"/>
                        </a:buClr>
                        <a:buSzPct val="80000"/>
                        <a:buFont typeface="Wingdings 2" pitchFamily="18" charset="2"/>
                        <a:defRPr sz="2800">
                          <a:solidFill>
                            <a:schemeClr val="tx1"/>
                          </a:solidFill>
                          <a:latin typeface="Gill Sans MT" pitchFamily="34" charset="0"/>
                          <a:ea typeface="MS PGothic" pitchFamily="34" charset="-128"/>
                          <a:cs typeface="Arial" charset="0"/>
                        </a:defRPr>
                      </a:lvl1pPr>
                      <a:lvl2pPr indent="-53975">
                        <a:spcBef>
                          <a:spcPts val="550"/>
                        </a:spcBef>
                        <a:buClr>
                          <a:schemeClr val="accent1"/>
                        </a:buClr>
                        <a:buFont typeface="Verdana" pitchFamily="34" charset="0"/>
                        <a:defRPr sz="2400">
                          <a:solidFill>
                            <a:schemeClr val="tx1"/>
                          </a:solidFill>
                          <a:latin typeface="Gill Sans MT" pitchFamily="34" charset="0"/>
                          <a:ea typeface="MS PGothic" pitchFamily="34" charset="-128"/>
                          <a:cs typeface="Arial" charset="0"/>
                        </a:defRPr>
                      </a:lvl2pPr>
                      <a:lvl3pPr indent="-257175">
                        <a:spcBef>
                          <a:spcPct val="20000"/>
                        </a:spcBef>
                        <a:buClr>
                          <a:schemeClr val="accent2"/>
                        </a:buClr>
                        <a:buFont typeface="Wingdings 2" pitchFamily="18" charset="2"/>
                        <a:defRPr sz="2000">
                          <a:solidFill>
                            <a:schemeClr val="tx1"/>
                          </a:solidFill>
                          <a:latin typeface="Gill Sans MT" pitchFamily="34" charset="0"/>
                          <a:ea typeface="MS PGothic" pitchFamily="34" charset="-128"/>
                          <a:cs typeface="Arial" charset="0"/>
                        </a:defRPr>
                      </a:lvl3pPr>
                      <a:lvl4pPr indent="-447675">
                        <a:spcBef>
                          <a:spcPct val="20000"/>
                        </a:spcBef>
                        <a:buClr>
                          <a:srgbClr val="C32D2E"/>
                        </a:buClr>
                        <a:buFont typeface="Wingdings 2" pitchFamily="18" charset="2"/>
                        <a:defRPr>
                          <a:solidFill>
                            <a:schemeClr val="tx1"/>
                          </a:solidFill>
                          <a:latin typeface="Gill Sans MT" pitchFamily="34" charset="0"/>
                          <a:ea typeface="MS PGothic" pitchFamily="34" charset="-128"/>
                          <a:cs typeface="Arial" charset="0"/>
                        </a:defRPr>
                      </a:lvl4pPr>
                      <a:lvl5pPr indent="-714375">
                        <a:spcBef>
                          <a:spcPct val="20000"/>
                        </a:spcBef>
                        <a:buClr>
                          <a:srgbClr val="84AA33"/>
                        </a:buClr>
                        <a:buFont typeface="Wingdings 2" pitchFamily="18" charset="2"/>
                        <a:defRPr>
                          <a:solidFill>
                            <a:schemeClr val="tx1"/>
                          </a:solidFill>
                          <a:latin typeface="Gill Sans MT" pitchFamily="34" charset="0"/>
                          <a:ea typeface="MS PGothic" pitchFamily="34" charset="-128"/>
                          <a:cs typeface="Arial" charset="0"/>
                        </a:defRPr>
                      </a:lvl5pPr>
                      <a:lvl6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6pPr>
                      <a:lvl7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7pPr>
                      <a:lvl8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8pPr>
                      <a:lvl9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9pPr>
                    </a:lstStyle>
                    <a:p>
                      <a:pPr marL="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AU" altLang="en-US" sz="2000" b="0" i="0" u="none" strike="noStrike" cap="none" normalizeH="0" baseline="0" dirty="0" smtClean="0">
                          <a:ln>
                            <a:noFill/>
                          </a:ln>
                          <a:solidFill>
                            <a:schemeClr val="tx1"/>
                          </a:solidFill>
                          <a:effectLst/>
                          <a:latin typeface="Gill Sans MT" pitchFamily="34" charset="0"/>
                          <a:ea typeface="MS PGothic" pitchFamily="34" charset="-128"/>
                          <a:cs typeface="Arial" charset="0"/>
                        </a:rPr>
                        <a:t>Sulphur dioxide</a:t>
                      </a:r>
                      <a:endParaRPr kumimoji="0" lang="en-US" altLang="en-US" sz="20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indent="82550">
                        <a:spcBef>
                          <a:spcPts val="600"/>
                        </a:spcBef>
                        <a:buClr>
                          <a:schemeClr val="accent1"/>
                        </a:buClr>
                        <a:buSzPct val="80000"/>
                        <a:buFont typeface="Wingdings 2" pitchFamily="18" charset="2"/>
                        <a:defRPr sz="2800">
                          <a:solidFill>
                            <a:schemeClr val="tx1"/>
                          </a:solidFill>
                          <a:latin typeface="Gill Sans MT" pitchFamily="34" charset="0"/>
                          <a:ea typeface="MS PGothic" pitchFamily="34" charset="-128"/>
                          <a:cs typeface="Arial" charset="0"/>
                        </a:defRPr>
                      </a:lvl1pPr>
                      <a:lvl2pPr indent="-53975">
                        <a:spcBef>
                          <a:spcPts val="550"/>
                        </a:spcBef>
                        <a:buClr>
                          <a:schemeClr val="accent1"/>
                        </a:buClr>
                        <a:buFont typeface="Verdana" pitchFamily="34" charset="0"/>
                        <a:defRPr sz="2400">
                          <a:solidFill>
                            <a:schemeClr val="tx1"/>
                          </a:solidFill>
                          <a:latin typeface="Gill Sans MT" pitchFamily="34" charset="0"/>
                          <a:ea typeface="MS PGothic" pitchFamily="34" charset="-128"/>
                          <a:cs typeface="Arial" charset="0"/>
                        </a:defRPr>
                      </a:lvl2pPr>
                      <a:lvl3pPr indent="-257175">
                        <a:spcBef>
                          <a:spcPct val="20000"/>
                        </a:spcBef>
                        <a:buClr>
                          <a:schemeClr val="accent2"/>
                        </a:buClr>
                        <a:buFont typeface="Wingdings 2" pitchFamily="18" charset="2"/>
                        <a:defRPr sz="2000">
                          <a:solidFill>
                            <a:schemeClr val="tx1"/>
                          </a:solidFill>
                          <a:latin typeface="Gill Sans MT" pitchFamily="34" charset="0"/>
                          <a:ea typeface="MS PGothic" pitchFamily="34" charset="-128"/>
                          <a:cs typeface="Arial" charset="0"/>
                        </a:defRPr>
                      </a:lvl3pPr>
                      <a:lvl4pPr indent="-447675">
                        <a:spcBef>
                          <a:spcPct val="20000"/>
                        </a:spcBef>
                        <a:buClr>
                          <a:srgbClr val="C32D2E"/>
                        </a:buClr>
                        <a:buFont typeface="Wingdings 2" pitchFamily="18" charset="2"/>
                        <a:defRPr>
                          <a:solidFill>
                            <a:schemeClr val="tx1"/>
                          </a:solidFill>
                          <a:latin typeface="Gill Sans MT" pitchFamily="34" charset="0"/>
                          <a:ea typeface="MS PGothic" pitchFamily="34" charset="-128"/>
                          <a:cs typeface="Arial" charset="0"/>
                        </a:defRPr>
                      </a:lvl4pPr>
                      <a:lvl5pPr indent="-714375">
                        <a:spcBef>
                          <a:spcPct val="20000"/>
                        </a:spcBef>
                        <a:buClr>
                          <a:srgbClr val="84AA33"/>
                        </a:buClr>
                        <a:buFont typeface="Wingdings 2" pitchFamily="18" charset="2"/>
                        <a:defRPr>
                          <a:solidFill>
                            <a:schemeClr val="tx1"/>
                          </a:solidFill>
                          <a:latin typeface="Gill Sans MT" pitchFamily="34" charset="0"/>
                          <a:ea typeface="MS PGothic" pitchFamily="34" charset="-128"/>
                          <a:cs typeface="Arial" charset="0"/>
                        </a:defRPr>
                      </a:lvl5pPr>
                      <a:lvl6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6pPr>
                      <a:lvl7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7pPr>
                      <a:lvl8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8pPr>
                      <a:lvl9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9pPr>
                    </a:lstStyle>
                    <a:p>
                      <a:pPr marL="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AU" altLang="en-US" sz="1600" b="0" i="0" u="none" strike="noStrike" cap="none" normalizeH="0" baseline="0" dirty="0" smtClean="0">
                          <a:ln>
                            <a:noFill/>
                          </a:ln>
                          <a:solidFill>
                            <a:schemeClr val="tx1"/>
                          </a:solidFill>
                          <a:effectLst/>
                          <a:latin typeface="Gill Sans MT" pitchFamily="34" charset="0"/>
                          <a:ea typeface="MS PGothic" pitchFamily="34" charset="-128"/>
                          <a:cs typeface="Arial" charset="0"/>
                        </a:rPr>
                        <a:t>Respiratory      problem in susceptible consumers</a:t>
                      </a:r>
                      <a:endParaRPr kumimoji="0" lang="en-US" altLang="en-US" sz="16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indent="82550">
                        <a:spcBef>
                          <a:spcPts val="600"/>
                        </a:spcBef>
                        <a:buClr>
                          <a:schemeClr val="accent1"/>
                        </a:buClr>
                        <a:buSzPct val="80000"/>
                        <a:buFont typeface="Wingdings 2" pitchFamily="18" charset="2"/>
                        <a:defRPr sz="2800">
                          <a:solidFill>
                            <a:schemeClr val="tx1"/>
                          </a:solidFill>
                          <a:latin typeface="Gill Sans MT" pitchFamily="34" charset="0"/>
                          <a:ea typeface="MS PGothic" pitchFamily="34" charset="-128"/>
                          <a:cs typeface="Arial" charset="0"/>
                        </a:defRPr>
                      </a:lvl1pPr>
                      <a:lvl2pPr indent="-53975">
                        <a:spcBef>
                          <a:spcPts val="550"/>
                        </a:spcBef>
                        <a:buClr>
                          <a:schemeClr val="accent1"/>
                        </a:buClr>
                        <a:buFont typeface="Verdana" pitchFamily="34" charset="0"/>
                        <a:defRPr sz="2400">
                          <a:solidFill>
                            <a:schemeClr val="tx1"/>
                          </a:solidFill>
                          <a:latin typeface="Gill Sans MT" pitchFamily="34" charset="0"/>
                          <a:ea typeface="MS PGothic" pitchFamily="34" charset="-128"/>
                          <a:cs typeface="Arial" charset="0"/>
                        </a:defRPr>
                      </a:lvl2pPr>
                      <a:lvl3pPr indent="-257175">
                        <a:spcBef>
                          <a:spcPct val="20000"/>
                        </a:spcBef>
                        <a:buClr>
                          <a:schemeClr val="accent2"/>
                        </a:buClr>
                        <a:buFont typeface="Wingdings 2" pitchFamily="18" charset="2"/>
                        <a:defRPr sz="2000">
                          <a:solidFill>
                            <a:schemeClr val="tx1"/>
                          </a:solidFill>
                          <a:latin typeface="Gill Sans MT" pitchFamily="34" charset="0"/>
                          <a:ea typeface="MS PGothic" pitchFamily="34" charset="-128"/>
                          <a:cs typeface="Arial" charset="0"/>
                        </a:defRPr>
                      </a:lvl3pPr>
                      <a:lvl4pPr indent="-447675">
                        <a:spcBef>
                          <a:spcPct val="20000"/>
                        </a:spcBef>
                        <a:buClr>
                          <a:srgbClr val="C32D2E"/>
                        </a:buClr>
                        <a:buFont typeface="Wingdings 2" pitchFamily="18" charset="2"/>
                        <a:defRPr>
                          <a:solidFill>
                            <a:schemeClr val="tx1"/>
                          </a:solidFill>
                          <a:latin typeface="Gill Sans MT" pitchFamily="34" charset="0"/>
                          <a:ea typeface="MS PGothic" pitchFamily="34" charset="-128"/>
                          <a:cs typeface="Arial" charset="0"/>
                        </a:defRPr>
                      </a:lvl4pPr>
                      <a:lvl5pPr indent="-714375">
                        <a:spcBef>
                          <a:spcPct val="20000"/>
                        </a:spcBef>
                        <a:buClr>
                          <a:srgbClr val="84AA33"/>
                        </a:buClr>
                        <a:buFont typeface="Wingdings 2" pitchFamily="18" charset="2"/>
                        <a:defRPr>
                          <a:solidFill>
                            <a:schemeClr val="tx1"/>
                          </a:solidFill>
                          <a:latin typeface="Gill Sans MT" pitchFamily="34" charset="0"/>
                          <a:ea typeface="MS PGothic" pitchFamily="34" charset="-128"/>
                          <a:cs typeface="Arial" charset="0"/>
                        </a:defRPr>
                      </a:lvl5pPr>
                      <a:lvl6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6pPr>
                      <a:lvl7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7pPr>
                      <a:lvl8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8pPr>
                      <a:lvl9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9pPr>
                    </a:lstStyle>
                    <a:p>
                      <a:pPr marL="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AU" altLang="en-US" sz="1600" b="0" i="0" u="none" strike="noStrike" cap="none" normalizeH="0" baseline="0" dirty="0" smtClean="0">
                          <a:ln>
                            <a:noFill/>
                          </a:ln>
                          <a:solidFill>
                            <a:schemeClr val="tx1"/>
                          </a:solidFill>
                          <a:effectLst/>
                          <a:latin typeface="Gill Sans MT" pitchFamily="34" charset="0"/>
                          <a:ea typeface="MS PGothic" pitchFamily="34" charset="-128"/>
                          <a:cs typeface="Arial" charset="0"/>
                        </a:rPr>
                        <a:t>Accurate measurement of additions, and final concentration</a:t>
                      </a:r>
                      <a:endParaRPr kumimoji="0" lang="en-US" altLang="en-US" sz="16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57">
                <a:tc>
                  <a:txBody>
                    <a:bodyPr/>
                    <a:lstStyle>
                      <a:lvl1pPr indent="82550">
                        <a:spcBef>
                          <a:spcPts val="600"/>
                        </a:spcBef>
                        <a:buClr>
                          <a:schemeClr val="accent1"/>
                        </a:buClr>
                        <a:buSzPct val="80000"/>
                        <a:buFont typeface="Wingdings 2" pitchFamily="18" charset="2"/>
                        <a:defRPr sz="2800">
                          <a:solidFill>
                            <a:schemeClr val="tx1"/>
                          </a:solidFill>
                          <a:latin typeface="Gill Sans MT" pitchFamily="34" charset="0"/>
                          <a:ea typeface="MS PGothic" pitchFamily="34" charset="-128"/>
                          <a:cs typeface="Arial" charset="0"/>
                        </a:defRPr>
                      </a:lvl1pPr>
                      <a:lvl2pPr indent="-53975">
                        <a:spcBef>
                          <a:spcPts val="550"/>
                        </a:spcBef>
                        <a:buClr>
                          <a:schemeClr val="accent1"/>
                        </a:buClr>
                        <a:buFont typeface="Verdana" pitchFamily="34" charset="0"/>
                        <a:defRPr sz="2400">
                          <a:solidFill>
                            <a:schemeClr val="tx1"/>
                          </a:solidFill>
                          <a:latin typeface="Gill Sans MT" pitchFamily="34" charset="0"/>
                          <a:ea typeface="MS PGothic" pitchFamily="34" charset="-128"/>
                          <a:cs typeface="Arial" charset="0"/>
                        </a:defRPr>
                      </a:lvl2pPr>
                      <a:lvl3pPr indent="-257175">
                        <a:spcBef>
                          <a:spcPct val="20000"/>
                        </a:spcBef>
                        <a:buClr>
                          <a:schemeClr val="accent2"/>
                        </a:buClr>
                        <a:buFont typeface="Wingdings 2" pitchFamily="18" charset="2"/>
                        <a:defRPr sz="2000">
                          <a:solidFill>
                            <a:schemeClr val="tx1"/>
                          </a:solidFill>
                          <a:latin typeface="Gill Sans MT" pitchFamily="34" charset="0"/>
                          <a:ea typeface="MS PGothic" pitchFamily="34" charset="-128"/>
                          <a:cs typeface="Arial" charset="0"/>
                        </a:defRPr>
                      </a:lvl3pPr>
                      <a:lvl4pPr indent="-447675">
                        <a:spcBef>
                          <a:spcPct val="20000"/>
                        </a:spcBef>
                        <a:buClr>
                          <a:srgbClr val="C32D2E"/>
                        </a:buClr>
                        <a:buFont typeface="Wingdings 2" pitchFamily="18" charset="2"/>
                        <a:defRPr>
                          <a:solidFill>
                            <a:schemeClr val="tx1"/>
                          </a:solidFill>
                          <a:latin typeface="Gill Sans MT" pitchFamily="34" charset="0"/>
                          <a:ea typeface="MS PGothic" pitchFamily="34" charset="-128"/>
                          <a:cs typeface="Arial" charset="0"/>
                        </a:defRPr>
                      </a:lvl4pPr>
                      <a:lvl5pPr indent="-714375">
                        <a:spcBef>
                          <a:spcPct val="20000"/>
                        </a:spcBef>
                        <a:buClr>
                          <a:srgbClr val="84AA33"/>
                        </a:buClr>
                        <a:buFont typeface="Wingdings 2" pitchFamily="18" charset="2"/>
                        <a:defRPr>
                          <a:solidFill>
                            <a:schemeClr val="tx1"/>
                          </a:solidFill>
                          <a:latin typeface="Gill Sans MT" pitchFamily="34" charset="0"/>
                          <a:ea typeface="MS PGothic" pitchFamily="34" charset="-128"/>
                          <a:cs typeface="Arial" charset="0"/>
                        </a:defRPr>
                      </a:lvl5pPr>
                      <a:lvl6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6pPr>
                      <a:lvl7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7pPr>
                      <a:lvl8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8pPr>
                      <a:lvl9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9pPr>
                    </a:lstStyle>
                    <a:p>
                      <a:pPr marL="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AU" altLang="en-US" sz="2000" b="0" i="0" u="none" strike="noStrike" cap="none" normalizeH="0" baseline="0" dirty="0" smtClean="0">
                          <a:ln>
                            <a:noFill/>
                          </a:ln>
                          <a:solidFill>
                            <a:schemeClr val="tx1"/>
                          </a:solidFill>
                          <a:effectLst/>
                          <a:latin typeface="Gill Sans MT" pitchFamily="34" charset="0"/>
                          <a:ea typeface="MS PGothic" pitchFamily="34" charset="-128"/>
                          <a:cs typeface="Arial" charset="0"/>
                        </a:rPr>
                        <a:t>DMDC</a:t>
                      </a:r>
                      <a:endParaRPr kumimoji="0" lang="en-US" altLang="en-US" sz="20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indent="82550">
                        <a:spcBef>
                          <a:spcPts val="600"/>
                        </a:spcBef>
                        <a:buClr>
                          <a:schemeClr val="accent1"/>
                        </a:buClr>
                        <a:buSzPct val="80000"/>
                        <a:buFont typeface="Wingdings 2" pitchFamily="18" charset="2"/>
                        <a:defRPr sz="2800">
                          <a:solidFill>
                            <a:schemeClr val="tx1"/>
                          </a:solidFill>
                          <a:latin typeface="Gill Sans MT" pitchFamily="34" charset="0"/>
                          <a:ea typeface="MS PGothic" pitchFamily="34" charset="-128"/>
                          <a:cs typeface="Arial" charset="0"/>
                        </a:defRPr>
                      </a:lvl1pPr>
                      <a:lvl2pPr indent="-53975">
                        <a:spcBef>
                          <a:spcPts val="550"/>
                        </a:spcBef>
                        <a:buClr>
                          <a:schemeClr val="accent1"/>
                        </a:buClr>
                        <a:buFont typeface="Verdana" pitchFamily="34" charset="0"/>
                        <a:defRPr sz="2400">
                          <a:solidFill>
                            <a:schemeClr val="tx1"/>
                          </a:solidFill>
                          <a:latin typeface="Gill Sans MT" pitchFamily="34" charset="0"/>
                          <a:ea typeface="MS PGothic" pitchFamily="34" charset="-128"/>
                          <a:cs typeface="Arial" charset="0"/>
                        </a:defRPr>
                      </a:lvl2pPr>
                      <a:lvl3pPr indent="-257175">
                        <a:spcBef>
                          <a:spcPct val="20000"/>
                        </a:spcBef>
                        <a:buClr>
                          <a:schemeClr val="accent2"/>
                        </a:buClr>
                        <a:buFont typeface="Wingdings 2" pitchFamily="18" charset="2"/>
                        <a:defRPr sz="2000">
                          <a:solidFill>
                            <a:schemeClr val="tx1"/>
                          </a:solidFill>
                          <a:latin typeface="Gill Sans MT" pitchFamily="34" charset="0"/>
                          <a:ea typeface="MS PGothic" pitchFamily="34" charset="-128"/>
                          <a:cs typeface="Arial" charset="0"/>
                        </a:defRPr>
                      </a:lvl3pPr>
                      <a:lvl4pPr indent="-447675">
                        <a:spcBef>
                          <a:spcPct val="20000"/>
                        </a:spcBef>
                        <a:buClr>
                          <a:srgbClr val="C32D2E"/>
                        </a:buClr>
                        <a:buFont typeface="Wingdings 2" pitchFamily="18" charset="2"/>
                        <a:defRPr>
                          <a:solidFill>
                            <a:schemeClr val="tx1"/>
                          </a:solidFill>
                          <a:latin typeface="Gill Sans MT" pitchFamily="34" charset="0"/>
                          <a:ea typeface="MS PGothic" pitchFamily="34" charset="-128"/>
                          <a:cs typeface="Arial" charset="0"/>
                        </a:defRPr>
                      </a:lvl4pPr>
                      <a:lvl5pPr indent="-714375">
                        <a:spcBef>
                          <a:spcPct val="20000"/>
                        </a:spcBef>
                        <a:buClr>
                          <a:srgbClr val="84AA33"/>
                        </a:buClr>
                        <a:buFont typeface="Wingdings 2" pitchFamily="18" charset="2"/>
                        <a:defRPr>
                          <a:solidFill>
                            <a:schemeClr val="tx1"/>
                          </a:solidFill>
                          <a:latin typeface="Gill Sans MT" pitchFamily="34" charset="0"/>
                          <a:ea typeface="MS PGothic" pitchFamily="34" charset="-128"/>
                          <a:cs typeface="Arial" charset="0"/>
                        </a:defRPr>
                      </a:lvl5pPr>
                      <a:lvl6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6pPr>
                      <a:lvl7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7pPr>
                      <a:lvl8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8pPr>
                      <a:lvl9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9pPr>
                    </a:lstStyle>
                    <a:p>
                      <a:pPr marL="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AU" altLang="en-US" sz="1600" b="0" i="0" u="none" strike="noStrike" cap="none" normalizeH="0" baseline="0" dirty="0" smtClean="0">
                          <a:ln>
                            <a:noFill/>
                          </a:ln>
                          <a:solidFill>
                            <a:schemeClr val="tx1"/>
                          </a:solidFill>
                          <a:effectLst/>
                          <a:latin typeface="Gill Sans MT" pitchFamily="34" charset="0"/>
                          <a:ea typeface="MS PGothic" pitchFamily="34" charset="-128"/>
                          <a:cs typeface="Arial" charset="0"/>
                        </a:rPr>
                        <a:t>Methanol</a:t>
                      </a:r>
                      <a:endParaRPr kumimoji="0" lang="en-US" altLang="en-US" sz="16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indent="82550">
                        <a:spcBef>
                          <a:spcPts val="600"/>
                        </a:spcBef>
                        <a:buClr>
                          <a:schemeClr val="accent1"/>
                        </a:buClr>
                        <a:buSzPct val="80000"/>
                        <a:buFont typeface="Wingdings 2" pitchFamily="18" charset="2"/>
                        <a:defRPr sz="2800">
                          <a:solidFill>
                            <a:schemeClr val="tx1"/>
                          </a:solidFill>
                          <a:latin typeface="Gill Sans MT" pitchFamily="34" charset="0"/>
                          <a:ea typeface="MS PGothic" pitchFamily="34" charset="-128"/>
                          <a:cs typeface="Arial" charset="0"/>
                        </a:defRPr>
                      </a:lvl1pPr>
                      <a:lvl2pPr indent="-53975">
                        <a:spcBef>
                          <a:spcPts val="550"/>
                        </a:spcBef>
                        <a:buClr>
                          <a:schemeClr val="accent1"/>
                        </a:buClr>
                        <a:buFont typeface="Verdana" pitchFamily="34" charset="0"/>
                        <a:defRPr sz="2400">
                          <a:solidFill>
                            <a:schemeClr val="tx1"/>
                          </a:solidFill>
                          <a:latin typeface="Gill Sans MT" pitchFamily="34" charset="0"/>
                          <a:ea typeface="MS PGothic" pitchFamily="34" charset="-128"/>
                          <a:cs typeface="Arial" charset="0"/>
                        </a:defRPr>
                      </a:lvl2pPr>
                      <a:lvl3pPr indent="-257175">
                        <a:spcBef>
                          <a:spcPct val="20000"/>
                        </a:spcBef>
                        <a:buClr>
                          <a:schemeClr val="accent2"/>
                        </a:buClr>
                        <a:buFont typeface="Wingdings 2" pitchFamily="18" charset="2"/>
                        <a:defRPr sz="2000">
                          <a:solidFill>
                            <a:schemeClr val="tx1"/>
                          </a:solidFill>
                          <a:latin typeface="Gill Sans MT" pitchFamily="34" charset="0"/>
                          <a:ea typeface="MS PGothic" pitchFamily="34" charset="-128"/>
                          <a:cs typeface="Arial" charset="0"/>
                        </a:defRPr>
                      </a:lvl3pPr>
                      <a:lvl4pPr indent="-447675">
                        <a:spcBef>
                          <a:spcPct val="20000"/>
                        </a:spcBef>
                        <a:buClr>
                          <a:srgbClr val="C32D2E"/>
                        </a:buClr>
                        <a:buFont typeface="Wingdings 2" pitchFamily="18" charset="2"/>
                        <a:defRPr>
                          <a:solidFill>
                            <a:schemeClr val="tx1"/>
                          </a:solidFill>
                          <a:latin typeface="Gill Sans MT" pitchFamily="34" charset="0"/>
                          <a:ea typeface="MS PGothic" pitchFamily="34" charset="-128"/>
                          <a:cs typeface="Arial" charset="0"/>
                        </a:defRPr>
                      </a:lvl4pPr>
                      <a:lvl5pPr indent="-714375">
                        <a:spcBef>
                          <a:spcPct val="20000"/>
                        </a:spcBef>
                        <a:buClr>
                          <a:srgbClr val="84AA33"/>
                        </a:buClr>
                        <a:buFont typeface="Wingdings 2" pitchFamily="18" charset="2"/>
                        <a:defRPr>
                          <a:solidFill>
                            <a:schemeClr val="tx1"/>
                          </a:solidFill>
                          <a:latin typeface="Gill Sans MT" pitchFamily="34" charset="0"/>
                          <a:ea typeface="MS PGothic" pitchFamily="34" charset="-128"/>
                          <a:cs typeface="Arial" charset="0"/>
                        </a:defRPr>
                      </a:lvl5pPr>
                      <a:lvl6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6pPr>
                      <a:lvl7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7pPr>
                      <a:lvl8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8pPr>
                      <a:lvl9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9pPr>
                    </a:lstStyle>
                    <a:p>
                      <a:pPr marL="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AU" altLang="en-US" sz="1600" b="0" i="0" u="none" strike="noStrike" cap="none" normalizeH="0" baseline="0" dirty="0" smtClean="0">
                          <a:ln>
                            <a:noFill/>
                          </a:ln>
                          <a:solidFill>
                            <a:schemeClr val="tx1"/>
                          </a:solidFill>
                          <a:effectLst/>
                          <a:latin typeface="Gill Sans MT" pitchFamily="34" charset="0"/>
                          <a:ea typeface="MS PGothic" pitchFamily="34" charset="-128"/>
                          <a:cs typeface="Arial" charset="0"/>
                        </a:rPr>
                        <a:t>Control dosage</a:t>
                      </a:r>
                      <a:endParaRPr kumimoji="0" lang="en-US" altLang="en-US" sz="16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489">
                <a:tc>
                  <a:txBody>
                    <a:bodyPr/>
                    <a:lstStyle>
                      <a:lvl1pPr indent="82550">
                        <a:spcBef>
                          <a:spcPts val="600"/>
                        </a:spcBef>
                        <a:buClr>
                          <a:schemeClr val="accent1"/>
                        </a:buClr>
                        <a:buSzPct val="80000"/>
                        <a:buFont typeface="Wingdings 2" pitchFamily="18" charset="2"/>
                        <a:defRPr sz="2800">
                          <a:solidFill>
                            <a:schemeClr val="tx1"/>
                          </a:solidFill>
                          <a:latin typeface="Gill Sans MT" pitchFamily="34" charset="0"/>
                          <a:ea typeface="MS PGothic" pitchFamily="34" charset="-128"/>
                          <a:cs typeface="Arial" charset="0"/>
                        </a:defRPr>
                      </a:lvl1pPr>
                      <a:lvl2pPr indent="-53975">
                        <a:spcBef>
                          <a:spcPts val="550"/>
                        </a:spcBef>
                        <a:buClr>
                          <a:schemeClr val="accent1"/>
                        </a:buClr>
                        <a:buFont typeface="Verdana" pitchFamily="34" charset="0"/>
                        <a:defRPr sz="2400">
                          <a:solidFill>
                            <a:schemeClr val="tx1"/>
                          </a:solidFill>
                          <a:latin typeface="Gill Sans MT" pitchFamily="34" charset="0"/>
                          <a:ea typeface="MS PGothic" pitchFamily="34" charset="-128"/>
                          <a:cs typeface="Arial" charset="0"/>
                        </a:defRPr>
                      </a:lvl2pPr>
                      <a:lvl3pPr indent="-257175">
                        <a:spcBef>
                          <a:spcPct val="20000"/>
                        </a:spcBef>
                        <a:buClr>
                          <a:schemeClr val="accent2"/>
                        </a:buClr>
                        <a:buFont typeface="Wingdings 2" pitchFamily="18" charset="2"/>
                        <a:defRPr sz="2000">
                          <a:solidFill>
                            <a:schemeClr val="tx1"/>
                          </a:solidFill>
                          <a:latin typeface="Gill Sans MT" pitchFamily="34" charset="0"/>
                          <a:ea typeface="MS PGothic" pitchFamily="34" charset="-128"/>
                          <a:cs typeface="Arial" charset="0"/>
                        </a:defRPr>
                      </a:lvl3pPr>
                      <a:lvl4pPr indent="-447675">
                        <a:spcBef>
                          <a:spcPct val="20000"/>
                        </a:spcBef>
                        <a:buClr>
                          <a:srgbClr val="C32D2E"/>
                        </a:buClr>
                        <a:buFont typeface="Wingdings 2" pitchFamily="18" charset="2"/>
                        <a:defRPr>
                          <a:solidFill>
                            <a:schemeClr val="tx1"/>
                          </a:solidFill>
                          <a:latin typeface="Gill Sans MT" pitchFamily="34" charset="0"/>
                          <a:ea typeface="MS PGothic" pitchFamily="34" charset="-128"/>
                          <a:cs typeface="Arial" charset="0"/>
                        </a:defRPr>
                      </a:lvl4pPr>
                      <a:lvl5pPr indent="-714375">
                        <a:spcBef>
                          <a:spcPct val="20000"/>
                        </a:spcBef>
                        <a:buClr>
                          <a:srgbClr val="84AA33"/>
                        </a:buClr>
                        <a:buFont typeface="Wingdings 2" pitchFamily="18" charset="2"/>
                        <a:defRPr>
                          <a:solidFill>
                            <a:schemeClr val="tx1"/>
                          </a:solidFill>
                          <a:latin typeface="Gill Sans MT" pitchFamily="34" charset="0"/>
                          <a:ea typeface="MS PGothic" pitchFamily="34" charset="-128"/>
                          <a:cs typeface="Arial" charset="0"/>
                        </a:defRPr>
                      </a:lvl5pPr>
                      <a:lvl6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6pPr>
                      <a:lvl7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7pPr>
                      <a:lvl8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8pPr>
                      <a:lvl9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9pPr>
                    </a:lstStyle>
                    <a:p>
                      <a:pPr marL="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AU" altLang="en-US" sz="2000" b="0" i="0" u="none" strike="noStrike" cap="none" normalizeH="0" baseline="0" dirty="0" smtClean="0">
                          <a:ln>
                            <a:noFill/>
                          </a:ln>
                          <a:solidFill>
                            <a:schemeClr val="tx1"/>
                          </a:solidFill>
                          <a:effectLst/>
                          <a:latin typeface="Gill Sans MT" pitchFamily="34" charset="0"/>
                          <a:ea typeface="MS PGothic" pitchFamily="34" charset="-128"/>
                          <a:cs typeface="Arial" charset="0"/>
                        </a:rPr>
                        <a:t>Milk, Eggs</a:t>
                      </a:r>
                      <a:endParaRPr kumimoji="0" lang="en-US" altLang="en-US" sz="20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indent="82550">
                        <a:spcBef>
                          <a:spcPts val="600"/>
                        </a:spcBef>
                        <a:buClr>
                          <a:schemeClr val="accent1"/>
                        </a:buClr>
                        <a:buSzPct val="80000"/>
                        <a:buFont typeface="Wingdings 2" pitchFamily="18" charset="2"/>
                        <a:defRPr sz="2800">
                          <a:solidFill>
                            <a:schemeClr val="tx1"/>
                          </a:solidFill>
                          <a:latin typeface="Gill Sans MT" pitchFamily="34" charset="0"/>
                          <a:ea typeface="MS PGothic" pitchFamily="34" charset="-128"/>
                          <a:cs typeface="Arial" charset="0"/>
                        </a:defRPr>
                      </a:lvl1pPr>
                      <a:lvl2pPr indent="-53975">
                        <a:spcBef>
                          <a:spcPts val="550"/>
                        </a:spcBef>
                        <a:buClr>
                          <a:schemeClr val="accent1"/>
                        </a:buClr>
                        <a:buFont typeface="Verdana" pitchFamily="34" charset="0"/>
                        <a:defRPr sz="2400">
                          <a:solidFill>
                            <a:schemeClr val="tx1"/>
                          </a:solidFill>
                          <a:latin typeface="Gill Sans MT" pitchFamily="34" charset="0"/>
                          <a:ea typeface="MS PGothic" pitchFamily="34" charset="-128"/>
                          <a:cs typeface="Arial" charset="0"/>
                        </a:defRPr>
                      </a:lvl2pPr>
                      <a:lvl3pPr indent="-257175">
                        <a:spcBef>
                          <a:spcPct val="20000"/>
                        </a:spcBef>
                        <a:buClr>
                          <a:schemeClr val="accent2"/>
                        </a:buClr>
                        <a:buFont typeface="Wingdings 2" pitchFamily="18" charset="2"/>
                        <a:defRPr sz="2000">
                          <a:solidFill>
                            <a:schemeClr val="tx1"/>
                          </a:solidFill>
                          <a:latin typeface="Gill Sans MT" pitchFamily="34" charset="0"/>
                          <a:ea typeface="MS PGothic" pitchFamily="34" charset="-128"/>
                          <a:cs typeface="Arial" charset="0"/>
                        </a:defRPr>
                      </a:lvl3pPr>
                      <a:lvl4pPr indent="-447675">
                        <a:spcBef>
                          <a:spcPct val="20000"/>
                        </a:spcBef>
                        <a:buClr>
                          <a:srgbClr val="C32D2E"/>
                        </a:buClr>
                        <a:buFont typeface="Wingdings 2" pitchFamily="18" charset="2"/>
                        <a:defRPr>
                          <a:solidFill>
                            <a:schemeClr val="tx1"/>
                          </a:solidFill>
                          <a:latin typeface="Gill Sans MT" pitchFamily="34" charset="0"/>
                          <a:ea typeface="MS PGothic" pitchFamily="34" charset="-128"/>
                          <a:cs typeface="Arial" charset="0"/>
                        </a:defRPr>
                      </a:lvl4pPr>
                      <a:lvl5pPr indent="-714375">
                        <a:spcBef>
                          <a:spcPct val="20000"/>
                        </a:spcBef>
                        <a:buClr>
                          <a:srgbClr val="84AA33"/>
                        </a:buClr>
                        <a:buFont typeface="Wingdings 2" pitchFamily="18" charset="2"/>
                        <a:defRPr>
                          <a:solidFill>
                            <a:schemeClr val="tx1"/>
                          </a:solidFill>
                          <a:latin typeface="Gill Sans MT" pitchFamily="34" charset="0"/>
                          <a:ea typeface="MS PGothic" pitchFamily="34" charset="-128"/>
                          <a:cs typeface="Arial" charset="0"/>
                        </a:defRPr>
                      </a:lvl5pPr>
                      <a:lvl6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6pPr>
                      <a:lvl7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7pPr>
                      <a:lvl8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8pPr>
                      <a:lvl9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9pPr>
                    </a:lstStyle>
                    <a:p>
                      <a:pPr marL="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AU" altLang="en-US" sz="1600" b="0" i="0" u="none" strike="noStrike" cap="none" normalizeH="0" baseline="0" dirty="0" smtClean="0">
                          <a:ln>
                            <a:noFill/>
                          </a:ln>
                          <a:solidFill>
                            <a:schemeClr val="tx1"/>
                          </a:solidFill>
                          <a:effectLst/>
                          <a:latin typeface="Gill Sans MT" pitchFamily="34" charset="0"/>
                          <a:ea typeface="MS PGothic" pitchFamily="34" charset="-128"/>
                          <a:cs typeface="Arial" charset="0"/>
                        </a:rPr>
                        <a:t>Affect on susceptible individuals</a:t>
                      </a:r>
                      <a:endParaRPr kumimoji="0" lang="en-US" altLang="en-US" sz="16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indent="82550">
                        <a:spcBef>
                          <a:spcPts val="600"/>
                        </a:spcBef>
                        <a:buClr>
                          <a:schemeClr val="accent1"/>
                        </a:buClr>
                        <a:buSzPct val="80000"/>
                        <a:buFont typeface="Wingdings 2" pitchFamily="18" charset="2"/>
                        <a:defRPr sz="2800">
                          <a:solidFill>
                            <a:schemeClr val="tx1"/>
                          </a:solidFill>
                          <a:latin typeface="Gill Sans MT" pitchFamily="34" charset="0"/>
                          <a:ea typeface="MS PGothic" pitchFamily="34" charset="-128"/>
                          <a:cs typeface="Arial" charset="0"/>
                        </a:defRPr>
                      </a:lvl1pPr>
                      <a:lvl2pPr indent="-53975">
                        <a:spcBef>
                          <a:spcPts val="550"/>
                        </a:spcBef>
                        <a:buClr>
                          <a:schemeClr val="accent1"/>
                        </a:buClr>
                        <a:buFont typeface="Verdana" pitchFamily="34" charset="0"/>
                        <a:defRPr sz="2400">
                          <a:solidFill>
                            <a:schemeClr val="tx1"/>
                          </a:solidFill>
                          <a:latin typeface="Gill Sans MT" pitchFamily="34" charset="0"/>
                          <a:ea typeface="MS PGothic" pitchFamily="34" charset="-128"/>
                          <a:cs typeface="Arial" charset="0"/>
                        </a:defRPr>
                      </a:lvl2pPr>
                      <a:lvl3pPr indent="-257175">
                        <a:spcBef>
                          <a:spcPct val="20000"/>
                        </a:spcBef>
                        <a:buClr>
                          <a:schemeClr val="accent2"/>
                        </a:buClr>
                        <a:buFont typeface="Wingdings 2" pitchFamily="18" charset="2"/>
                        <a:defRPr sz="2000">
                          <a:solidFill>
                            <a:schemeClr val="tx1"/>
                          </a:solidFill>
                          <a:latin typeface="Gill Sans MT" pitchFamily="34" charset="0"/>
                          <a:ea typeface="MS PGothic" pitchFamily="34" charset="-128"/>
                          <a:cs typeface="Arial" charset="0"/>
                        </a:defRPr>
                      </a:lvl3pPr>
                      <a:lvl4pPr indent="-447675">
                        <a:spcBef>
                          <a:spcPct val="20000"/>
                        </a:spcBef>
                        <a:buClr>
                          <a:srgbClr val="C32D2E"/>
                        </a:buClr>
                        <a:buFont typeface="Wingdings 2" pitchFamily="18" charset="2"/>
                        <a:defRPr>
                          <a:solidFill>
                            <a:schemeClr val="tx1"/>
                          </a:solidFill>
                          <a:latin typeface="Gill Sans MT" pitchFamily="34" charset="0"/>
                          <a:ea typeface="MS PGothic" pitchFamily="34" charset="-128"/>
                          <a:cs typeface="Arial" charset="0"/>
                        </a:defRPr>
                      </a:lvl4pPr>
                      <a:lvl5pPr indent="-714375">
                        <a:spcBef>
                          <a:spcPct val="20000"/>
                        </a:spcBef>
                        <a:buClr>
                          <a:srgbClr val="84AA33"/>
                        </a:buClr>
                        <a:buFont typeface="Wingdings 2" pitchFamily="18" charset="2"/>
                        <a:defRPr>
                          <a:solidFill>
                            <a:schemeClr val="tx1"/>
                          </a:solidFill>
                          <a:latin typeface="Gill Sans MT" pitchFamily="34" charset="0"/>
                          <a:ea typeface="MS PGothic" pitchFamily="34" charset="-128"/>
                          <a:cs typeface="Arial" charset="0"/>
                        </a:defRPr>
                      </a:lvl5pPr>
                      <a:lvl6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6pPr>
                      <a:lvl7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7pPr>
                      <a:lvl8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8pPr>
                      <a:lvl9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9pPr>
                    </a:lstStyle>
                    <a:p>
                      <a:pPr marL="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AU" altLang="en-US" sz="1600" b="0" i="0" u="none" strike="noStrike" cap="none" normalizeH="0" baseline="0" dirty="0" smtClean="0">
                          <a:ln>
                            <a:noFill/>
                          </a:ln>
                          <a:solidFill>
                            <a:schemeClr val="tx1"/>
                          </a:solidFill>
                          <a:effectLst/>
                          <a:latin typeface="Gill Sans MT" pitchFamily="34" charset="0"/>
                          <a:ea typeface="MS PGothic" pitchFamily="34" charset="-128"/>
                          <a:cs typeface="Arial" charset="0"/>
                        </a:rPr>
                        <a:t>Warning  labels </a:t>
                      </a:r>
                      <a:endParaRPr kumimoji="0" lang="en-US" altLang="en-US" sz="16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597">
                <a:tc>
                  <a:txBody>
                    <a:bodyPr/>
                    <a:lstStyle>
                      <a:lvl1pPr indent="82550">
                        <a:spcBef>
                          <a:spcPts val="600"/>
                        </a:spcBef>
                        <a:buClr>
                          <a:schemeClr val="accent1"/>
                        </a:buClr>
                        <a:buSzPct val="80000"/>
                        <a:buFont typeface="Wingdings 2" pitchFamily="18" charset="2"/>
                        <a:defRPr sz="2800">
                          <a:solidFill>
                            <a:schemeClr val="tx1"/>
                          </a:solidFill>
                          <a:latin typeface="Gill Sans MT" pitchFamily="34" charset="0"/>
                          <a:ea typeface="MS PGothic" pitchFamily="34" charset="-128"/>
                          <a:cs typeface="Arial" charset="0"/>
                        </a:defRPr>
                      </a:lvl1pPr>
                      <a:lvl2pPr indent="-53975">
                        <a:spcBef>
                          <a:spcPts val="550"/>
                        </a:spcBef>
                        <a:buClr>
                          <a:schemeClr val="accent1"/>
                        </a:buClr>
                        <a:buFont typeface="Verdana" pitchFamily="34" charset="0"/>
                        <a:defRPr sz="2400">
                          <a:solidFill>
                            <a:schemeClr val="tx1"/>
                          </a:solidFill>
                          <a:latin typeface="Gill Sans MT" pitchFamily="34" charset="0"/>
                          <a:ea typeface="MS PGothic" pitchFamily="34" charset="-128"/>
                          <a:cs typeface="Arial" charset="0"/>
                        </a:defRPr>
                      </a:lvl2pPr>
                      <a:lvl3pPr indent="-257175">
                        <a:spcBef>
                          <a:spcPct val="20000"/>
                        </a:spcBef>
                        <a:buClr>
                          <a:schemeClr val="accent2"/>
                        </a:buClr>
                        <a:buFont typeface="Wingdings 2" pitchFamily="18" charset="2"/>
                        <a:defRPr sz="2000">
                          <a:solidFill>
                            <a:schemeClr val="tx1"/>
                          </a:solidFill>
                          <a:latin typeface="Gill Sans MT" pitchFamily="34" charset="0"/>
                          <a:ea typeface="MS PGothic" pitchFamily="34" charset="-128"/>
                          <a:cs typeface="Arial" charset="0"/>
                        </a:defRPr>
                      </a:lvl3pPr>
                      <a:lvl4pPr indent="-447675">
                        <a:spcBef>
                          <a:spcPct val="20000"/>
                        </a:spcBef>
                        <a:buClr>
                          <a:srgbClr val="C32D2E"/>
                        </a:buClr>
                        <a:buFont typeface="Wingdings 2" pitchFamily="18" charset="2"/>
                        <a:defRPr>
                          <a:solidFill>
                            <a:schemeClr val="tx1"/>
                          </a:solidFill>
                          <a:latin typeface="Gill Sans MT" pitchFamily="34" charset="0"/>
                          <a:ea typeface="MS PGothic" pitchFamily="34" charset="-128"/>
                          <a:cs typeface="Arial" charset="0"/>
                        </a:defRPr>
                      </a:lvl4pPr>
                      <a:lvl5pPr indent="-714375">
                        <a:spcBef>
                          <a:spcPct val="20000"/>
                        </a:spcBef>
                        <a:buClr>
                          <a:srgbClr val="84AA33"/>
                        </a:buClr>
                        <a:buFont typeface="Wingdings 2" pitchFamily="18" charset="2"/>
                        <a:defRPr>
                          <a:solidFill>
                            <a:schemeClr val="tx1"/>
                          </a:solidFill>
                          <a:latin typeface="Gill Sans MT" pitchFamily="34" charset="0"/>
                          <a:ea typeface="MS PGothic" pitchFamily="34" charset="-128"/>
                          <a:cs typeface="Arial" charset="0"/>
                        </a:defRPr>
                      </a:lvl5pPr>
                      <a:lvl6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6pPr>
                      <a:lvl7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7pPr>
                      <a:lvl8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8pPr>
                      <a:lvl9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9pPr>
                    </a:lstStyle>
                    <a:p>
                      <a:pPr marL="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AU" altLang="en-US" sz="2000" b="0" i="0" u="none" strike="noStrike" cap="none" normalizeH="0" baseline="0" dirty="0" smtClean="0">
                          <a:ln>
                            <a:noFill/>
                          </a:ln>
                          <a:solidFill>
                            <a:schemeClr val="tx1"/>
                          </a:solidFill>
                          <a:effectLst/>
                          <a:latin typeface="Gill Sans MT" pitchFamily="34" charset="0"/>
                          <a:ea typeface="MS PGothic" pitchFamily="34" charset="-128"/>
                          <a:cs typeface="Arial" charset="0"/>
                        </a:rPr>
                        <a:t>Glass pieces</a:t>
                      </a:r>
                      <a:endParaRPr kumimoji="0" lang="en-US" altLang="en-US" sz="20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indent="82550">
                        <a:spcBef>
                          <a:spcPts val="600"/>
                        </a:spcBef>
                        <a:buClr>
                          <a:schemeClr val="accent1"/>
                        </a:buClr>
                        <a:buSzPct val="80000"/>
                        <a:buFont typeface="Wingdings 2" pitchFamily="18" charset="2"/>
                        <a:defRPr sz="2800">
                          <a:solidFill>
                            <a:schemeClr val="tx1"/>
                          </a:solidFill>
                          <a:latin typeface="Gill Sans MT" pitchFamily="34" charset="0"/>
                          <a:ea typeface="MS PGothic" pitchFamily="34" charset="-128"/>
                          <a:cs typeface="Arial" charset="0"/>
                        </a:defRPr>
                      </a:lvl1pPr>
                      <a:lvl2pPr indent="-53975">
                        <a:spcBef>
                          <a:spcPts val="550"/>
                        </a:spcBef>
                        <a:buClr>
                          <a:schemeClr val="accent1"/>
                        </a:buClr>
                        <a:buFont typeface="Verdana" pitchFamily="34" charset="0"/>
                        <a:defRPr sz="2400">
                          <a:solidFill>
                            <a:schemeClr val="tx1"/>
                          </a:solidFill>
                          <a:latin typeface="Gill Sans MT" pitchFamily="34" charset="0"/>
                          <a:ea typeface="MS PGothic" pitchFamily="34" charset="-128"/>
                          <a:cs typeface="Arial" charset="0"/>
                        </a:defRPr>
                      </a:lvl2pPr>
                      <a:lvl3pPr indent="-257175">
                        <a:spcBef>
                          <a:spcPct val="20000"/>
                        </a:spcBef>
                        <a:buClr>
                          <a:schemeClr val="accent2"/>
                        </a:buClr>
                        <a:buFont typeface="Wingdings 2" pitchFamily="18" charset="2"/>
                        <a:defRPr sz="2000">
                          <a:solidFill>
                            <a:schemeClr val="tx1"/>
                          </a:solidFill>
                          <a:latin typeface="Gill Sans MT" pitchFamily="34" charset="0"/>
                          <a:ea typeface="MS PGothic" pitchFamily="34" charset="-128"/>
                          <a:cs typeface="Arial" charset="0"/>
                        </a:defRPr>
                      </a:lvl3pPr>
                      <a:lvl4pPr indent="-447675">
                        <a:spcBef>
                          <a:spcPct val="20000"/>
                        </a:spcBef>
                        <a:buClr>
                          <a:srgbClr val="C32D2E"/>
                        </a:buClr>
                        <a:buFont typeface="Wingdings 2" pitchFamily="18" charset="2"/>
                        <a:defRPr>
                          <a:solidFill>
                            <a:schemeClr val="tx1"/>
                          </a:solidFill>
                          <a:latin typeface="Gill Sans MT" pitchFamily="34" charset="0"/>
                          <a:ea typeface="MS PGothic" pitchFamily="34" charset="-128"/>
                          <a:cs typeface="Arial" charset="0"/>
                        </a:defRPr>
                      </a:lvl4pPr>
                      <a:lvl5pPr indent="-714375">
                        <a:spcBef>
                          <a:spcPct val="20000"/>
                        </a:spcBef>
                        <a:buClr>
                          <a:srgbClr val="84AA33"/>
                        </a:buClr>
                        <a:buFont typeface="Wingdings 2" pitchFamily="18" charset="2"/>
                        <a:defRPr>
                          <a:solidFill>
                            <a:schemeClr val="tx1"/>
                          </a:solidFill>
                          <a:latin typeface="Gill Sans MT" pitchFamily="34" charset="0"/>
                          <a:ea typeface="MS PGothic" pitchFamily="34" charset="-128"/>
                          <a:cs typeface="Arial" charset="0"/>
                        </a:defRPr>
                      </a:lvl5pPr>
                      <a:lvl6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6pPr>
                      <a:lvl7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7pPr>
                      <a:lvl8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8pPr>
                      <a:lvl9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9pPr>
                    </a:lstStyle>
                    <a:p>
                      <a:pPr marL="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AU" altLang="en-US" sz="1600" b="0" i="0" u="none" strike="noStrike" cap="none" normalizeH="0" baseline="0" dirty="0" smtClean="0">
                          <a:ln>
                            <a:noFill/>
                          </a:ln>
                          <a:solidFill>
                            <a:schemeClr val="tx1"/>
                          </a:solidFill>
                          <a:effectLst/>
                          <a:latin typeface="Gill Sans MT" pitchFamily="34" charset="0"/>
                          <a:ea typeface="MS PGothic" pitchFamily="34" charset="-128"/>
                          <a:cs typeface="Arial" charset="0"/>
                        </a:rPr>
                        <a:t>Ingestion by consumers</a:t>
                      </a:r>
                      <a:endParaRPr kumimoji="0" lang="en-US" altLang="en-US" sz="16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indent="82550">
                        <a:spcBef>
                          <a:spcPts val="600"/>
                        </a:spcBef>
                        <a:buClr>
                          <a:schemeClr val="accent1"/>
                        </a:buClr>
                        <a:buSzPct val="80000"/>
                        <a:buFont typeface="Wingdings 2" pitchFamily="18" charset="2"/>
                        <a:defRPr sz="2800">
                          <a:solidFill>
                            <a:schemeClr val="tx1"/>
                          </a:solidFill>
                          <a:latin typeface="Gill Sans MT" pitchFamily="34" charset="0"/>
                          <a:ea typeface="MS PGothic" pitchFamily="34" charset="-128"/>
                          <a:cs typeface="Arial" charset="0"/>
                        </a:defRPr>
                      </a:lvl1pPr>
                      <a:lvl2pPr indent="-53975">
                        <a:spcBef>
                          <a:spcPts val="550"/>
                        </a:spcBef>
                        <a:buClr>
                          <a:schemeClr val="accent1"/>
                        </a:buClr>
                        <a:buFont typeface="Verdana" pitchFamily="34" charset="0"/>
                        <a:defRPr sz="2400">
                          <a:solidFill>
                            <a:schemeClr val="tx1"/>
                          </a:solidFill>
                          <a:latin typeface="Gill Sans MT" pitchFamily="34" charset="0"/>
                          <a:ea typeface="MS PGothic" pitchFamily="34" charset="-128"/>
                          <a:cs typeface="Arial" charset="0"/>
                        </a:defRPr>
                      </a:lvl2pPr>
                      <a:lvl3pPr indent="-257175">
                        <a:spcBef>
                          <a:spcPct val="20000"/>
                        </a:spcBef>
                        <a:buClr>
                          <a:schemeClr val="accent2"/>
                        </a:buClr>
                        <a:buFont typeface="Wingdings 2" pitchFamily="18" charset="2"/>
                        <a:defRPr sz="2000">
                          <a:solidFill>
                            <a:schemeClr val="tx1"/>
                          </a:solidFill>
                          <a:latin typeface="Gill Sans MT" pitchFamily="34" charset="0"/>
                          <a:ea typeface="MS PGothic" pitchFamily="34" charset="-128"/>
                          <a:cs typeface="Arial" charset="0"/>
                        </a:defRPr>
                      </a:lvl3pPr>
                      <a:lvl4pPr indent="-447675">
                        <a:spcBef>
                          <a:spcPct val="20000"/>
                        </a:spcBef>
                        <a:buClr>
                          <a:srgbClr val="C32D2E"/>
                        </a:buClr>
                        <a:buFont typeface="Wingdings 2" pitchFamily="18" charset="2"/>
                        <a:defRPr>
                          <a:solidFill>
                            <a:schemeClr val="tx1"/>
                          </a:solidFill>
                          <a:latin typeface="Gill Sans MT" pitchFamily="34" charset="0"/>
                          <a:ea typeface="MS PGothic" pitchFamily="34" charset="-128"/>
                          <a:cs typeface="Arial" charset="0"/>
                        </a:defRPr>
                      </a:lvl4pPr>
                      <a:lvl5pPr indent="-714375">
                        <a:spcBef>
                          <a:spcPct val="20000"/>
                        </a:spcBef>
                        <a:buClr>
                          <a:srgbClr val="84AA33"/>
                        </a:buClr>
                        <a:buFont typeface="Wingdings 2" pitchFamily="18" charset="2"/>
                        <a:defRPr>
                          <a:solidFill>
                            <a:schemeClr val="tx1"/>
                          </a:solidFill>
                          <a:latin typeface="Gill Sans MT" pitchFamily="34" charset="0"/>
                          <a:ea typeface="MS PGothic" pitchFamily="34" charset="-128"/>
                          <a:cs typeface="Arial" charset="0"/>
                        </a:defRPr>
                      </a:lvl5pPr>
                      <a:lvl6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6pPr>
                      <a:lvl7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7pPr>
                      <a:lvl8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8pPr>
                      <a:lvl9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9pPr>
                    </a:lstStyle>
                    <a:p>
                      <a:pPr marL="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AU" altLang="en-US" sz="1600" b="0" i="0" u="none" strike="noStrike" cap="none" normalizeH="0" baseline="0" dirty="0" smtClean="0">
                          <a:ln>
                            <a:noFill/>
                          </a:ln>
                          <a:solidFill>
                            <a:schemeClr val="tx1"/>
                          </a:solidFill>
                          <a:effectLst/>
                          <a:latin typeface="Gill Sans MT" pitchFamily="34" charset="0"/>
                          <a:ea typeface="MS PGothic" pitchFamily="34" charset="-128"/>
                          <a:cs typeface="Arial" charset="0"/>
                        </a:rPr>
                        <a:t>Bottling procedures</a:t>
                      </a:r>
                      <a:endParaRPr kumimoji="0" lang="en-US" altLang="en-US" sz="16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8553">
                <a:tc>
                  <a:txBody>
                    <a:bodyPr/>
                    <a:lstStyle>
                      <a:lvl1pPr indent="82550">
                        <a:spcBef>
                          <a:spcPts val="600"/>
                        </a:spcBef>
                        <a:buClr>
                          <a:schemeClr val="accent1"/>
                        </a:buClr>
                        <a:buSzPct val="80000"/>
                        <a:buFont typeface="Wingdings 2" pitchFamily="18" charset="2"/>
                        <a:defRPr sz="2800">
                          <a:solidFill>
                            <a:schemeClr val="tx1"/>
                          </a:solidFill>
                          <a:latin typeface="Gill Sans MT" pitchFamily="34" charset="0"/>
                          <a:ea typeface="MS PGothic" pitchFamily="34" charset="-128"/>
                          <a:cs typeface="Arial" charset="0"/>
                        </a:defRPr>
                      </a:lvl1pPr>
                      <a:lvl2pPr indent="-53975">
                        <a:spcBef>
                          <a:spcPts val="550"/>
                        </a:spcBef>
                        <a:buClr>
                          <a:schemeClr val="accent1"/>
                        </a:buClr>
                        <a:buFont typeface="Verdana" pitchFamily="34" charset="0"/>
                        <a:defRPr sz="2400">
                          <a:solidFill>
                            <a:schemeClr val="tx1"/>
                          </a:solidFill>
                          <a:latin typeface="Gill Sans MT" pitchFamily="34" charset="0"/>
                          <a:ea typeface="MS PGothic" pitchFamily="34" charset="-128"/>
                          <a:cs typeface="Arial" charset="0"/>
                        </a:defRPr>
                      </a:lvl2pPr>
                      <a:lvl3pPr indent="-257175">
                        <a:spcBef>
                          <a:spcPct val="20000"/>
                        </a:spcBef>
                        <a:buClr>
                          <a:schemeClr val="accent2"/>
                        </a:buClr>
                        <a:buFont typeface="Wingdings 2" pitchFamily="18" charset="2"/>
                        <a:defRPr sz="2000">
                          <a:solidFill>
                            <a:schemeClr val="tx1"/>
                          </a:solidFill>
                          <a:latin typeface="Gill Sans MT" pitchFamily="34" charset="0"/>
                          <a:ea typeface="MS PGothic" pitchFamily="34" charset="-128"/>
                          <a:cs typeface="Arial" charset="0"/>
                        </a:defRPr>
                      </a:lvl3pPr>
                      <a:lvl4pPr indent="-447675">
                        <a:spcBef>
                          <a:spcPct val="20000"/>
                        </a:spcBef>
                        <a:buClr>
                          <a:srgbClr val="C32D2E"/>
                        </a:buClr>
                        <a:buFont typeface="Wingdings 2" pitchFamily="18" charset="2"/>
                        <a:defRPr>
                          <a:solidFill>
                            <a:schemeClr val="tx1"/>
                          </a:solidFill>
                          <a:latin typeface="Gill Sans MT" pitchFamily="34" charset="0"/>
                          <a:ea typeface="MS PGothic" pitchFamily="34" charset="-128"/>
                          <a:cs typeface="Arial" charset="0"/>
                        </a:defRPr>
                      </a:lvl4pPr>
                      <a:lvl5pPr indent="-714375">
                        <a:spcBef>
                          <a:spcPct val="20000"/>
                        </a:spcBef>
                        <a:buClr>
                          <a:srgbClr val="84AA33"/>
                        </a:buClr>
                        <a:buFont typeface="Wingdings 2" pitchFamily="18" charset="2"/>
                        <a:defRPr>
                          <a:solidFill>
                            <a:schemeClr val="tx1"/>
                          </a:solidFill>
                          <a:latin typeface="Gill Sans MT" pitchFamily="34" charset="0"/>
                          <a:ea typeface="MS PGothic" pitchFamily="34" charset="-128"/>
                          <a:cs typeface="Arial" charset="0"/>
                        </a:defRPr>
                      </a:lvl5pPr>
                      <a:lvl6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6pPr>
                      <a:lvl7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7pPr>
                      <a:lvl8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8pPr>
                      <a:lvl9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9pPr>
                    </a:lstStyle>
                    <a:p>
                      <a:pPr marL="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AU" altLang="en-US" sz="2000" b="0" i="0" u="none" strike="noStrike" cap="none" normalizeH="0" baseline="0" dirty="0" smtClean="0">
                          <a:ln>
                            <a:noFill/>
                          </a:ln>
                          <a:solidFill>
                            <a:schemeClr val="tx1"/>
                          </a:solidFill>
                          <a:effectLst/>
                          <a:latin typeface="Gill Sans MT" pitchFamily="34" charset="0"/>
                          <a:ea typeface="MS PGothic" pitchFamily="34" charset="-128"/>
                          <a:cs typeface="Arial" charset="0"/>
                        </a:rPr>
                        <a:t>Agri-Chemical Residues</a:t>
                      </a:r>
                      <a:endParaRPr kumimoji="0" lang="en-US" altLang="en-US" sz="20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indent="82550">
                        <a:spcBef>
                          <a:spcPts val="600"/>
                        </a:spcBef>
                        <a:buClr>
                          <a:schemeClr val="accent1"/>
                        </a:buClr>
                        <a:buSzPct val="80000"/>
                        <a:buFont typeface="Wingdings 2" pitchFamily="18" charset="2"/>
                        <a:defRPr sz="2800">
                          <a:solidFill>
                            <a:schemeClr val="tx1"/>
                          </a:solidFill>
                          <a:latin typeface="Gill Sans MT" pitchFamily="34" charset="0"/>
                          <a:ea typeface="MS PGothic" pitchFamily="34" charset="-128"/>
                          <a:cs typeface="Arial" charset="0"/>
                        </a:defRPr>
                      </a:lvl1pPr>
                      <a:lvl2pPr indent="-53975">
                        <a:spcBef>
                          <a:spcPts val="550"/>
                        </a:spcBef>
                        <a:buClr>
                          <a:schemeClr val="accent1"/>
                        </a:buClr>
                        <a:buFont typeface="Verdana" pitchFamily="34" charset="0"/>
                        <a:defRPr sz="2400">
                          <a:solidFill>
                            <a:schemeClr val="tx1"/>
                          </a:solidFill>
                          <a:latin typeface="Gill Sans MT" pitchFamily="34" charset="0"/>
                          <a:ea typeface="MS PGothic" pitchFamily="34" charset="-128"/>
                          <a:cs typeface="Arial" charset="0"/>
                        </a:defRPr>
                      </a:lvl2pPr>
                      <a:lvl3pPr indent="-257175">
                        <a:spcBef>
                          <a:spcPct val="20000"/>
                        </a:spcBef>
                        <a:buClr>
                          <a:schemeClr val="accent2"/>
                        </a:buClr>
                        <a:buFont typeface="Wingdings 2" pitchFamily="18" charset="2"/>
                        <a:defRPr sz="2000">
                          <a:solidFill>
                            <a:schemeClr val="tx1"/>
                          </a:solidFill>
                          <a:latin typeface="Gill Sans MT" pitchFamily="34" charset="0"/>
                          <a:ea typeface="MS PGothic" pitchFamily="34" charset="-128"/>
                          <a:cs typeface="Arial" charset="0"/>
                        </a:defRPr>
                      </a:lvl3pPr>
                      <a:lvl4pPr indent="-447675">
                        <a:spcBef>
                          <a:spcPct val="20000"/>
                        </a:spcBef>
                        <a:buClr>
                          <a:srgbClr val="C32D2E"/>
                        </a:buClr>
                        <a:buFont typeface="Wingdings 2" pitchFamily="18" charset="2"/>
                        <a:defRPr>
                          <a:solidFill>
                            <a:schemeClr val="tx1"/>
                          </a:solidFill>
                          <a:latin typeface="Gill Sans MT" pitchFamily="34" charset="0"/>
                          <a:ea typeface="MS PGothic" pitchFamily="34" charset="-128"/>
                          <a:cs typeface="Arial" charset="0"/>
                        </a:defRPr>
                      </a:lvl4pPr>
                      <a:lvl5pPr indent="-714375">
                        <a:spcBef>
                          <a:spcPct val="20000"/>
                        </a:spcBef>
                        <a:buClr>
                          <a:srgbClr val="84AA33"/>
                        </a:buClr>
                        <a:buFont typeface="Wingdings 2" pitchFamily="18" charset="2"/>
                        <a:defRPr>
                          <a:solidFill>
                            <a:schemeClr val="tx1"/>
                          </a:solidFill>
                          <a:latin typeface="Gill Sans MT" pitchFamily="34" charset="0"/>
                          <a:ea typeface="MS PGothic" pitchFamily="34" charset="-128"/>
                          <a:cs typeface="Arial" charset="0"/>
                        </a:defRPr>
                      </a:lvl5pPr>
                      <a:lvl6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6pPr>
                      <a:lvl7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7pPr>
                      <a:lvl8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8pPr>
                      <a:lvl9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9pPr>
                    </a:lstStyle>
                    <a:p>
                      <a:pPr marL="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AU" altLang="en-US" sz="1600" b="0" i="0" u="none" strike="noStrike" cap="none" normalizeH="0" baseline="0" dirty="0" smtClean="0">
                          <a:ln>
                            <a:noFill/>
                          </a:ln>
                          <a:solidFill>
                            <a:schemeClr val="tx1"/>
                          </a:solidFill>
                          <a:effectLst/>
                          <a:latin typeface="Gill Sans MT" pitchFamily="34" charset="0"/>
                          <a:ea typeface="MS PGothic" pitchFamily="34" charset="-128"/>
                          <a:cs typeface="Arial" charset="0"/>
                        </a:rPr>
                        <a:t>Exceeds maximum residue limit</a:t>
                      </a:r>
                      <a:endParaRPr kumimoji="0" lang="en-US" altLang="en-US" sz="16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indent="82550">
                        <a:spcBef>
                          <a:spcPts val="600"/>
                        </a:spcBef>
                        <a:buClr>
                          <a:schemeClr val="accent1"/>
                        </a:buClr>
                        <a:buSzPct val="80000"/>
                        <a:buFont typeface="Wingdings 2" pitchFamily="18" charset="2"/>
                        <a:defRPr sz="2800">
                          <a:solidFill>
                            <a:schemeClr val="tx1"/>
                          </a:solidFill>
                          <a:latin typeface="Gill Sans MT" pitchFamily="34" charset="0"/>
                          <a:ea typeface="MS PGothic" pitchFamily="34" charset="-128"/>
                          <a:cs typeface="Arial" charset="0"/>
                        </a:defRPr>
                      </a:lvl1pPr>
                      <a:lvl2pPr indent="-53975">
                        <a:spcBef>
                          <a:spcPts val="550"/>
                        </a:spcBef>
                        <a:buClr>
                          <a:schemeClr val="accent1"/>
                        </a:buClr>
                        <a:buFont typeface="Verdana" pitchFamily="34" charset="0"/>
                        <a:defRPr sz="2400">
                          <a:solidFill>
                            <a:schemeClr val="tx1"/>
                          </a:solidFill>
                          <a:latin typeface="Gill Sans MT" pitchFamily="34" charset="0"/>
                          <a:ea typeface="MS PGothic" pitchFamily="34" charset="-128"/>
                          <a:cs typeface="Arial" charset="0"/>
                        </a:defRPr>
                      </a:lvl2pPr>
                      <a:lvl3pPr indent="-257175">
                        <a:spcBef>
                          <a:spcPct val="20000"/>
                        </a:spcBef>
                        <a:buClr>
                          <a:schemeClr val="accent2"/>
                        </a:buClr>
                        <a:buFont typeface="Wingdings 2" pitchFamily="18" charset="2"/>
                        <a:defRPr sz="2000">
                          <a:solidFill>
                            <a:schemeClr val="tx1"/>
                          </a:solidFill>
                          <a:latin typeface="Gill Sans MT" pitchFamily="34" charset="0"/>
                          <a:ea typeface="MS PGothic" pitchFamily="34" charset="-128"/>
                          <a:cs typeface="Arial" charset="0"/>
                        </a:defRPr>
                      </a:lvl3pPr>
                      <a:lvl4pPr indent="-447675">
                        <a:spcBef>
                          <a:spcPct val="20000"/>
                        </a:spcBef>
                        <a:buClr>
                          <a:srgbClr val="C32D2E"/>
                        </a:buClr>
                        <a:buFont typeface="Wingdings 2" pitchFamily="18" charset="2"/>
                        <a:defRPr>
                          <a:solidFill>
                            <a:schemeClr val="tx1"/>
                          </a:solidFill>
                          <a:latin typeface="Gill Sans MT" pitchFamily="34" charset="0"/>
                          <a:ea typeface="MS PGothic" pitchFamily="34" charset="-128"/>
                          <a:cs typeface="Arial" charset="0"/>
                        </a:defRPr>
                      </a:lvl4pPr>
                      <a:lvl5pPr indent="-714375">
                        <a:spcBef>
                          <a:spcPct val="20000"/>
                        </a:spcBef>
                        <a:buClr>
                          <a:srgbClr val="84AA33"/>
                        </a:buClr>
                        <a:buFont typeface="Wingdings 2" pitchFamily="18" charset="2"/>
                        <a:defRPr>
                          <a:solidFill>
                            <a:schemeClr val="tx1"/>
                          </a:solidFill>
                          <a:latin typeface="Gill Sans MT" pitchFamily="34" charset="0"/>
                          <a:ea typeface="MS PGothic" pitchFamily="34" charset="-128"/>
                          <a:cs typeface="Arial" charset="0"/>
                        </a:defRPr>
                      </a:lvl5pPr>
                      <a:lvl6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6pPr>
                      <a:lvl7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7pPr>
                      <a:lvl8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8pPr>
                      <a:lvl9pPr indent="-714375" fontAlgn="base">
                        <a:spcBef>
                          <a:spcPct val="20000"/>
                        </a:spcBef>
                        <a:spcAft>
                          <a:spcPct val="0"/>
                        </a:spcAft>
                        <a:buClr>
                          <a:srgbClr val="84AA33"/>
                        </a:buClr>
                        <a:buFont typeface="Wingdings 2" pitchFamily="18" charset="2"/>
                        <a:defRPr>
                          <a:solidFill>
                            <a:schemeClr val="tx1"/>
                          </a:solidFill>
                          <a:latin typeface="Gill Sans MT" pitchFamily="34" charset="0"/>
                          <a:ea typeface="MS PGothic" pitchFamily="34" charset="-128"/>
                          <a:cs typeface="Arial" charset="0"/>
                        </a:defRPr>
                      </a:lvl9pPr>
                    </a:lstStyle>
                    <a:p>
                      <a:pPr marL="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AU" altLang="en-US" sz="1600" b="0" i="0" u="none" strike="noStrike" cap="none" normalizeH="0" baseline="0" dirty="0" smtClean="0">
                          <a:ln>
                            <a:noFill/>
                          </a:ln>
                          <a:solidFill>
                            <a:schemeClr val="tx1"/>
                          </a:solidFill>
                          <a:effectLst/>
                          <a:latin typeface="Gill Sans MT" pitchFamily="34" charset="0"/>
                          <a:ea typeface="MS PGothic" pitchFamily="34" charset="-128"/>
                          <a:cs typeface="Arial" charset="0"/>
                        </a:rPr>
                        <a:t>Spray diaries</a:t>
                      </a:r>
                      <a:endParaRPr kumimoji="0" lang="en-US" altLang="en-US" sz="1600" b="0" i="0" u="none" strike="noStrike" cap="none" normalizeH="0" baseline="0" dirty="0" smtClean="0">
                        <a:ln>
                          <a:noFill/>
                        </a:ln>
                        <a:solidFill>
                          <a:schemeClr val="tx1"/>
                        </a:solidFill>
                        <a:effectLst/>
                        <a:latin typeface="Gill Sans MT" pitchFamily="34" charset="0"/>
                        <a:ea typeface="MS PGothic" pitchFamily="34" charset="-128"/>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85762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935</Words>
  <Application>Microsoft Office PowerPoint</Application>
  <PresentationFormat>On-screen Show (4:3)</PresentationFormat>
  <Paragraphs>144</Paragraphs>
  <Slides>19</Slides>
  <Notes>5</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Custom Design</vt:lpstr>
      <vt:lpstr>PowerPoint Presentation</vt:lpstr>
      <vt:lpstr>Wine is a Food</vt:lpstr>
      <vt:lpstr>Wine is a Low Risk Food</vt:lpstr>
      <vt:lpstr>Microbiological Testing</vt:lpstr>
      <vt:lpstr>Physical Contamination</vt:lpstr>
      <vt:lpstr>Australian Wine Production</vt:lpstr>
      <vt:lpstr>Case Study : Risk of Harming Consumers</vt:lpstr>
      <vt:lpstr>Risk Management</vt:lpstr>
      <vt:lpstr>Wine Production Systems</vt:lpstr>
      <vt:lpstr>Three Categories of Winemaking Risk</vt:lpstr>
      <vt:lpstr>Wine Fraud</vt:lpstr>
      <vt:lpstr>Fraud Risk Management</vt:lpstr>
      <vt:lpstr>Export Controls</vt:lpstr>
      <vt:lpstr>AGWA Auditing Principles</vt:lpstr>
      <vt:lpstr>AGWA Auditing Principles</vt:lpstr>
      <vt:lpstr>AGWA Auditing Principles</vt:lpstr>
      <vt:lpstr>AGWA Sample Program</vt:lpstr>
      <vt:lpstr>Risk : 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27</cp:revision>
  <dcterms:created xsi:type="dcterms:W3CDTF">2015-10-09T04:37:08Z</dcterms:created>
  <dcterms:modified xsi:type="dcterms:W3CDTF">2015-11-10T06:35:19Z</dcterms:modified>
</cp:coreProperties>
</file>