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70" r:id="rId5"/>
    <p:sldId id="266" r:id="rId6"/>
    <p:sldId id="271" r:id="rId7"/>
    <p:sldId id="260" r:id="rId8"/>
    <p:sldId id="258" r:id="rId9"/>
    <p:sldId id="259" r:id="rId10"/>
    <p:sldId id="268" r:id="rId11"/>
    <p:sldId id="261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76243" autoAdjust="0"/>
  </p:normalViewPr>
  <p:slideViewPr>
    <p:cSldViewPr>
      <p:cViewPr varScale="1">
        <p:scale>
          <a:sx n="78" d="100"/>
          <a:sy n="78" d="100"/>
        </p:scale>
        <p:origin x="-28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2800" dirty="0" smtClean="0"/>
              <a:t>Unqualified</a:t>
            </a:r>
            <a:r>
              <a:rPr lang="en-US" altLang="zh-CN" sz="2800" baseline="0" dirty="0" smtClean="0"/>
              <a:t>  imported wine </a:t>
            </a:r>
            <a:endParaRPr lang="zh-CN" altLang="en-US" sz="28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Australia 501 </c:v>
                </c:pt>
                <c:pt idx="1">
                  <c:v>Chili 430</c:v>
                </c:pt>
                <c:pt idx="2">
                  <c:v>America 95</c:v>
                </c:pt>
                <c:pt idx="3">
                  <c:v>new zealand 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501</c:v>
                </c:pt>
                <c:pt idx="1">
                  <c:v>430</c:v>
                </c:pt>
                <c:pt idx="2">
                  <c:v>95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712CB-3A45-4E7D-B4CE-41DF44EE0E51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1778B43-73E2-4190-92AD-F90FD3361EBE}" type="pres">
      <dgm:prSet presAssocID="{870712CB-3A45-4E7D-B4CE-41DF44EE0E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71ECD3-F8D3-48BD-87C2-0F970FAF66A4}" type="presOf" srcId="{870712CB-3A45-4E7D-B4CE-41DF44EE0E51}" destId="{51778B43-73E2-4190-92AD-F90FD3361EBE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83675E-A9B3-4E10-93AA-9E3E5269C14D}" type="datetimeFigureOut">
              <a:rPr lang="en-AU"/>
              <a:pPr>
                <a:defRPr/>
              </a:pPr>
              <a:t>12/11/2015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1AC9F4-5F35-4B1D-B385-E600EAA2B55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7990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525977E-1BA9-42D7-AF66-2FD604C491A9}" type="datetimeFigureOut">
              <a:rPr lang="en-AU"/>
              <a:pPr>
                <a:defRPr/>
              </a:pPr>
              <a:t>12/11/2015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18933B-658A-4202-BEC1-2839EAE6C27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118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 </a:t>
            </a:r>
            <a:endParaRPr lang="en-AU" altLang="zh-CN" sz="1200" b="1" dirty="0" smtClean="0">
              <a:latin typeface="Gill Sans MT"/>
            </a:endParaRPr>
          </a:p>
          <a:p>
            <a:pPr>
              <a:spcBef>
                <a:spcPct val="0"/>
              </a:spcBef>
            </a:pPr>
            <a:endParaRPr lang="zh-CN" altLang="en-US" b="1" dirty="0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134412-4EFF-41E8-BC3B-7CF797CF630B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  </a:t>
            </a:r>
            <a:endParaRPr lang="zh-CN" altLang="en-US" b="1" dirty="0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BFE99-4FBA-4EAA-A562-ED07EFC0B9E8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/>
              <a:t> </a:t>
            </a:r>
            <a:endParaRPr lang="zh-CN" altLang="en-US" sz="1200" b="1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  <a:p>
            <a:pPr>
              <a:spcBef>
                <a:spcPct val="0"/>
              </a:spcBef>
            </a:pPr>
            <a:endParaRPr lang="en-US" altLang="zh-CN" b="1" dirty="0" smtClean="0"/>
          </a:p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29110-CF18-4C10-884B-20256419AE7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b="1" dirty="0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B1C0C-0CF0-4CD1-B4D4-50E41E6C25AB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smtClean="0"/>
              <a:t>  </a:t>
            </a:r>
            <a:endParaRPr lang="zh-CN" altLang="en-US" dirty="0" smtClean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D6B4FF-4989-480D-8100-8CC09D48C9D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  </a:t>
            </a:r>
            <a:endParaRPr lang="zh-CN" altLang="en-US" dirty="0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57EA9E-AAD7-4604-A4F4-383EB98582C5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 </a:t>
            </a:r>
            <a:endParaRPr lang="zh-CN" altLang="en-US" b="1" dirty="0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C5C4F-9748-4A68-8AFA-434177D34124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b="1" dirty="0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C5C4F-9748-4A68-8AFA-434177D34124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46BE0-1367-43D5-B7AD-A028D35F3C22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  </a:t>
            </a:r>
            <a:endParaRPr lang="zh-CN" altLang="en-US" dirty="0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14420-6DD1-4B71-BD00-ED47574ECF6E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dirty="0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78DB3-6212-4C2A-ACD4-4DB7DCFE51F3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en-US" altLang="zh-CN" dirty="0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29110-CF18-4C10-884B-20256419AE7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baseline="0" dirty="0" smtClean="0"/>
              <a:t> </a:t>
            </a:r>
            <a:endParaRPr lang="en-US" altLang="zh-CN" dirty="0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29110-CF18-4C10-884B-20256419AE7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>
          <a:blip r:embed="rId2"/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47688" y="6351588"/>
            <a:ext cx="2152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5" name="Rectangle 14"/>
          <p:cNvSpPr/>
          <p:nvPr userDrawn="1"/>
        </p:nvSpPr>
        <p:spPr>
          <a:xfrm>
            <a:off x="468313" y="692150"/>
            <a:ext cx="8207375" cy="55451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1463" y="38100"/>
            <a:ext cx="20542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669088" y="6359525"/>
            <a:ext cx="21510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 smtClean="0"/>
              <a:t>Adelaide | Australia</a:t>
            </a:r>
            <a:endParaRPr lang="en-AU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AU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AU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AU" altLang="zh-CN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AU" altLang="zh-CN" smtClean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538" y="6384925"/>
            <a:ext cx="1781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4101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>
          <a:blip r:embed="rId16"/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68313" y="6350000"/>
            <a:ext cx="2232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 sz="1100">
                <a:latin typeface="Gill Sans MT"/>
              </a:rPr>
              <a:t>APEC Wine Regulatory Forum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516688" y="6350000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altLang="zh-CN" sz="1100">
                <a:latin typeface="Gill Sans MT"/>
              </a:rPr>
              <a:t>Adelaide | Australia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684213" y="404813"/>
            <a:ext cx="7772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zh-CN" sz="3200" dirty="0">
                <a:latin typeface="Gill Sans MT"/>
              </a:rPr>
              <a:t>China Risk Management of Imported Wine</a:t>
            </a:r>
          </a:p>
          <a:p>
            <a:pPr algn="ctr"/>
            <a:endParaRPr lang="en-AU" altLang="zh-CN" sz="1600" dirty="0">
              <a:latin typeface="Gill Sans MT"/>
            </a:endParaRPr>
          </a:p>
          <a:p>
            <a:pPr algn="ctr"/>
            <a:r>
              <a:rPr lang="en-AU" altLang="zh-CN" dirty="0" err="1">
                <a:latin typeface="Gill Sans MT"/>
              </a:rPr>
              <a:t>Huan</a:t>
            </a:r>
            <a:r>
              <a:rPr lang="en-AU" altLang="zh-CN" dirty="0">
                <a:latin typeface="Gill Sans MT"/>
              </a:rPr>
              <a:t> Ping  Zhuhai CIQ  AQSIQ  CHINA</a:t>
            </a:r>
          </a:p>
          <a:p>
            <a:pPr algn="ctr"/>
            <a:endParaRPr lang="en-AU" altLang="zh-CN" dirty="0">
              <a:latin typeface="Gill Sans MT"/>
            </a:endParaRPr>
          </a:p>
          <a:p>
            <a:pPr algn="ctr"/>
            <a:r>
              <a:rPr lang="en-AU" altLang="zh-CN" dirty="0">
                <a:latin typeface="Gill Sans MT"/>
              </a:rPr>
              <a:t>APEC WRF November 2015 | Adelaide Australia</a:t>
            </a:r>
            <a:r>
              <a:rPr lang="en-AU" altLang="zh-CN" sz="3200" dirty="0">
                <a:latin typeface="Gill Sans MT"/>
              </a:rPr>
              <a:t/>
            </a:r>
            <a:br>
              <a:rPr lang="en-AU" altLang="zh-CN" sz="3200" dirty="0">
                <a:latin typeface="Gill Sans MT"/>
              </a:rPr>
            </a:br>
            <a:endParaRPr lang="en-AU" altLang="zh-CN" sz="3200" dirty="0">
              <a:latin typeface="Gill Sans MT"/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857500"/>
            <a:ext cx="3186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4000" b="1" dirty="0" smtClean="0"/>
          </a:p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4000" b="1" dirty="0" smtClean="0"/>
              <a:t> </a:t>
            </a:r>
          </a:p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 </a:t>
            </a:r>
          </a:p>
          <a:p>
            <a:endParaRPr lang="en-AU" altLang="zh-CN" sz="2000" dirty="0" smtClean="0"/>
          </a:p>
          <a:p>
            <a:pPr>
              <a:buFont typeface="Arial" charset="0"/>
              <a:buNone/>
            </a:pPr>
            <a:r>
              <a:rPr lang="en-AU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AU" altLang="zh-CN" sz="2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42" name="标题 5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30287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zh-CN" altLang="en-US" sz="5400" dirty="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4256087" y="1484784"/>
            <a:ext cx="358775" cy="70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169987" y="3105806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2738437" y="2978018"/>
            <a:ext cx="428625" cy="1389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261451" y="2971594"/>
            <a:ext cx="428625" cy="1789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6072199" y="2982944"/>
            <a:ext cx="428625" cy="214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524125" y="764704"/>
            <a:ext cx="4103075" cy="720080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a typeface="宋体" pitchFamily="2" charset="-122"/>
              </a:rPr>
              <a:t>while-entry</a:t>
            </a:r>
            <a:endParaRPr lang="zh-CN" altLang="en-US" sz="3600" b="1" dirty="0">
              <a:solidFill>
                <a:schemeClr val="bg1"/>
              </a:solidFill>
              <a:ea typeface="宋体" pitchFamily="2" charset="-122"/>
            </a:endParaRPr>
          </a:p>
        </p:txBody>
      </p: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899592" y="2187138"/>
            <a:ext cx="7560840" cy="790879"/>
            <a:chOff x="3862" y="1298"/>
            <a:chExt cx="1558" cy="408"/>
          </a:xfrm>
        </p:grpSpPr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3862" y="1298"/>
              <a:ext cx="1558" cy="408"/>
              <a:chOff x="3862" y="1298"/>
              <a:chExt cx="1558" cy="408"/>
            </a:xfrm>
          </p:grpSpPr>
          <p:sp>
            <p:nvSpPr>
              <p:cNvPr id="33" name="AutoShape 25"/>
              <p:cNvSpPr>
                <a:spLocks noChangeArrowheads="1"/>
              </p:cNvSpPr>
              <p:nvPr/>
            </p:nvSpPr>
            <p:spPr bwMode="auto">
              <a:xfrm>
                <a:off x="3862" y="1298"/>
                <a:ext cx="1558" cy="408"/>
              </a:xfrm>
              <a:prstGeom prst="homePlate">
                <a:avLst>
                  <a:gd name="adj" fmla="val 50261"/>
                </a:avLst>
              </a:prstGeom>
              <a:gradFill rotWithShape="0">
                <a:gsLst>
                  <a:gs pos="0">
                    <a:srgbClr val="041139"/>
                  </a:gs>
                  <a:gs pos="50000">
                    <a:srgbClr val="114AFF"/>
                  </a:gs>
                  <a:gs pos="100000">
                    <a:srgbClr val="041139"/>
                  </a:gs>
                </a:gsLst>
                <a:lin ang="18900000" scaled="1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862" y="1298"/>
                <a:ext cx="198" cy="181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5250" tIns="47625" rIns="95250" bIns="47625" anchor="ctr"/>
              <a:lstStyle/>
              <a:p>
                <a:pPr algn="ctr" defTabSz="941388" eaLnBrk="0" hangingPunct="0">
                  <a:spcBef>
                    <a:spcPct val="50000"/>
                  </a:spcBef>
                </a:pPr>
                <a:r>
                  <a:rPr lang="en-US" altLang="zh-CN" sz="1200" b="1">
                    <a:latin typeface="Times New Roman" pitchFamily="18" charset="0"/>
                    <a:ea typeface="华文楷体" pitchFamily="2" charset="-122"/>
                  </a:rPr>
                  <a:t>3</a:t>
                </a:r>
              </a:p>
            </p:txBody>
          </p:sp>
          <p:sp>
            <p:nvSpPr>
              <p:cNvPr id="35" name="Rectangle 27" descr="20%"/>
              <p:cNvSpPr>
                <a:spLocks noChangeArrowheads="1"/>
              </p:cNvSpPr>
              <p:nvPr/>
            </p:nvSpPr>
            <p:spPr bwMode="auto">
              <a:xfrm>
                <a:off x="3979" y="1416"/>
                <a:ext cx="127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250" tIns="47625" rIns="95250" bIns="47625">
                <a:spAutoFit/>
              </a:bodyPr>
              <a:lstStyle/>
              <a:p>
                <a:pPr algn="ctr" defTabSz="941388" eaLnBrk="0" hangingPunct="0"/>
                <a:r>
                  <a:rPr lang="zh-CN" altLang="en-US" sz="2400">
                    <a:solidFill>
                      <a:schemeClr val="bg1"/>
                    </a:solidFill>
                    <a:latin typeface="Times New Roman" pitchFamily="18" charset="0"/>
                    <a:ea typeface="方正大标宋简体" pitchFamily="65" charset="-122"/>
                  </a:rPr>
                  <a:t>出口检验检疫</a:t>
                </a:r>
                <a:endParaRPr lang="zh-CN" altLang="zh-CN" sz="2400">
                  <a:solidFill>
                    <a:schemeClr val="bg1"/>
                  </a:solidFill>
                  <a:latin typeface="Times New Roman" pitchFamily="18" charset="0"/>
                  <a:ea typeface="方正大标宋简体" pitchFamily="65" charset="-122"/>
                </a:endParaRPr>
              </a:p>
            </p:txBody>
          </p:sp>
        </p:grp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3862" y="1298"/>
              <a:ext cx="1558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9A9A00"/>
                </a:gs>
                <a:gs pos="50000">
                  <a:srgbClr val="FFFF00"/>
                </a:gs>
                <a:gs pos="100000">
                  <a:srgbClr val="9A9A00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2" name="Rectangle 30" descr="20%"/>
            <p:cNvSpPr>
              <a:spLocks noChangeArrowheads="1"/>
            </p:cNvSpPr>
            <p:nvPr/>
          </p:nvSpPr>
          <p:spPr bwMode="auto">
            <a:xfrm>
              <a:off x="4203" y="1339"/>
              <a:ext cx="8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2800" b="1" dirty="0">
                  <a:ea typeface="宋体" pitchFamily="2" charset="-122"/>
                </a:rPr>
                <a:t>Classified Supervision</a:t>
              </a:r>
            </a:p>
          </p:txBody>
        </p:sp>
      </p:grp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539552" y="3935412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000" b="1" dirty="0" smtClean="0"/>
              <a:t>Normal</a:t>
            </a:r>
          </a:p>
          <a:p>
            <a:pPr algn="ctr" defTabSz="941388" eaLnBrk="0" hangingPunct="0"/>
            <a:r>
              <a:rPr lang="en-US" altLang="zh-CN" sz="2000" b="1" dirty="0" smtClean="0"/>
              <a:t> </a:t>
            </a:r>
            <a:r>
              <a:rPr lang="en-US" altLang="zh-CN" sz="2000" b="1" dirty="0"/>
              <a:t>Supervision</a:t>
            </a:r>
            <a:endParaRPr lang="zh-CN" altLang="zh-CN" sz="2000" b="1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2230240" y="4422142"/>
            <a:ext cx="1549672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/>
              <a:t>Tightened </a:t>
            </a:r>
            <a:endParaRPr lang="en-US" altLang="zh-CN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/>
              <a:t>Supervision</a:t>
            </a:r>
            <a:endParaRPr lang="zh-CN" altLang="en-US" sz="2000" b="1" dirty="0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457738" y="5150495"/>
            <a:ext cx="1866150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400" b="1" dirty="0" smtClean="0">
                <a:latin typeface="Times New Roman" pitchFamily="18" charset="0"/>
                <a:ea typeface="华文楷体" pitchFamily="2" charset="-122"/>
              </a:rPr>
              <a:t>Suspend </a:t>
            </a:r>
          </a:p>
          <a:p>
            <a:pPr algn="ctr" defTabSz="941388" eaLnBrk="0" hangingPunct="0"/>
            <a:r>
              <a:rPr lang="en-US" altLang="zh-CN" sz="2400" b="1" dirty="0" smtClean="0">
                <a:latin typeface="Times New Roman" pitchFamily="18" charset="0"/>
                <a:ea typeface="华文楷体" pitchFamily="2" charset="-122"/>
              </a:rPr>
              <a:t>Entry</a:t>
            </a:r>
            <a:endParaRPr lang="zh-CN" altLang="zh-CN" sz="2400" b="1" dirty="0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3779912" y="4799107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000" b="1" dirty="0"/>
              <a:t>D</a:t>
            </a:r>
            <a:r>
              <a:rPr lang="en-US" altLang="zh-CN" sz="2000" b="1" dirty="0" smtClean="0"/>
              <a:t>etain</a:t>
            </a:r>
            <a:endParaRPr lang="zh-CN" altLang="zh-CN" sz="2000" b="1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1034436" y="793593"/>
            <a:ext cx="6289451" cy="971492"/>
            <a:chOff x="415" y="1298"/>
            <a:chExt cx="1558" cy="408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415" y="1298"/>
              <a:ext cx="274" cy="40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250" tIns="47625" rIns="95250" bIns="47625" anchor="ctr"/>
            <a:lstStyle/>
            <a:p>
              <a:pPr algn="ctr" defTabSz="941388" eaLnBrk="0" hangingPunct="0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itchFamily="18" charset="0"/>
                  <a:ea typeface="华文楷体" pitchFamily="2" charset="-122"/>
                </a:rPr>
                <a:t>2</a:t>
              </a:r>
              <a:endParaRPr lang="zh-CN" altLang="en-US" sz="4000" b="1" dirty="0"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45" name="Rectangle 8" descr="20%"/>
            <p:cNvSpPr>
              <a:spLocks noChangeArrowheads="1"/>
            </p:cNvSpPr>
            <p:nvPr/>
          </p:nvSpPr>
          <p:spPr bwMode="auto">
            <a:xfrm>
              <a:off x="824" y="1335"/>
              <a:ext cx="8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  While-entry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  </a:t>
            </a:r>
            <a:r>
              <a:rPr lang="en-US" altLang="zh-CN" sz="2400" b="1" dirty="0" smtClean="0"/>
              <a:t> </a:t>
            </a:r>
            <a:endParaRPr lang="en-US" altLang="zh-CN" sz="1600" b="1" dirty="0" smtClean="0"/>
          </a:p>
          <a:p>
            <a:pPr>
              <a:lnSpc>
                <a:spcPct val="80000"/>
              </a:lnSpc>
            </a:pPr>
            <a:endParaRPr lang="en-AU" altLang="zh-CN" sz="800" dirty="0" smtClean="0"/>
          </a:p>
        </p:txBody>
      </p:sp>
      <p:sp>
        <p:nvSpPr>
          <p:cNvPr id="33794" name="标题 5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540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zh-CN" altLang="en-US" sz="5400" dirty="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2485148" y="836712"/>
            <a:ext cx="4103075" cy="720080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a typeface="宋体" pitchFamily="2" charset="-122"/>
              </a:rPr>
              <a:t>Post-entry</a:t>
            </a:r>
            <a:endParaRPr lang="zh-CN" altLang="en-US" sz="36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>
            <a:off x="1353874" y="1556792"/>
            <a:ext cx="2133600" cy="110328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5049416" y="1556792"/>
            <a:ext cx="1970856" cy="114874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39551" y="2276872"/>
            <a:ext cx="8137593" cy="3105254"/>
          </a:xfrm>
          <a:prstGeom prst="homePlate">
            <a:avLst>
              <a:gd name="adj" fmla="val 27582"/>
            </a:avLst>
          </a:prstGeom>
          <a:gradFill rotWithShape="0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2700000" scaled="1"/>
          </a:gra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83568" y="2534485"/>
            <a:ext cx="1710072" cy="1087394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b="1" dirty="0">
                <a:ea typeface="宋体" pitchFamily="2" charset="-122"/>
              </a:rPr>
              <a:t>Food import </a:t>
            </a:r>
          </a:p>
          <a:p>
            <a:pPr algn="ctr" defTabSz="941388" eaLnBrk="0" hangingPunct="0"/>
            <a:r>
              <a:rPr lang="en-US" altLang="zh-CN" b="1" dirty="0">
                <a:ea typeface="宋体" pitchFamily="2" charset="-122"/>
              </a:rPr>
              <a:t>and sales</a:t>
            </a:r>
          </a:p>
          <a:p>
            <a:pPr algn="ctr" defTabSz="941388" eaLnBrk="0" hangingPunct="0"/>
            <a:r>
              <a:rPr lang="en-US" altLang="zh-CN" b="1" dirty="0">
                <a:ea typeface="宋体" pitchFamily="2" charset="-122"/>
              </a:rPr>
              <a:t> records system</a:t>
            </a:r>
            <a:endParaRPr lang="zh-CN" altLang="zh-CN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7" name="Rectangle 22" descr="20%"/>
          <p:cNvSpPr>
            <a:spLocks noChangeArrowheads="1"/>
          </p:cNvSpPr>
          <p:nvPr/>
        </p:nvSpPr>
        <p:spPr bwMode="auto">
          <a:xfrm>
            <a:off x="2422724" y="2852936"/>
            <a:ext cx="5072063" cy="76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/>
          <a:p>
            <a:pPr marL="117475" indent="-117475" defTabSz="941388" eaLnBrk="0" hangingPunct="0"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CN" dirty="0">
                <a:ea typeface="宋体" pitchFamily="2" charset="-122"/>
              </a:rPr>
              <a:t>Food importers shall establish and maintain true and correct import and sales records.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93471" y="3918632"/>
            <a:ext cx="1710072" cy="131056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1600" b="1" dirty="0" smtClean="0">
                <a:ea typeface="宋体" pitchFamily="2" charset="-122"/>
              </a:rPr>
              <a:t>Importer</a:t>
            </a:r>
          </a:p>
          <a:p>
            <a:pPr algn="ctr" defTabSz="941388" eaLnBrk="0" hangingPunct="0"/>
            <a:r>
              <a:rPr lang="en-US" altLang="zh-CN" sz="1600" b="1" dirty="0" smtClean="0">
                <a:ea typeface="宋体" pitchFamily="2" charset="-122"/>
              </a:rPr>
              <a:t>Exporter</a:t>
            </a:r>
          </a:p>
          <a:p>
            <a:pPr algn="ctr" defTabSz="941388" eaLnBrk="0" hangingPunct="0"/>
            <a:r>
              <a:rPr lang="en-US" altLang="zh-CN" sz="1600" b="1" dirty="0" smtClean="0">
                <a:ea typeface="宋体" pitchFamily="2" charset="-122"/>
              </a:rPr>
              <a:t>Producer </a:t>
            </a:r>
            <a:endParaRPr lang="en-US" altLang="zh-CN" sz="1600" b="1" dirty="0">
              <a:ea typeface="宋体" pitchFamily="2" charset="-122"/>
            </a:endParaRPr>
          </a:p>
          <a:p>
            <a:pPr algn="ctr" defTabSz="941388" eaLnBrk="0" hangingPunct="0"/>
            <a:r>
              <a:rPr lang="en-US" altLang="zh-CN" sz="1600" b="1" dirty="0">
                <a:ea typeface="宋体" pitchFamily="2" charset="-122"/>
              </a:rPr>
              <a:t>credit </a:t>
            </a:r>
          </a:p>
          <a:p>
            <a:pPr algn="ctr" defTabSz="941388" eaLnBrk="0" hangingPunct="0"/>
            <a:r>
              <a:rPr lang="en-US" altLang="zh-CN" sz="1600" b="1" dirty="0">
                <a:ea typeface="宋体" pitchFamily="2" charset="-122"/>
              </a:rPr>
              <a:t>system</a:t>
            </a:r>
            <a:endParaRPr lang="zh-CN" altLang="zh-CN" sz="1600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20" name="Rectangle 28" descr="20%"/>
          <p:cNvSpPr>
            <a:spLocks noChangeArrowheads="1"/>
          </p:cNvSpPr>
          <p:nvPr/>
        </p:nvSpPr>
        <p:spPr bwMode="auto">
          <a:xfrm>
            <a:off x="2428875" y="4077072"/>
            <a:ext cx="55721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/>
          <a:p>
            <a:pPr marL="117475" indent="-117475" defTabSz="941388" eaLnBrk="0" hangingPunct="0"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CN" dirty="0" smtClean="0">
                <a:ea typeface="宋体" pitchFamily="2" charset="-122"/>
              </a:rPr>
              <a:t>AQSIQ establish </a:t>
            </a:r>
            <a:r>
              <a:rPr lang="en-US" altLang="zh-CN" dirty="0">
                <a:ea typeface="宋体" pitchFamily="2" charset="-122"/>
              </a:rPr>
              <a:t>and publicize 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bad credit records of </a:t>
            </a:r>
            <a:r>
              <a:rPr lang="en-US" altLang="zh-CN" dirty="0" smtClean="0">
                <a:ea typeface="宋体" pitchFamily="2" charset="-122"/>
              </a:rPr>
              <a:t>enterprises.</a:t>
            </a:r>
            <a:endParaRPr lang="zh-CN" altLang="zh-CN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936" y="5382126"/>
            <a:ext cx="735806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dirty="0"/>
              <a:t>《Enforcement Regulation of Import Food Bad Record Management》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b="1" dirty="0"/>
              <a:t>  AQSIQ Announcement No.43, 2014</a:t>
            </a: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1034436" y="793593"/>
            <a:ext cx="6289451" cy="971492"/>
            <a:chOff x="415" y="1298"/>
            <a:chExt cx="1558" cy="408"/>
          </a:xfrm>
        </p:grpSpPr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15" y="1298"/>
              <a:ext cx="274" cy="40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250" tIns="47625" rIns="95250" bIns="47625" anchor="ctr"/>
            <a:lstStyle/>
            <a:p>
              <a:pPr algn="ctr" defTabSz="941388" eaLnBrk="0" hangingPunct="0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itchFamily="18" charset="0"/>
                  <a:ea typeface="华文楷体" pitchFamily="2" charset="-122"/>
                </a:rPr>
                <a:t>3</a:t>
              </a:r>
              <a:endParaRPr lang="zh-CN" altLang="en-US" sz="4000" b="1" dirty="0"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1" name="Rectangle 8" descr="20%"/>
            <p:cNvSpPr>
              <a:spLocks noChangeArrowheads="1"/>
            </p:cNvSpPr>
            <p:nvPr/>
          </p:nvSpPr>
          <p:spPr bwMode="auto">
            <a:xfrm>
              <a:off x="824" y="1335"/>
              <a:ext cx="8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  Post-entry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5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23912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Post-entry</a:t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altLang="zh-CN" sz="5400" smtClean="0">
                <a:latin typeface="Gill Sans MT"/>
              </a:rPr>
              <a:t>                      </a:t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/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>                          </a:t>
            </a: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smtClean="0">
              <a:solidFill>
                <a:srgbClr val="FF0000"/>
              </a:solidFill>
              <a:latin typeface="Gill Sans MT"/>
            </a:endParaRPr>
          </a:p>
        </p:txBody>
      </p:sp>
      <p:pic>
        <p:nvPicPr>
          <p:cNvPr id="41986" name="Picture 4" descr="C:\Users\ciq\Pictures\u=3485227778,281942310&amp;fm=21&amp;gp=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1628775"/>
            <a:ext cx="814407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5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23912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altLang="zh-CN" sz="5400" smtClean="0">
                <a:latin typeface="Gill Sans MT"/>
              </a:rPr>
              <a:t>                      </a:t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/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>                          </a:t>
            </a: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4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 smtClean="0">
                <a:solidFill>
                  <a:srgbClr val="FF0000"/>
                </a:solidFill>
              </a:rPr>
              <a:t>            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 smtClean="0">
                <a:solidFill>
                  <a:srgbClr val="FF0000"/>
                </a:solidFill>
              </a:rPr>
              <a:t>                         </a:t>
            </a:r>
            <a:r>
              <a:rPr lang="en-US" altLang="zh-CN" sz="4800" dirty="0" smtClean="0">
                <a:solidFill>
                  <a:srgbClr val="00B050"/>
                </a:solidFill>
              </a:rPr>
              <a:t>Thanks!</a:t>
            </a:r>
            <a:r>
              <a:rPr lang="en-US" altLang="zh-CN" dirty="0" smtClean="0">
                <a:solidFill>
                  <a:srgbClr val="00B050"/>
                </a:solidFill>
              </a:rPr>
              <a:t>            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rgbClr val="00B050"/>
                </a:solidFill>
              </a:rPr>
              <a:t>                          huanping@zhciq.gov.cn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44035" name="Picture 2" descr="http://pic19.nipic.com/20120323/7722429_141225104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821531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00063" y="548680"/>
            <a:ext cx="8229600" cy="792088"/>
          </a:xfrm>
        </p:spPr>
        <p:txBody>
          <a:bodyPr/>
          <a:lstStyle/>
          <a:p>
            <a:r>
              <a:rPr lang="en-AU" altLang="zh-CN" sz="3200" b="1" dirty="0" smtClean="0">
                <a:solidFill>
                  <a:srgbClr val="FF0000"/>
                </a:solidFill>
                <a:latin typeface="Gill Sans MT"/>
              </a:rPr>
              <a:t>Import Volume of Wine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r>
              <a:rPr lang="en-AU" altLang="zh-CN" sz="2400" smtClean="0"/>
              <a:t>Unit: L</a:t>
            </a:r>
          </a:p>
          <a:p>
            <a:r>
              <a:rPr lang="en-US" altLang="zh-CN" sz="2400" smtClean="0"/>
              <a:t>From China's customs statistics</a:t>
            </a:r>
            <a:r>
              <a:rPr lang="en-AU" altLang="zh-CN" sz="2400" smtClean="0"/>
              <a:t> </a:t>
            </a:r>
            <a:endParaRPr lang="en-AU" altLang="zh-CN" sz="2000" smtClean="0"/>
          </a:p>
        </p:txBody>
      </p:sp>
      <p:graphicFrame>
        <p:nvGraphicFramePr>
          <p:cNvPr id="23555" name="图表 4"/>
          <p:cNvGraphicFramePr>
            <a:graphicFrameLocks/>
          </p:cNvGraphicFramePr>
          <p:nvPr/>
        </p:nvGraphicFramePr>
        <p:xfrm>
          <a:off x="1500188" y="1285875"/>
          <a:ext cx="6477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r:id="rId4" imgW="6480610" imgH="4572396" progId="Excel.Chart.8">
                  <p:embed/>
                </p:oleObj>
              </mc:Choice>
              <mc:Fallback>
                <p:oleObj r:id="rId4" imgW="6480610" imgH="4572396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285875"/>
                        <a:ext cx="64770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20688"/>
            <a:ext cx="8229600" cy="13681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4900" b="1" dirty="0" smtClean="0">
                <a:solidFill>
                  <a:srgbClr val="FF0000"/>
                </a:solidFill>
              </a:rPr>
              <a:t>Imported Wine  </a:t>
            </a:r>
            <a:br>
              <a:rPr lang="en-AU" sz="4900" b="1" dirty="0" smtClean="0">
                <a:solidFill>
                  <a:srgbClr val="FF0000"/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Jan-Sep, 2015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endParaRPr lang="en-AU" altLang="zh-CN" sz="2400" smtClean="0"/>
          </a:p>
          <a:p>
            <a:r>
              <a:rPr lang="en-US" altLang="zh-CN" sz="2400" smtClean="0"/>
              <a:t>From AQSIQ statistics</a:t>
            </a:r>
            <a:r>
              <a:rPr lang="en-AU" altLang="zh-CN" sz="2400" smtClean="0"/>
              <a:t> </a:t>
            </a:r>
            <a:endParaRPr lang="en-AU" altLang="zh-CN" sz="200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09943"/>
              </p:ext>
            </p:extLst>
          </p:nvPr>
        </p:nvGraphicFramePr>
        <p:xfrm>
          <a:off x="1043608" y="2348880"/>
          <a:ext cx="7200800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76"/>
                <a:gridCol w="2371330"/>
                <a:gridCol w="2546394"/>
              </a:tblGrid>
              <a:tr h="1266033"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Batches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Million Liter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Million USD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133520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1461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0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20688"/>
            <a:ext cx="8229600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 smtClean="0">
                <a:solidFill>
                  <a:srgbClr val="FF0000"/>
                </a:solidFill>
              </a:rPr>
              <a:t>Unqualified Imported Wine batches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smtClean="0">
                <a:solidFill>
                  <a:srgbClr val="FF0000"/>
                </a:solidFill>
              </a:rPr>
              <a:t>Jan-Sep, 2015 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endParaRPr lang="en-AU" altLang="zh-CN" sz="2400" smtClean="0"/>
          </a:p>
          <a:p>
            <a:r>
              <a:rPr lang="en-US" altLang="zh-CN" sz="2400" smtClean="0"/>
              <a:t>From AQSIQ statistics</a:t>
            </a:r>
            <a:r>
              <a:rPr lang="en-AU" altLang="zh-CN" sz="2400" smtClean="0"/>
              <a:t> </a:t>
            </a:r>
            <a:endParaRPr lang="en-AU" altLang="zh-CN" sz="200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61421"/>
              </p:ext>
            </p:extLst>
          </p:nvPr>
        </p:nvGraphicFramePr>
        <p:xfrm>
          <a:off x="539553" y="1857375"/>
          <a:ext cx="8064894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54"/>
                <a:gridCol w="1288716"/>
                <a:gridCol w="1383856"/>
                <a:gridCol w="1383856"/>
                <a:gridCol w="1383856"/>
                <a:gridCol w="1383856"/>
              </a:tblGrid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batches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label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sanitary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additives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4205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4113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</a:t>
            </a:r>
            <a:endParaRPr lang="en-US" altLang="zh-CN" sz="2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1900" b="1" smtClean="0"/>
              <a:t> </a:t>
            </a:r>
            <a:r>
              <a:rPr lang="en-US" altLang="zh-CN" sz="1900" b="1" smtClean="0"/>
              <a:t> </a:t>
            </a:r>
          </a:p>
          <a:p>
            <a:pPr>
              <a:lnSpc>
                <a:spcPct val="80000"/>
              </a:lnSpc>
            </a:pPr>
            <a:endParaRPr lang="en-AU" altLang="zh-CN" sz="1000" smtClean="0"/>
          </a:p>
        </p:txBody>
      </p:sp>
      <p:sp>
        <p:nvSpPr>
          <p:cNvPr id="27650" name="标题 5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>
                <a:latin typeface="Gill Sans MT"/>
              </a:rPr>
              <a:t/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altLang="zh-CN" smtClean="0">
                <a:solidFill>
                  <a:srgbClr val="FF0000"/>
                </a:solidFill>
                <a:latin typeface="Gill Sans MT"/>
              </a:rPr>
              <a:t>Economies Distribution</a:t>
            </a:r>
            <a:endParaRPr lang="zh-CN" altLang="en-US" smtClean="0">
              <a:solidFill>
                <a:srgbClr val="FF0000"/>
              </a:solidFill>
              <a:latin typeface="Gill Sans MT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5716662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3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endParaRPr lang="en-AU" altLang="zh-CN" b="1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r>
              <a:rPr lang="en-AU" altLang="zh-CN" sz="2400" smtClean="0"/>
              <a:t>                              </a:t>
            </a:r>
            <a:endParaRPr lang="en-AU" altLang="zh-CN" sz="2000" smtClean="0"/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3143641287"/>
              </p:ext>
            </p:extLst>
          </p:nvPr>
        </p:nvGraphicFramePr>
        <p:xfrm>
          <a:off x="785786" y="1643050"/>
          <a:ext cx="76746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347864" y="3262994"/>
            <a:ext cx="2448272" cy="1368152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lvl="0" algn="ctr"/>
            <a:endParaRPr lang="en-AU" altLang="zh-CN" sz="36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AU" altLang="zh-CN" sz="3600" b="1" dirty="0" smtClean="0"/>
              <a:t>Principle</a:t>
            </a:r>
            <a:r>
              <a:rPr lang="en-AU" altLang="zh-CN" sz="3600" b="1" dirty="0"/>
              <a:t/>
            </a:r>
            <a:br>
              <a:rPr lang="en-AU" altLang="zh-CN" sz="3600" b="1" dirty="0"/>
            </a:br>
            <a:endParaRPr lang="zh-CN" altLang="en-US" sz="3600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115616" y="3424816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</a:rPr>
              <a:t>whole 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altLang="zh-CN" sz="2000" b="1" dirty="0" smtClean="0">
                <a:solidFill>
                  <a:schemeClr val="bg1"/>
                </a:solidFill>
              </a:rPr>
              <a:t>control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707271" y="5013176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000" b="1" dirty="0" smtClean="0">
                <a:solidFill>
                  <a:schemeClr val="bg1"/>
                </a:solidFill>
              </a:rPr>
              <a:t>Risk</a:t>
            </a:r>
          </a:p>
          <a:p>
            <a:pPr algn="ctr" defTabSz="941388" eaLnBrk="0" hangingPunct="0"/>
            <a:r>
              <a:rPr lang="en-US" altLang="zh-CN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296303" y="3424816"/>
            <a:ext cx="1800200" cy="1044507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b="1" dirty="0">
                <a:solidFill>
                  <a:schemeClr val="bg1"/>
                </a:solidFill>
              </a:rPr>
              <a:t>International </a:t>
            </a:r>
          </a:p>
          <a:p>
            <a:pPr algn="ctr" defTabSz="941388" eaLnBrk="0" hangingPunct="0"/>
            <a:r>
              <a:rPr lang="en-US" altLang="zh-CN" b="1" dirty="0">
                <a:solidFill>
                  <a:schemeClr val="bg1"/>
                </a:solidFill>
              </a:rPr>
              <a:t>Co-governance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707904" y="1844824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</a:rPr>
              <a:t>Prevention</a:t>
            </a:r>
          </a:p>
          <a:p>
            <a:pPr lvl="0" algn="ctr"/>
            <a:r>
              <a:rPr lang="en-US" altLang="zh-CN" sz="2000" b="1" dirty="0">
                <a:solidFill>
                  <a:schemeClr val="bg1"/>
                </a:solidFill>
              </a:rPr>
              <a:t>First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94437" y="620688"/>
            <a:ext cx="4968552" cy="1049605"/>
          </a:xfrm>
          <a:prstGeom prst="homePlate">
            <a:avLst>
              <a:gd name="adj" fmla="val 27584"/>
            </a:avLst>
          </a:prstGeom>
          <a:gradFill rotWithShape="0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2700000" scaled="1"/>
          </a:gra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000" dirty="0">
                <a:ea typeface="宋体" pitchFamily="2" charset="-122"/>
              </a:rPr>
              <a:t>Food Safety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4355976" y="2886582"/>
            <a:ext cx="422737" cy="3764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4338631" y="4631146"/>
            <a:ext cx="396093" cy="38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5796136" y="3809373"/>
            <a:ext cx="500167" cy="275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2776612" y="3809373"/>
            <a:ext cx="571252" cy="275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54075"/>
          </a:xfrm>
        </p:spPr>
        <p:txBody>
          <a:bodyPr/>
          <a:lstStyle/>
          <a:p>
            <a:r>
              <a:rPr lang="en-AU" altLang="zh-CN" b="1" dirty="0" smtClean="0">
                <a:latin typeface="Gill Sans MT"/>
              </a:rPr>
              <a:t>Risk  Management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r>
              <a:rPr lang="en-AU" altLang="zh-CN" sz="2400" smtClean="0"/>
              <a:t>                                                     </a:t>
            </a:r>
            <a:endParaRPr lang="en-AU" altLang="zh-CN" sz="2000" smtClean="0"/>
          </a:p>
        </p:txBody>
      </p:sp>
      <p:sp>
        <p:nvSpPr>
          <p:cNvPr id="6" name="圆角矩形 5"/>
          <p:cNvSpPr/>
          <p:nvPr/>
        </p:nvSpPr>
        <p:spPr>
          <a:xfrm>
            <a:off x="714375" y="1571625"/>
            <a:ext cx="3644900" cy="1652588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圆角矩形 6"/>
          <p:cNvSpPr/>
          <p:nvPr/>
        </p:nvSpPr>
        <p:spPr>
          <a:xfrm>
            <a:off x="785813" y="3214688"/>
            <a:ext cx="3600450" cy="1571625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圆角矩形 7"/>
          <p:cNvSpPr/>
          <p:nvPr/>
        </p:nvSpPr>
        <p:spPr>
          <a:xfrm>
            <a:off x="785813" y="4786313"/>
            <a:ext cx="3660775" cy="165258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356428" y="1571625"/>
            <a:ext cx="4287510" cy="1497335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/>
              <a:t>Pre-entry</a:t>
            </a:r>
            <a:endParaRPr lang="zh-CN" altLang="en-US" sz="4400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386263" y="3288978"/>
            <a:ext cx="4287510" cy="1497335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 smtClean="0"/>
              <a:t>While-entry</a:t>
            </a:r>
            <a:endParaRPr lang="zh-CN" altLang="en-US" sz="4400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446588" y="4941565"/>
            <a:ext cx="4287510" cy="1497335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 smtClean="0"/>
              <a:t>Post-entry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  </a:t>
            </a:r>
            <a:r>
              <a:rPr lang="en-US" altLang="zh-CN" sz="2800" b="1" dirty="0" smtClean="0"/>
              <a:t>http://ire.eciq.cn/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2800" b="1" dirty="0" smtClean="0"/>
              <a:t>    AQSIQ Announcement No.98, 2015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 </a:t>
            </a:r>
          </a:p>
          <a:p>
            <a:pPr>
              <a:lnSpc>
                <a:spcPct val="80000"/>
              </a:lnSpc>
            </a:pPr>
            <a:endParaRPr lang="en-AU" altLang="zh-CN" sz="800" dirty="0" smtClean="0"/>
          </a:p>
        </p:txBody>
      </p:sp>
      <p:sp>
        <p:nvSpPr>
          <p:cNvPr id="33794" name="标题 5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540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5" name="右箭头 14"/>
          <p:cNvSpPr/>
          <p:nvPr/>
        </p:nvSpPr>
        <p:spPr>
          <a:xfrm flipH="1">
            <a:off x="2586038" y="2852936"/>
            <a:ext cx="1049858" cy="57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34436" y="793593"/>
            <a:ext cx="6289451" cy="971492"/>
            <a:chOff x="415" y="1298"/>
            <a:chExt cx="1558" cy="408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15" y="1298"/>
              <a:ext cx="274" cy="40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250" tIns="47625" rIns="95250" bIns="47625" anchor="ctr"/>
            <a:lstStyle/>
            <a:p>
              <a:pPr algn="ctr" defTabSz="941388" eaLnBrk="0" hangingPunct="0">
                <a:spcBef>
                  <a:spcPct val="50000"/>
                </a:spcBef>
              </a:pPr>
              <a:r>
                <a:rPr lang="zh-CN" altLang="en-US" sz="4000" b="1" dirty="0">
                  <a:latin typeface="Times New Roman" pitchFamily="18" charset="0"/>
                  <a:ea typeface="华文楷体" pitchFamily="2" charset="-122"/>
                </a:rPr>
                <a:t>1</a:t>
              </a:r>
            </a:p>
          </p:txBody>
        </p:sp>
        <p:sp>
          <p:nvSpPr>
            <p:cNvPr id="10" name="Rectangle 8" descr="20%"/>
            <p:cNvSpPr>
              <a:spLocks noChangeArrowheads="1"/>
            </p:cNvSpPr>
            <p:nvPr/>
          </p:nvSpPr>
          <p:spPr bwMode="auto">
            <a:xfrm>
              <a:off x="824" y="1335"/>
              <a:ext cx="8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  Pre-entry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35896" y="2276474"/>
            <a:ext cx="4968552" cy="1714501"/>
          </a:xfrm>
          <a:prstGeom prst="homePlate">
            <a:avLst>
              <a:gd name="adj" fmla="val 27584"/>
            </a:avLst>
          </a:prstGeom>
          <a:gradFill rotWithShape="0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2700000" scaled="1"/>
          </a:gra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4000" dirty="0" smtClean="0">
                <a:ea typeface="宋体" pitchFamily="2" charset="-122"/>
              </a:rPr>
              <a:t>Registration  System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611561" y="2276474"/>
            <a:ext cx="1974478" cy="1714501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Producer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Exporter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Importer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  </a:t>
            </a:r>
            <a:r>
              <a:rPr lang="en-US" altLang="zh-CN" sz="2400" b="1" dirty="0" smtClean="0"/>
              <a:t> </a:t>
            </a:r>
            <a:endParaRPr lang="en-US" altLang="zh-CN" sz="1600" b="1" dirty="0" smtClean="0"/>
          </a:p>
          <a:p>
            <a:pPr>
              <a:lnSpc>
                <a:spcPct val="80000"/>
              </a:lnSpc>
            </a:pPr>
            <a:endParaRPr lang="en-AU" altLang="zh-CN" sz="800" dirty="0" smtClean="0"/>
          </a:p>
        </p:txBody>
      </p:sp>
      <p:sp>
        <p:nvSpPr>
          <p:cNvPr id="33794" name="标题 5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540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zh-CN" altLang="en-US" sz="5400" dirty="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2485148" y="836712"/>
            <a:ext cx="4103075" cy="720080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a typeface="宋体" pitchFamily="2" charset="-122"/>
              </a:rPr>
              <a:t>while-entry</a:t>
            </a:r>
            <a:endParaRPr lang="zh-CN" altLang="en-US" sz="36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>
            <a:off x="1353874" y="1556792"/>
            <a:ext cx="2133600" cy="110328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>
            <a:off x="5049416" y="1556792"/>
            <a:ext cx="1970856" cy="114874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96225" y="2163898"/>
            <a:ext cx="8280920" cy="3497350"/>
          </a:xfrm>
          <a:prstGeom prst="homePlate">
            <a:avLst>
              <a:gd name="adj" fmla="val 27582"/>
            </a:avLst>
          </a:prstGeom>
          <a:gradFill rotWithShape="0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2700000" scaled="1"/>
          </a:gra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83568" y="2534485"/>
            <a:ext cx="1710072" cy="822507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Ports Inspection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And Quarantine 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system</a:t>
            </a:r>
            <a:endParaRPr lang="zh-CN" altLang="zh-CN" sz="1400" b="1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7" name="Rectangle 22" descr="20%"/>
          <p:cNvSpPr>
            <a:spLocks noChangeArrowheads="1"/>
          </p:cNvSpPr>
          <p:nvPr/>
        </p:nvSpPr>
        <p:spPr bwMode="auto">
          <a:xfrm>
            <a:off x="2422724" y="2640080"/>
            <a:ext cx="5072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/>
          <a:p>
            <a:pPr marL="117475" indent="-117475" defTabSz="941388" eaLnBrk="0" hangingPunct="0"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CN" sz="1600" dirty="0">
                <a:ea typeface="宋体" pitchFamily="2" charset="-122"/>
              </a:rPr>
              <a:t>Only after the ports </a:t>
            </a:r>
            <a:r>
              <a:rPr lang="en-US" altLang="zh-CN" sz="1600" dirty="0" smtClean="0">
                <a:ea typeface="宋体" pitchFamily="2" charset="-122"/>
              </a:rPr>
              <a:t>inspection, </a:t>
            </a:r>
            <a:r>
              <a:rPr lang="en-US" altLang="zh-CN" sz="1600" dirty="0">
                <a:ea typeface="宋体" pitchFamily="2" charset="-122"/>
              </a:rPr>
              <a:t>the qualified foods are permitted to import.</a:t>
            </a:r>
            <a:endParaRPr lang="zh-CN" altLang="zh-CN" sz="1600" b="1" dirty="0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83568" y="3501009"/>
            <a:ext cx="1710072" cy="835246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Import food 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monitoring 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system</a:t>
            </a:r>
            <a:endParaRPr lang="zh-CN" altLang="zh-CN" sz="1400" b="1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20" name="Rectangle 28" descr="20%"/>
          <p:cNvSpPr>
            <a:spLocks noChangeArrowheads="1"/>
          </p:cNvSpPr>
          <p:nvPr/>
        </p:nvSpPr>
        <p:spPr bwMode="auto">
          <a:xfrm>
            <a:off x="2428875" y="3621879"/>
            <a:ext cx="5572125" cy="8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/>
          <a:p>
            <a:pPr marL="71438" indent="-117475" defTabSz="941388" eaLnBrk="0" hangingPunct="0"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CN" sz="1600" dirty="0">
                <a:ea typeface="宋体" pitchFamily="2" charset="-122"/>
              </a:rPr>
              <a:t>Establish and implement the import food annual monitoring plan to detect the risk in time and take the related actions.</a:t>
            </a: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683568" y="4509121"/>
            <a:ext cx="1737106" cy="79208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Risk alert 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notify </a:t>
            </a:r>
          </a:p>
          <a:p>
            <a:pPr algn="ctr" defTabSz="941388" eaLnBrk="0" hangingPunct="0"/>
            <a:r>
              <a:rPr lang="en-US" altLang="zh-CN" sz="1400" b="1" dirty="0">
                <a:ea typeface="宋体" pitchFamily="2" charset="-122"/>
              </a:rPr>
              <a:t>system</a:t>
            </a:r>
            <a:endParaRPr lang="zh-CN" altLang="zh-CN" sz="1400" b="1" dirty="0">
              <a:solidFill>
                <a:schemeClr val="bg1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22" name="Rectangle 30" descr="20%"/>
          <p:cNvSpPr>
            <a:spLocks noChangeArrowheads="1"/>
          </p:cNvSpPr>
          <p:nvPr/>
        </p:nvSpPr>
        <p:spPr bwMode="auto">
          <a:xfrm>
            <a:off x="2428875" y="4653136"/>
            <a:ext cx="5732463" cy="79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/>
          <a:p>
            <a:pPr marL="117475" indent="-117475" defTabSz="941388" eaLnBrk="0" hangingPunct="0"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l"/>
            </a:pPr>
            <a:r>
              <a:rPr lang="en-US" altLang="zh-CN" sz="1600" dirty="0">
                <a:ea typeface="宋体" pitchFamily="2" charset="-122"/>
              </a:rPr>
              <a:t>Alert the unqualified import food, publish on internet, and notify the related export </a:t>
            </a:r>
            <a:r>
              <a:rPr lang="en-US" altLang="zh-CN" sz="1600" dirty="0" smtClean="0">
                <a:ea typeface="宋体" pitchFamily="2" charset="-122"/>
              </a:rPr>
              <a:t>economies.</a:t>
            </a:r>
            <a:endParaRPr lang="en-US" altLang="zh-CN" sz="1600" dirty="0">
              <a:ea typeface="宋体" pitchFamily="2" charset="-122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34436" y="793593"/>
            <a:ext cx="6289451" cy="971492"/>
            <a:chOff x="415" y="1298"/>
            <a:chExt cx="1558" cy="408"/>
          </a:xfrm>
        </p:grpSpPr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415" y="1298"/>
              <a:ext cx="274" cy="408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250" tIns="47625" rIns="95250" bIns="47625" anchor="ctr"/>
            <a:lstStyle/>
            <a:p>
              <a:pPr algn="ctr" defTabSz="941388" eaLnBrk="0" hangingPunct="0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itchFamily="18" charset="0"/>
                  <a:ea typeface="华文楷体" pitchFamily="2" charset="-122"/>
                </a:rPr>
                <a:t>2</a:t>
              </a:r>
              <a:endParaRPr lang="zh-CN" altLang="en-US" sz="4000" b="1" dirty="0"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28" name="Rectangle 8" descr="20%"/>
            <p:cNvSpPr>
              <a:spLocks noChangeArrowheads="1"/>
            </p:cNvSpPr>
            <p:nvPr/>
          </p:nvSpPr>
          <p:spPr bwMode="auto">
            <a:xfrm>
              <a:off x="824" y="1335"/>
              <a:ext cx="8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  While-entry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2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303</Words>
  <Application>Microsoft Office PowerPoint</Application>
  <PresentationFormat>On-screen Show (4:3)</PresentationFormat>
  <Paragraphs>228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Microsoft Excel Chart</vt:lpstr>
      <vt:lpstr>PowerPoint Presentation</vt:lpstr>
      <vt:lpstr>Import Volume of Wine</vt:lpstr>
      <vt:lpstr> Imported Wine   Jan-Sep, 2015 </vt:lpstr>
      <vt:lpstr>Unqualified Imported Wine batches Jan-Sep, 2015 </vt:lpstr>
      <vt:lpstr>  Economies Distribution</vt:lpstr>
      <vt:lpstr>PowerPoint Presentation</vt:lpstr>
      <vt:lpstr>Risk  Management</vt:lpstr>
      <vt:lpstr>  </vt:lpstr>
      <vt:lpstr>   </vt:lpstr>
      <vt:lpstr>   </vt:lpstr>
      <vt:lpstr>   </vt:lpstr>
      <vt:lpstr>     Post-entry                                                      </vt:lpstr>
      <vt:lpstr>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Stephen Guy</cp:lastModifiedBy>
  <cp:revision>144</cp:revision>
  <dcterms:created xsi:type="dcterms:W3CDTF">2015-10-09T04:37:08Z</dcterms:created>
  <dcterms:modified xsi:type="dcterms:W3CDTF">2015-11-11T21:19:32Z</dcterms:modified>
</cp:coreProperties>
</file>