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321" r:id="rId2"/>
    <p:sldId id="330" r:id="rId3"/>
    <p:sldId id="381" r:id="rId4"/>
    <p:sldId id="380" r:id="rId5"/>
    <p:sldId id="338"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287" r:id="rId25"/>
  </p:sldIdLst>
  <p:sldSz cx="9144000" cy="6858000" type="screen4x3"/>
  <p:notesSz cx="6858000" cy="9144000"/>
  <p:defaultTextStyle>
    <a:defPPr>
      <a:defRPr lang="en-US"/>
    </a:defPPr>
    <a:lvl1pPr algn="l" rtl="0" fontAlgn="base">
      <a:spcBef>
        <a:spcPct val="0"/>
      </a:spcBef>
      <a:spcAft>
        <a:spcPct val="0"/>
      </a:spcAft>
      <a:defRPr sz="1000" kern="1200">
        <a:solidFill>
          <a:schemeClr val="bg1"/>
        </a:solidFill>
        <a:latin typeface="Verdan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sz="1000" kern="1200">
        <a:solidFill>
          <a:schemeClr val="bg1"/>
        </a:solidFill>
        <a:latin typeface="Verdan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sz="1000" kern="1200">
        <a:solidFill>
          <a:schemeClr val="bg1"/>
        </a:solidFill>
        <a:latin typeface="Verdan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sz="1000" kern="1200">
        <a:solidFill>
          <a:schemeClr val="bg1"/>
        </a:solidFill>
        <a:latin typeface="Verdan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sz="1000" kern="1200">
        <a:solidFill>
          <a:schemeClr val="bg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1000" kern="1200">
        <a:solidFill>
          <a:schemeClr val="bg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1000" kern="1200">
        <a:solidFill>
          <a:schemeClr val="bg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1000" kern="1200">
        <a:solidFill>
          <a:schemeClr val="bg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1000" kern="1200">
        <a:solidFill>
          <a:schemeClr val="bg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EF2"/>
    <a:srgbClr val="FE3E4C"/>
    <a:srgbClr val="50555A"/>
    <a:srgbClr val="FFFDE6"/>
    <a:srgbClr val="FF6D42"/>
    <a:srgbClr val="21578A"/>
    <a:srgbClr val="DA291C"/>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4" autoAdjust="0"/>
  </p:normalViewPr>
  <p:slideViewPr>
    <p:cSldViewPr>
      <p:cViewPr varScale="1">
        <p:scale>
          <a:sx n="77" d="100"/>
          <a:sy n="77" d="100"/>
        </p:scale>
        <p:origin x="2526" y="84"/>
      </p:cViewPr>
      <p:guideLst>
        <p:guide orient="horz" pos="225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14D9D5-F324-6435-B940-3B1E4F76531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Verdana" charset="0"/>
                <a:ea typeface="ＭＳ Ｐゴシック" charset="0"/>
                <a:cs typeface="ＭＳ Ｐゴシック" charset="0"/>
              </a:defRPr>
            </a:lvl1pPr>
          </a:lstStyle>
          <a:p>
            <a:pPr>
              <a:defRPr/>
            </a:pPr>
            <a:endParaRPr lang="en-GB"/>
          </a:p>
        </p:txBody>
      </p:sp>
      <p:sp>
        <p:nvSpPr>
          <p:cNvPr id="3" name="Date Placeholder 2">
            <a:extLst>
              <a:ext uri="{FF2B5EF4-FFF2-40B4-BE49-F238E27FC236}">
                <a16:creationId xmlns:a16="http://schemas.microsoft.com/office/drawing/2014/main" id="{0E5F4AA7-703C-77AE-9FBD-910B960D734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ea typeface="ＭＳ Ｐゴシック" charset="-128"/>
              </a:defRPr>
            </a:lvl1pPr>
          </a:lstStyle>
          <a:p>
            <a:pPr>
              <a:defRPr/>
            </a:pPr>
            <a:fld id="{29339DA3-7B32-4986-A0A0-B3B90551438F}" type="datetime1">
              <a:rPr lang="en-US"/>
              <a:pPr>
                <a:defRPr/>
              </a:pPr>
              <a:t>10/23/2024</a:t>
            </a:fld>
            <a:endParaRPr lang="en-US"/>
          </a:p>
        </p:txBody>
      </p:sp>
      <p:sp>
        <p:nvSpPr>
          <p:cNvPr id="4" name="Footer Placeholder 3">
            <a:extLst>
              <a:ext uri="{FF2B5EF4-FFF2-40B4-BE49-F238E27FC236}">
                <a16:creationId xmlns:a16="http://schemas.microsoft.com/office/drawing/2014/main" id="{E878CB66-598E-3870-86D5-B8EC30D8295B}"/>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Verdana" charset="0"/>
                <a:ea typeface="ＭＳ Ｐゴシック" charset="0"/>
                <a:cs typeface="ＭＳ Ｐゴシック" charset="0"/>
              </a:defRPr>
            </a:lvl1pPr>
          </a:lstStyle>
          <a:p>
            <a:pPr>
              <a:defRPr/>
            </a:pPr>
            <a:endParaRPr lang="en-GB"/>
          </a:p>
        </p:txBody>
      </p:sp>
      <p:sp>
        <p:nvSpPr>
          <p:cNvPr id="5" name="Slide Number Placeholder 4">
            <a:extLst>
              <a:ext uri="{FF2B5EF4-FFF2-40B4-BE49-F238E27FC236}">
                <a16:creationId xmlns:a16="http://schemas.microsoft.com/office/drawing/2014/main" id="{BBE4AFA2-EA0B-DF02-9F97-3A855658024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8F534642-B740-45CE-81C8-70F4D78AEE8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1C29CB7-49FA-1F50-BBDB-E6E722DBB0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charset="0"/>
                <a:ea typeface="ＭＳ Ｐゴシック" charset="0"/>
                <a:cs typeface="ＭＳ Ｐゴシック" charset="0"/>
              </a:defRPr>
            </a:lvl1pPr>
          </a:lstStyle>
          <a:p>
            <a:pPr>
              <a:defRPr/>
            </a:pPr>
            <a:endParaRPr lang="en-GB"/>
          </a:p>
        </p:txBody>
      </p:sp>
      <p:sp>
        <p:nvSpPr>
          <p:cNvPr id="12291" name="Rectangle 3">
            <a:extLst>
              <a:ext uri="{FF2B5EF4-FFF2-40B4-BE49-F238E27FC236}">
                <a16:creationId xmlns:a16="http://schemas.microsoft.com/office/drawing/2014/main" id="{30FE2D12-E9AD-5B03-C774-F5C6E55CD23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ea typeface="ＭＳ Ｐゴシック" charset="0"/>
                <a:cs typeface="ＭＳ Ｐゴシック" charset="0"/>
              </a:defRPr>
            </a:lvl1pPr>
          </a:lstStyle>
          <a:p>
            <a:pPr>
              <a:defRPr/>
            </a:pPr>
            <a:endParaRPr lang="en-GB"/>
          </a:p>
        </p:txBody>
      </p:sp>
      <p:sp>
        <p:nvSpPr>
          <p:cNvPr id="27652" name="Rectangle 4">
            <a:extLst>
              <a:ext uri="{FF2B5EF4-FFF2-40B4-BE49-F238E27FC236}">
                <a16:creationId xmlns:a16="http://schemas.microsoft.com/office/drawing/2014/main" id="{6ED04B32-BCB3-3E49-F01D-2EACA3AF662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66591F82-F3FC-B97A-0E04-A6D0996AEFE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75856FE5-4B96-25E8-479E-633767718CE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charset="0"/>
                <a:ea typeface="ＭＳ Ｐゴシック" charset="0"/>
                <a:cs typeface="ＭＳ Ｐゴシック" charset="0"/>
              </a:defRPr>
            </a:lvl1pPr>
          </a:lstStyle>
          <a:p>
            <a:pPr>
              <a:defRPr/>
            </a:pPr>
            <a:endParaRPr lang="en-GB"/>
          </a:p>
        </p:txBody>
      </p:sp>
      <p:sp>
        <p:nvSpPr>
          <p:cNvPr id="12295" name="Rectangle 7">
            <a:extLst>
              <a:ext uri="{FF2B5EF4-FFF2-40B4-BE49-F238E27FC236}">
                <a16:creationId xmlns:a16="http://schemas.microsoft.com/office/drawing/2014/main" id="{73EB4C13-149F-0782-8431-94ED523BEC18}"/>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panose="020B0604020202020204" pitchFamily="34" charset="0"/>
              </a:defRPr>
            </a:lvl1pPr>
          </a:lstStyle>
          <a:p>
            <a:fld id="{2F8BEAC3-4F1A-41DA-ACF6-31A63262520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11E8DBB9-1C8E-2E48-2269-6D2117E808BE}"/>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a:spcBef>
                <a:spcPct val="0"/>
              </a:spcBef>
            </a:pPr>
            <a:fld id="{2EA02982-40C9-470C-BFAC-E454CC7B36BF}" type="slidenum">
              <a:rPr lang="en-US" altLang="en-US"/>
              <a:pPr algn="r">
                <a:spcBef>
                  <a:spcPct val="0"/>
                </a:spcBef>
              </a:pPr>
              <a:t>1</a:t>
            </a:fld>
            <a:endParaRPr lang="en-US" altLang="en-US"/>
          </a:p>
        </p:txBody>
      </p:sp>
      <p:sp>
        <p:nvSpPr>
          <p:cNvPr id="28675" name="Rectangle 2">
            <a:extLst>
              <a:ext uri="{FF2B5EF4-FFF2-40B4-BE49-F238E27FC236}">
                <a16:creationId xmlns:a16="http://schemas.microsoft.com/office/drawing/2014/main" id="{43557962-CABC-CDC1-96F9-FA395DA76E0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B24EC8C1-18F8-3783-CFD5-EC521F08EA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489DB18-83BF-62C8-5A7A-4F908DB4DC23}"/>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689C3BC7-EC22-BA9A-B465-A60332ED2C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56C3F229-E7A6-75D5-23BB-B5EFD2BB4C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ED90FA4-4198-4B75-8E77-CB9E7E22AE42}" type="slidenum">
              <a:rPr lang="en-US" altLang="en-US"/>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066D640-7743-D7F2-11FE-FBB6E4FBCC1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A62F4B6E-7EAD-1F94-568D-FD05266FDA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28C75B80-30F4-29FB-C248-2CF9498E48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05594ED-7786-4E38-9A52-A289FBB6CFE5}"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86DD009-72BB-3B3E-FAF3-A9AFB16054F7}"/>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A9C0A4DE-6305-28C2-F05D-3FC6FB4024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AD400194-2F3A-33B2-2838-C548CAE79B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EB51CD-D646-45F9-8D45-F9EEEB783898}" type="slidenum">
              <a:rPr lang="en-US" altLang="en-US"/>
              <a:pPr>
                <a:spcBef>
                  <a:spcPct val="0"/>
                </a:spcBef>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E0B417F-6475-4862-7CD8-C6AA6C4D19D3}"/>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FD613AC7-37E1-B151-F290-DFB8C3A6E3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7A80FC3A-F298-7AF1-F6EB-1E29F5272B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657634A-0C48-4CFC-9C2E-0D8A6A32240B}" type="slidenum">
              <a:rPr lang="en-US" altLang="en-US"/>
              <a:pPr>
                <a:spcBef>
                  <a:spcPct val="0"/>
                </a:spcBef>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7840B32-C090-0002-ACE6-E1EF0C310EFD}"/>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0A1E4B66-EEA5-51E1-A345-45724CDA8F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latin typeface="Arial" panose="020B0604020202020204" pitchFamily="34" charset="0"/>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C6A03162-32A8-9B75-9721-CA32653B75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663BC6E-6E29-403E-BC75-C03B3E4F2E5C}" type="slidenum">
              <a:rPr lang="en-US" altLang="en-US"/>
              <a:pPr>
                <a:spcBef>
                  <a:spcPct val="0"/>
                </a:spcBef>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210E2D9-E6C0-3428-EDB2-F3DCB85398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D9CC4D2-889F-4367-8F09-DBF22B4690C3}" type="slidenum">
              <a:rPr lang="en-US" altLang="en-US"/>
              <a:pPr>
                <a:spcBef>
                  <a:spcPct val="0"/>
                </a:spcBef>
              </a:pPr>
              <a:t>24</a:t>
            </a:fld>
            <a:endParaRPr lang="en-US" altLang="en-US"/>
          </a:p>
        </p:txBody>
      </p:sp>
      <p:sp>
        <p:nvSpPr>
          <p:cNvPr id="34819" name="Rectangle 2">
            <a:extLst>
              <a:ext uri="{FF2B5EF4-FFF2-40B4-BE49-F238E27FC236}">
                <a16:creationId xmlns:a16="http://schemas.microsoft.com/office/drawing/2014/main" id="{9DEBAA63-A176-02EF-786A-8A703E8E945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0365317-0430-0339-A5CB-46E9F5828A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descr="Resonate-01.png">
            <a:extLst>
              <a:ext uri="{FF2B5EF4-FFF2-40B4-BE49-F238E27FC236}">
                <a16:creationId xmlns:a16="http://schemas.microsoft.com/office/drawing/2014/main" id="{DD926657-483A-EBCC-7EC8-CA93684C1E6C}"/>
              </a:ext>
            </a:extLst>
          </p:cNvPr>
          <p:cNvPicPr>
            <a:picLocks noChangeAspect="1"/>
          </p:cNvPicPr>
          <p:nvPr userDrawn="1"/>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a:extLst>
              <a:ext uri="{FF2B5EF4-FFF2-40B4-BE49-F238E27FC236}">
                <a16:creationId xmlns:a16="http://schemas.microsoft.com/office/drawing/2014/main" id="{27FCB805-9263-582B-20AA-975A4E08AB7E}"/>
              </a:ext>
            </a:extLst>
          </p:cNvPr>
          <p:cNvSpPr txBox="1">
            <a:spLocks noChangeArrowheads="1"/>
          </p:cNvSpPr>
          <p:nvPr/>
        </p:nvSpPr>
        <p:spPr bwMode="auto">
          <a:xfrm>
            <a:off x="304800" y="6564313"/>
            <a:ext cx="228600" cy="123825"/>
          </a:xfrm>
          <a:prstGeom prst="rect">
            <a:avLst/>
          </a:prstGeom>
          <a:noFill/>
          <a:ln w="9525">
            <a:noFill/>
            <a:miter lim="800000"/>
            <a:headEnd/>
            <a:tailEnd/>
          </a:ln>
        </p:spPr>
        <p:txBody>
          <a:bodyPr lIns="0" tIns="0" rIns="0" bIns="0" anchor="ctr">
            <a:spAutoFit/>
          </a:bodyPr>
          <a:lstStyle>
            <a:lvl1pPr eaLnBrk="0" hangingPunct="0">
              <a:defRPr sz="10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10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10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10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10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9pPr>
          </a:lstStyle>
          <a:p>
            <a:pPr algn="r">
              <a:spcBef>
                <a:spcPct val="50000"/>
              </a:spcBef>
            </a:pPr>
            <a:fld id="{E2185762-DA3F-4283-8D16-187FADA23BA9}" type="slidenum">
              <a:rPr lang="en-US" altLang="en-US" sz="800">
                <a:solidFill>
                  <a:schemeClr val="tx1"/>
                </a:solidFill>
              </a:rPr>
              <a:pPr algn="r">
                <a:spcBef>
                  <a:spcPct val="50000"/>
                </a:spcBef>
              </a:pPr>
              <a:t>‹#›</a:t>
            </a:fld>
            <a:endParaRPr lang="en-US" altLang="en-US" sz="800">
              <a:solidFill>
                <a:schemeClr val="tx1"/>
              </a:solidFill>
            </a:endParaRPr>
          </a:p>
        </p:txBody>
      </p:sp>
      <p:sp>
        <p:nvSpPr>
          <p:cNvPr id="4" name="Line 22">
            <a:extLst>
              <a:ext uri="{FF2B5EF4-FFF2-40B4-BE49-F238E27FC236}">
                <a16:creationId xmlns:a16="http://schemas.microsoft.com/office/drawing/2014/main" id="{085B06CE-EEB6-4CB6-31B7-454D2F51365D}"/>
              </a:ext>
            </a:extLst>
          </p:cNvPr>
          <p:cNvSpPr>
            <a:spLocks noChangeShapeType="1"/>
          </p:cNvSpPr>
          <p:nvPr/>
        </p:nvSpPr>
        <p:spPr bwMode="auto">
          <a:xfrm flipV="1">
            <a:off x="304800"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5" name="Line 24">
            <a:extLst>
              <a:ext uri="{FF2B5EF4-FFF2-40B4-BE49-F238E27FC236}">
                <a16:creationId xmlns:a16="http://schemas.microsoft.com/office/drawing/2014/main" id="{BE239C3A-942B-F026-2BB5-A01672E302E8}"/>
              </a:ext>
            </a:extLst>
          </p:cNvPr>
          <p:cNvSpPr>
            <a:spLocks noChangeShapeType="1"/>
          </p:cNvSpPr>
          <p:nvPr/>
        </p:nvSpPr>
        <p:spPr bwMode="auto">
          <a:xfrm flipV="1">
            <a:off x="1270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6" name="Line 25">
            <a:extLst>
              <a:ext uri="{FF2B5EF4-FFF2-40B4-BE49-F238E27FC236}">
                <a16:creationId xmlns:a16="http://schemas.microsoft.com/office/drawing/2014/main" id="{A0D93596-7D2D-C827-C476-211D82685B2B}"/>
              </a:ext>
            </a:extLst>
          </p:cNvPr>
          <p:cNvSpPr>
            <a:spLocks noChangeShapeType="1"/>
          </p:cNvSpPr>
          <p:nvPr/>
        </p:nvSpPr>
        <p:spPr bwMode="auto">
          <a:xfrm flipV="1">
            <a:off x="88392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7" name="Line 26">
            <a:extLst>
              <a:ext uri="{FF2B5EF4-FFF2-40B4-BE49-F238E27FC236}">
                <a16:creationId xmlns:a16="http://schemas.microsoft.com/office/drawing/2014/main" id="{81F86A6D-3C49-155E-420A-AA3ABBED47F5}"/>
              </a:ext>
            </a:extLst>
          </p:cNvPr>
          <p:cNvSpPr>
            <a:spLocks noChangeShapeType="1"/>
          </p:cNvSpPr>
          <p:nvPr/>
        </p:nvSpPr>
        <p:spPr bwMode="auto">
          <a:xfrm flipV="1">
            <a:off x="6692900"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8" name="Line 27">
            <a:extLst>
              <a:ext uri="{FF2B5EF4-FFF2-40B4-BE49-F238E27FC236}">
                <a16:creationId xmlns:a16="http://schemas.microsoft.com/office/drawing/2014/main" id="{62F4DCC2-DFA7-3396-F4E4-A9A7BAFAB36D}"/>
              </a:ext>
            </a:extLst>
          </p:cNvPr>
          <p:cNvSpPr>
            <a:spLocks noChangeShapeType="1"/>
          </p:cNvSpPr>
          <p:nvPr/>
        </p:nvSpPr>
        <p:spPr bwMode="auto">
          <a:xfrm flipV="1">
            <a:off x="67056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9" name="Line 28">
            <a:extLst>
              <a:ext uri="{FF2B5EF4-FFF2-40B4-BE49-F238E27FC236}">
                <a16:creationId xmlns:a16="http://schemas.microsoft.com/office/drawing/2014/main" id="{E5D72F11-61A0-BEBD-558A-344EED830BF3}"/>
              </a:ext>
            </a:extLst>
          </p:cNvPr>
          <p:cNvSpPr>
            <a:spLocks noChangeShapeType="1"/>
          </p:cNvSpPr>
          <p:nvPr/>
        </p:nvSpPr>
        <p:spPr bwMode="auto">
          <a:xfrm flipV="1">
            <a:off x="4679950"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 name="Line 29">
            <a:extLst>
              <a:ext uri="{FF2B5EF4-FFF2-40B4-BE49-F238E27FC236}">
                <a16:creationId xmlns:a16="http://schemas.microsoft.com/office/drawing/2014/main" id="{E4AD706C-2D8C-5B46-EDFA-7EC513A86C88}"/>
              </a:ext>
            </a:extLst>
          </p:cNvPr>
          <p:cNvSpPr>
            <a:spLocks noChangeShapeType="1"/>
          </p:cNvSpPr>
          <p:nvPr/>
        </p:nvSpPr>
        <p:spPr bwMode="auto">
          <a:xfrm flipV="1">
            <a:off x="4462463"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 name="Line 30">
            <a:extLst>
              <a:ext uri="{FF2B5EF4-FFF2-40B4-BE49-F238E27FC236}">
                <a16:creationId xmlns:a16="http://schemas.microsoft.com/office/drawing/2014/main" id="{5C7BF7CD-B28B-EA30-6696-21820BADE01B}"/>
              </a:ext>
            </a:extLst>
          </p:cNvPr>
          <p:cNvSpPr>
            <a:spLocks noChangeShapeType="1"/>
          </p:cNvSpPr>
          <p:nvPr/>
        </p:nvSpPr>
        <p:spPr bwMode="auto">
          <a:xfrm flipV="1">
            <a:off x="8837613"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2" name="Line 31">
            <a:extLst>
              <a:ext uri="{FF2B5EF4-FFF2-40B4-BE49-F238E27FC236}">
                <a16:creationId xmlns:a16="http://schemas.microsoft.com/office/drawing/2014/main" id="{239EEE26-C8EF-2D86-25FD-62D26E7B37A3}"/>
              </a:ext>
            </a:extLst>
          </p:cNvPr>
          <p:cNvSpPr>
            <a:spLocks noChangeShapeType="1"/>
          </p:cNvSpPr>
          <p:nvPr/>
        </p:nvSpPr>
        <p:spPr bwMode="auto">
          <a:xfrm flipV="1">
            <a:off x="469265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3" name="Line 32">
            <a:extLst>
              <a:ext uri="{FF2B5EF4-FFF2-40B4-BE49-F238E27FC236}">
                <a16:creationId xmlns:a16="http://schemas.microsoft.com/office/drawing/2014/main" id="{9634BBB9-E587-B795-CF16-0BF6FCA17FF1}"/>
              </a:ext>
            </a:extLst>
          </p:cNvPr>
          <p:cNvSpPr>
            <a:spLocks noChangeShapeType="1"/>
          </p:cNvSpPr>
          <p:nvPr/>
        </p:nvSpPr>
        <p:spPr bwMode="auto">
          <a:xfrm flipV="1">
            <a:off x="4475163"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4" name="Line 34">
            <a:extLst>
              <a:ext uri="{FF2B5EF4-FFF2-40B4-BE49-F238E27FC236}">
                <a16:creationId xmlns:a16="http://schemas.microsoft.com/office/drawing/2014/main" id="{755E441F-1D5D-1473-E6EA-AA1272000528}"/>
              </a:ext>
            </a:extLst>
          </p:cNvPr>
          <p:cNvSpPr>
            <a:spLocks noChangeShapeType="1"/>
          </p:cNvSpPr>
          <p:nvPr/>
        </p:nvSpPr>
        <p:spPr bwMode="auto">
          <a:xfrm flipH="1">
            <a:off x="-304800" y="1700213"/>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5" name="Line 35">
            <a:extLst>
              <a:ext uri="{FF2B5EF4-FFF2-40B4-BE49-F238E27FC236}">
                <a16:creationId xmlns:a16="http://schemas.microsoft.com/office/drawing/2014/main" id="{5AAD2A8B-ADF8-F027-5F9C-F6677B7BFF49}"/>
              </a:ext>
            </a:extLst>
          </p:cNvPr>
          <p:cNvSpPr>
            <a:spLocks noChangeShapeType="1"/>
          </p:cNvSpPr>
          <p:nvPr/>
        </p:nvSpPr>
        <p:spPr bwMode="auto">
          <a:xfrm flipH="1">
            <a:off x="9240838" y="1700213"/>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6" name="Line 36">
            <a:extLst>
              <a:ext uri="{FF2B5EF4-FFF2-40B4-BE49-F238E27FC236}">
                <a16:creationId xmlns:a16="http://schemas.microsoft.com/office/drawing/2014/main" id="{2A1DEAC9-13D5-BB8F-7301-7D3855FE85E1}"/>
              </a:ext>
            </a:extLst>
          </p:cNvPr>
          <p:cNvSpPr>
            <a:spLocks noChangeShapeType="1"/>
          </p:cNvSpPr>
          <p:nvPr/>
        </p:nvSpPr>
        <p:spPr bwMode="auto">
          <a:xfrm flipH="1">
            <a:off x="-304800" y="517525"/>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7" name="Line 37">
            <a:extLst>
              <a:ext uri="{FF2B5EF4-FFF2-40B4-BE49-F238E27FC236}">
                <a16:creationId xmlns:a16="http://schemas.microsoft.com/office/drawing/2014/main" id="{FEBB44E6-6536-E212-3509-C096EDF61D60}"/>
              </a:ext>
            </a:extLst>
          </p:cNvPr>
          <p:cNvSpPr>
            <a:spLocks noChangeShapeType="1"/>
          </p:cNvSpPr>
          <p:nvPr/>
        </p:nvSpPr>
        <p:spPr bwMode="auto">
          <a:xfrm flipH="1">
            <a:off x="9240838" y="517525"/>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pic>
        <p:nvPicPr>
          <p:cNvPr id="18" name="Picture 2" descr="Accolade_Wines_RGB.png">
            <a:extLst>
              <a:ext uri="{FF2B5EF4-FFF2-40B4-BE49-F238E27FC236}">
                <a16:creationId xmlns:a16="http://schemas.microsoft.com/office/drawing/2014/main" id="{B9A5DAB3-2EFD-B3EC-33ED-9FF66DA3AF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7988" y="5624513"/>
            <a:ext cx="8286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085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8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260350"/>
            <a:ext cx="6654800" cy="442913"/>
          </a:xfrm>
        </p:spPr>
        <p:txBody>
          <a:bodyPr/>
          <a:lstStyle/>
          <a:p>
            <a:r>
              <a:rPr lang="en-US"/>
              <a:t>Click to edit Master title style</a:t>
            </a:r>
            <a:endParaRPr lang="en-AU"/>
          </a:p>
        </p:txBody>
      </p:sp>
      <p:sp>
        <p:nvSpPr>
          <p:cNvPr id="3" name="Text Placeholder 2"/>
          <p:cNvSpPr>
            <a:spLocks noGrp="1"/>
          </p:cNvSpPr>
          <p:nvPr>
            <p:ph type="body" sz="half" idx="1"/>
          </p:nvPr>
        </p:nvSpPr>
        <p:spPr>
          <a:xfrm>
            <a:off x="1042988" y="1484313"/>
            <a:ext cx="3271837" cy="485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467225" y="1484313"/>
            <a:ext cx="3273425" cy="485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1670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929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01052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04800" y="1471613"/>
            <a:ext cx="3116263"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573463" y="1471613"/>
            <a:ext cx="3116262" cy="5019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602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144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0954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18239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870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94288" y="241300"/>
            <a:ext cx="1595437" cy="62499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04800" y="241300"/>
            <a:ext cx="4637088" cy="62499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6063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2B22EDB-D6E5-BAB4-A009-ACB452A30830}"/>
              </a:ext>
            </a:extLst>
          </p:cNvPr>
          <p:cNvSpPr>
            <a:spLocks noGrp="1" noChangeArrowheads="1"/>
          </p:cNvSpPr>
          <p:nvPr>
            <p:ph type="title"/>
          </p:nvPr>
        </p:nvSpPr>
        <p:spPr bwMode="auto">
          <a:xfrm>
            <a:off x="971550" y="260350"/>
            <a:ext cx="6654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96EBE4C-42F5-38BF-60E1-E04E094E7AAF}"/>
              </a:ext>
            </a:extLst>
          </p:cNvPr>
          <p:cNvSpPr>
            <a:spLocks noGrp="1" noChangeArrowheads="1"/>
          </p:cNvSpPr>
          <p:nvPr>
            <p:ph type="body" idx="1"/>
          </p:nvPr>
        </p:nvSpPr>
        <p:spPr bwMode="auto">
          <a:xfrm>
            <a:off x="1042988" y="1484313"/>
            <a:ext cx="6697662"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Text Box 10">
            <a:extLst>
              <a:ext uri="{FF2B5EF4-FFF2-40B4-BE49-F238E27FC236}">
                <a16:creationId xmlns:a16="http://schemas.microsoft.com/office/drawing/2014/main" id="{188FE038-A669-7EA0-E919-E4068259F051}"/>
              </a:ext>
            </a:extLst>
          </p:cNvPr>
          <p:cNvSpPr txBox="1">
            <a:spLocks noChangeArrowheads="1"/>
          </p:cNvSpPr>
          <p:nvPr/>
        </p:nvSpPr>
        <p:spPr bwMode="auto">
          <a:xfrm>
            <a:off x="304800" y="6564313"/>
            <a:ext cx="228600" cy="123825"/>
          </a:xfrm>
          <a:prstGeom prst="rect">
            <a:avLst/>
          </a:prstGeom>
          <a:noFill/>
          <a:ln w="9525">
            <a:noFill/>
            <a:miter lim="800000"/>
            <a:headEnd/>
            <a:tailEnd/>
          </a:ln>
        </p:spPr>
        <p:txBody>
          <a:bodyPr lIns="0" tIns="0" rIns="0" bIns="0" anchor="ctr">
            <a:spAutoFit/>
          </a:bodyPr>
          <a:lstStyle>
            <a:lvl1pPr eaLnBrk="0" hangingPunct="0">
              <a:defRPr sz="10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10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10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10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10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bg1"/>
                </a:solidFill>
                <a:latin typeface="Verdana" panose="020B0604030504040204" pitchFamily="34" charset="0"/>
                <a:ea typeface="ＭＳ Ｐゴシック" panose="020B0600070205080204" pitchFamily="34" charset="-128"/>
              </a:defRPr>
            </a:lvl9pPr>
          </a:lstStyle>
          <a:p>
            <a:pPr algn="r">
              <a:spcBef>
                <a:spcPct val="50000"/>
              </a:spcBef>
            </a:pPr>
            <a:fld id="{7DEF4904-A5AD-4816-BCCD-6E57A0020CE9}" type="slidenum">
              <a:rPr lang="en-US" altLang="en-US" sz="800">
                <a:solidFill>
                  <a:schemeClr val="tx1"/>
                </a:solidFill>
              </a:rPr>
              <a:pPr algn="r">
                <a:spcBef>
                  <a:spcPct val="50000"/>
                </a:spcBef>
              </a:pPr>
              <a:t>‹#›</a:t>
            </a:fld>
            <a:endParaRPr lang="en-US" altLang="en-US" sz="800">
              <a:solidFill>
                <a:schemeClr val="tx1"/>
              </a:solidFill>
            </a:endParaRPr>
          </a:p>
        </p:txBody>
      </p:sp>
      <p:sp>
        <p:nvSpPr>
          <p:cNvPr id="1029" name="Line 22">
            <a:extLst>
              <a:ext uri="{FF2B5EF4-FFF2-40B4-BE49-F238E27FC236}">
                <a16:creationId xmlns:a16="http://schemas.microsoft.com/office/drawing/2014/main" id="{4105844F-B6D0-2A1C-7989-A225816ADC95}"/>
              </a:ext>
            </a:extLst>
          </p:cNvPr>
          <p:cNvSpPr>
            <a:spLocks noChangeShapeType="1"/>
          </p:cNvSpPr>
          <p:nvPr/>
        </p:nvSpPr>
        <p:spPr bwMode="auto">
          <a:xfrm flipV="1">
            <a:off x="900113" y="-228600"/>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0" name="Line 24">
            <a:extLst>
              <a:ext uri="{FF2B5EF4-FFF2-40B4-BE49-F238E27FC236}">
                <a16:creationId xmlns:a16="http://schemas.microsoft.com/office/drawing/2014/main" id="{66EBB60B-B91F-3FB1-AAED-DDF2BF201D44}"/>
              </a:ext>
            </a:extLst>
          </p:cNvPr>
          <p:cNvSpPr>
            <a:spLocks noChangeShapeType="1"/>
          </p:cNvSpPr>
          <p:nvPr/>
        </p:nvSpPr>
        <p:spPr bwMode="auto">
          <a:xfrm flipV="1">
            <a:off x="1270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1" name="Line 25">
            <a:extLst>
              <a:ext uri="{FF2B5EF4-FFF2-40B4-BE49-F238E27FC236}">
                <a16:creationId xmlns:a16="http://schemas.microsoft.com/office/drawing/2014/main" id="{80353327-F2B2-9711-E1ED-A8785939A63F}"/>
              </a:ext>
            </a:extLst>
          </p:cNvPr>
          <p:cNvSpPr>
            <a:spLocks noChangeShapeType="1"/>
          </p:cNvSpPr>
          <p:nvPr/>
        </p:nvSpPr>
        <p:spPr bwMode="auto">
          <a:xfrm flipV="1">
            <a:off x="88392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2" name="Line 26">
            <a:extLst>
              <a:ext uri="{FF2B5EF4-FFF2-40B4-BE49-F238E27FC236}">
                <a16:creationId xmlns:a16="http://schemas.microsoft.com/office/drawing/2014/main" id="{1409A55C-CA6D-C6D2-2F15-F6780CADA4EC}"/>
              </a:ext>
            </a:extLst>
          </p:cNvPr>
          <p:cNvSpPr>
            <a:spLocks noChangeShapeType="1"/>
          </p:cNvSpPr>
          <p:nvPr/>
        </p:nvSpPr>
        <p:spPr bwMode="auto">
          <a:xfrm flipV="1">
            <a:off x="7235825" y="-228600"/>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3" name="Line 27">
            <a:extLst>
              <a:ext uri="{FF2B5EF4-FFF2-40B4-BE49-F238E27FC236}">
                <a16:creationId xmlns:a16="http://schemas.microsoft.com/office/drawing/2014/main" id="{340C8125-1158-43AF-4CE4-FE48416729A2}"/>
              </a:ext>
            </a:extLst>
          </p:cNvPr>
          <p:cNvSpPr>
            <a:spLocks noChangeShapeType="1"/>
          </p:cNvSpPr>
          <p:nvPr/>
        </p:nvSpPr>
        <p:spPr bwMode="auto">
          <a:xfrm flipV="1">
            <a:off x="670560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2" name="Line 28">
            <a:extLst>
              <a:ext uri="{FF2B5EF4-FFF2-40B4-BE49-F238E27FC236}">
                <a16:creationId xmlns:a16="http://schemas.microsoft.com/office/drawing/2014/main" id="{07D2C004-74B8-A789-78B5-1FCECC518EA6}"/>
              </a:ext>
            </a:extLst>
          </p:cNvPr>
          <p:cNvSpPr>
            <a:spLocks noChangeShapeType="1"/>
          </p:cNvSpPr>
          <p:nvPr/>
        </p:nvSpPr>
        <p:spPr bwMode="auto">
          <a:xfrm flipV="1">
            <a:off x="4679950"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5" name="Line 29">
            <a:extLst>
              <a:ext uri="{FF2B5EF4-FFF2-40B4-BE49-F238E27FC236}">
                <a16:creationId xmlns:a16="http://schemas.microsoft.com/office/drawing/2014/main" id="{BFF50C9A-1020-5A70-1288-3D04E75F229F}"/>
              </a:ext>
            </a:extLst>
          </p:cNvPr>
          <p:cNvSpPr>
            <a:spLocks noChangeShapeType="1"/>
          </p:cNvSpPr>
          <p:nvPr/>
        </p:nvSpPr>
        <p:spPr bwMode="auto">
          <a:xfrm flipV="1">
            <a:off x="4462463"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6" name="Line 30">
            <a:extLst>
              <a:ext uri="{FF2B5EF4-FFF2-40B4-BE49-F238E27FC236}">
                <a16:creationId xmlns:a16="http://schemas.microsoft.com/office/drawing/2014/main" id="{E8A7622B-84BF-ACAA-E8E2-CCCAD2710EE4}"/>
              </a:ext>
            </a:extLst>
          </p:cNvPr>
          <p:cNvSpPr>
            <a:spLocks noChangeShapeType="1"/>
          </p:cNvSpPr>
          <p:nvPr/>
        </p:nvSpPr>
        <p:spPr bwMode="auto">
          <a:xfrm flipV="1">
            <a:off x="8837613" y="-268288"/>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7" name="Line 31">
            <a:extLst>
              <a:ext uri="{FF2B5EF4-FFF2-40B4-BE49-F238E27FC236}">
                <a16:creationId xmlns:a16="http://schemas.microsoft.com/office/drawing/2014/main" id="{74447D0D-42F5-E671-A4F1-3103BD416480}"/>
              </a:ext>
            </a:extLst>
          </p:cNvPr>
          <p:cNvSpPr>
            <a:spLocks noChangeShapeType="1"/>
          </p:cNvSpPr>
          <p:nvPr/>
        </p:nvSpPr>
        <p:spPr bwMode="auto">
          <a:xfrm flipV="1">
            <a:off x="4692650"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8" name="Line 32">
            <a:extLst>
              <a:ext uri="{FF2B5EF4-FFF2-40B4-BE49-F238E27FC236}">
                <a16:creationId xmlns:a16="http://schemas.microsoft.com/office/drawing/2014/main" id="{CA0C613F-2787-3DFE-2A06-D443AF2FD922}"/>
              </a:ext>
            </a:extLst>
          </p:cNvPr>
          <p:cNvSpPr>
            <a:spLocks noChangeShapeType="1"/>
          </p:cNvSpPr>
          <p:nvPr/>
        </p:nvSpPr>
        <p:spPr bwMode="auto">
          <a:xfrm flipV="1">
            <a:off x="4475163" y="6900863"/>
            <a:ext cx="0" cy="22860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39" name="Line 34">
            <a:extLst>
              <a:ext uri="{FF2B5EF4-FFF2-40B4-BE49-F238E27FC236}">
                <a16:creationId xmlns:a16="http://schemas.microsoft.com/office/drawing/2014/main" id="{3CC8BA64-1292-EB5F-7534-E2CF60C437E6}"/>
              </a:ext>
            </a:extLst>
          </p:cNvPr>
          <p:cNvSpPr>
            <a:spLocks noChangeShapeType="1"/>
          </p:cNvSpPr>
          <p:nvPr/>
        </p:nvSpPr>
        <p:spPr bwMode="auto">
          <a:xfrm flipH="1">
            <a:off x="-304800" y="1700213"/>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40" name="Line 35">
            <a:extLst>
              <a:ext uri="{FF2B5EF4-FFF2-40B4-BE49-F238E27FC236}">
                <a16:creationId xmlns:a16="http://schemas.microsoft.com/office/drawing/2014/main" id="{16C9995D-3907-BDE0-9596-08EEE4615480}"/>
              </a:ext>
            </a:extLst>
          </p:cNvPr>
          <p:cNvSpPr>
            <a:spLocks noChangeShapeType="1"/>
          </p:cNvSpPr>
          <p:nvPr/>
        </p:nvSpPr>
        <p:spPr bwMode="auto">
          <a:xfrm flipH="1">
            <a:off x="9240838" y="1700213"/>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41" name="Line 36">
            <a:extLst>
              <a:ext uri="{FF2B5EF4-FFF2-40B4-BE49-F238E27FC236}">
                <a16:creationId xmlns:a16="http://schemas.microsoft.com/office/drawing/2014/main" id="{CC010C37-4B22-4742-82B0-4F907242C63E}"/>
              </a:ext>
            </a:extLst>
          </p:cNvPr>
          <p:cNvSpPr>
            <a:spLocks noChangeShapeType="1"/>
          </p:cNvSpPr>
          <p:nvPr/>
        </p:nvSpPr>
        <p:spPr bwMode="auto">
          <a:xfrm flipH="1">
            <a:off x="-304800" y="517525"/>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42" name="Line 37">
            <a:extLst>
              <a:ext uri="{FF2B5EF4-FFF2-40B4-BE49-F238E27FC236}">
                <a16:creationId xmlns:a16="http://schemas.microsoft.com/office/drawing/2014/main" id="{CFCEA03D-3697-22A9-9E85-B27C9EC593F7}"/>
              </a:ext>
            </a:extLst>
          </p:cNvPr>
          <p:cNvSpPr>
            <a:spLocks noChangeShapeType="1"/>
          </p:cNvSpPr>
          <p:nvPr/>
        </p:nvSpPr>
        <p:spPr bwMode="auto">
          <a:xfrm flipH="1">
            <a:off x="9240838" y="517525"/>
            <a:ext cx="228600" cy="0"/>
          </a:xfrm>
          <a:prstGeom prst="line">
            <a:avLst/>
          </a:prstGeom>
          <a:noFill/>
          <a:ln w="6350">
            <a:solidFill>
              <a:schemeClr val="bg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pic>
        <p:nvPicPr>
          <p:cNvPr id="1043" name="Picture 2" descr="Accolade_Wines_RGB.png">
            <a:extLst>
              <a:ext uri="{FF2B5EF4-FFF2-40B4-BE49-F238E27FC236}">
                <a16:creationId xmlns:a16="http://schemas.microsoft.com/office/drawing/2014/main" id="{83FB20C0-A2CF-4495-62C2-6EF9E79A689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27988" y="5624513"/>
            <a:ext cx="8286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l" rtl="0" eaLnBrk="0" fontAlgn="base" hangingPunct="0">
        <a:spcBef>
          <a:spcPct val="0"/>
        </a:spcBef>
        <a:spcAft>
          <a:spcPct val="0"/>
        </a:spcAft>
        <a:defRPr sz="2200" b="1">
          <a:solidFill>
            <a:schemeClr val="tx1"/>
          </a:solidFill>
          <a:latin typeface="Verdana"/>
          <a:ea typeface="ＭＳ Ｐゴシック" charset="-128"/>
          <a:cs typeface="ＭＳ Ｐゴシック" charset="0"/>
        </a:defRPr>
      </a:lvl1pPr>
      <a:lvl2pPr algn="l" rtl="0" eaLnBrk="0" fontAlgn="base" hangingPunct="0">
        <a:spcBef>
          <a:spcPct val="0"/>
        </a:spcBef>
        <a:spcAft>
          <a:spcPct val="0"/>
        </a:spcAft>
        <a:defRPr sz="2200" b="1">
          <a:solidFill>
            <a:schemeClr val="tx1"/>
          </a:solidFill>
          <a:latin typeface="Verdana" charset="0"/>
          <a:ea typeface="ＭＳ Ｐゴシック" pitchFamily="-111" charset="-128"/>
          <a:cs typeface="ＭＳ Ｐゴシック" charset="0"/>
        </a:defRPr>
      </a:lvl2pPr>
      <a:lvl3pPr algn="l" rtl="0" eaLnBrk="0" fontAlgn="base" hangingPunct="0">
        <a:spcBef>
          <a:spcPct val="0"/>
        </a:spcBef>
        <a:spcAft>
          <a:spcPct val="0"/>
        </a:spcAft>
        <a:defRPr sz="2200" b="1">
          <a:solidFill>
            <a:schemeClr val="tx1"/>
          </a:solidFill>
          <a:latin typeface="Verdana" charset="0"/>
          <a:ea typeface="ＭＳ Ｐゴシック" pitchFamily="-111" charset="-128"/>
          <a:cs typeface="ＭＳ Ｐゴシック" charset="0"/>
        </a:defRPr>
      </a:lvl3pPr>
      <a:lvl4pPr algn="l" rtl="0" eaLnBrk="0" fontAlgn="base" hangingPunct="0">
        <a:spcBef>
          <a:spcPct val="0"/>
        </a:spcBef>
        <a:spcAft>
          <a:spcPct val="0"/>
        </a:spcAft>
        <a:defRPr sz="2200" b="1">
          <a:solidFill>
            <a:schemeClr val="tx1"/>
          </a:solidFill>
          <a:latin typeface="Verdana" charset="0"/>
          <a:ea typeface="ＭＳ Ｐゴシック" pitchFamily="-111" charset="-128"/>
          <a:cs typeface="ＭＳ Ｐゴシック" charset="0"/>
        </a:defRPr>
      </a:lvl4pPr>
      <a:lvl5pPr algn="l" rtl="0" eaLnBrk="0" fontAlgn="base" hangingPunct="0">
        <a:spcBef>
          <a:spcPct val="0"/>
        </a:spcBef>
        <a:spcAft>
          <a:spcPct val="0"/>
        </a:spcAft>
        <a:defRPr sz="2200" b="1">
          <a:solidFill>
            <a:schemeClr val="tx1"/>
          </a:solidFill>
          <a:latin typeface="Verdana" charset="0"/>
          <a:ea typeface="ＭＳ Ｐゴシック" pitchFamily="-111" charset="-128"/>
          <a:cs typeface="ＭＳ Ｐゴシック" charset="0"/>
        </a:defRPr>
      </a:lvl5pPr>
      <a:lvl6pPr marL="457200" algn="l" rtl="0" fontAlgn="base">
        <a:spcBef>
          <a:spcPct val="0"/>
        </a:spcBef>
        <a:spcAft>
          <a:spcPct val="0"/>
        </a:spcAft>
        <a:defRPr sz="2200" b="1">
          <a:solidFill>
            <a:schemeClr val="tx2"/>
          </a:solidFill>
          <a:latin typeface="Verdana" pitchFamily="-111" charset="0"/>
          <a:ea typeface="ＭＳ Ｐゴシック" pitchFamily="-111" charset="-128"/>
          <a:cs typeface="ＭＳ Ｐゴシック" pitchFamily="-111" charset="-128"/>
        </a:defRPr>
      </a:lvl6pPr>
      <a:lvl7pPr marL="914400" algn="l" rtl="0" fontAlgn="base">
        <a:spcBef>
          <a:spcPct val="0"/>
        </a:spcBef>
        <a:spcAft>
          <a:spcPct val="0"/>
        </a:spcAft>
        <a:defRPr sz="2200" b="1">
          <a:solidFill>
            <a:schemeClr val="tx2"/>
          </a:solidFill>
          <a:latin typeface="Verdana" pitchFamily="-111" charset="0"/>
          <a:ea typeface="ＭＳ Ｐゴシック" pitchFamily="-111" charset="-128"/>
          <a:cs typeface="ＭＳ Ｐゴシック" pitchFamily="-111" charset="-128"/>
        </a:defRPr>
      </a:lvl7pPr>
      <a:lvl8pPr marL="1371600" algn="l" rtl="0" fontAlgn="base">
        <a:spcBef>
          <a:spcPct val="0"/>
        </a:spcBef>
        <a:spcAft>
          <a:spcPct val="0"/>
        </a:spcAft>
        <a:defRPr sz="2200" b="1">
          <a:solidFill>
            <a:schemeClr val="tx2"/>
          </a:solidFill>
          <a:latin typeface="Verdana" pitchFamily="-111" charset="0"/>
          <a:ea typeface="ＭＳ Ｐゴシック" pitchFamily="-111" charset="-128"/>
          <a:cs typeface="ＭＳ Ｐゴシック" pitchFamily="-111" charset="-128"/>
        </a:defRPr>
      </a:lvl8pPr>
      <a:lvl9pPr marL="1828800" algn="l" rtl="0" fontAlgn="base">
        <a:spcBef>
          <a:spcPct val="0"/>
        </a:spcBef>
        <a:spcAft>
          <a:spcPct val="0"/>
        </a:spcAft>
        <a:defRPr sz="2200" b="1">
          <a:solidFill>
            <a:schemeClr val="tx2"/>
          </a:solidFill>
          <a:latin typeface="Verdan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50000"/>
        </a:spcBef>
        <a:spcAft>
          <a:spcPct val="0"/>
        </a:spcAft>
        <a:buChar char="•"/>
        <a:defRPr sz="3200">
          <a:solidFill>
            <a:schemeClr val="tx1"/>
          </a:solidFill>
          <a:latin typeface="Verdana"/>
          <a:ea typeface="ＭＳ Ｐゴシック" charset="-128"/>
          <a:cs typeface="ＭＳ Ｐゴシック" charset="0"/>
        </a:defRPr>
      </a:lvl1pPr>
      <a:lvl2pPr marL="341313" indent="-227013" algn="l" rtl="0" eaLnBrk="0" fontAlgn="base" hangingPunct="0">
        <a:spcBef>
          <a:spcPct val="35000"/>
        </a:spcBef>
        <a:spcAft>
          <a:spcPct val="0"/>
        </a:spcAft>
        <a:buChar char="•"/>
        <a:defRPr sz="2800">
          <a:solidFill>
            <a:schemeClr val="tx1"/>
          </a:solidFill>
          <a:latin typeface="Verdana"/>
          <a:ea typeface="ＭＳ Ｐゴシック" charset="-128"/>
          <a:cs typeface="Verdana"/>
        </a:defRPr>
      </a:lvl2pPr>
      <a:lvl3pPr marL="682625" indent="-227013" algn="l" rtl="0" eaLnBrk="0" fontAlgn="base" hangingPunct="0">
        <a:spcBef>
          <a:spcPct val="20000"/>
        </a:spcBef>
        <a:spcAft>
          <a:spcPct val="0"/>
        </a:spcAft>
        <a:buChar char="–"/>
        <a:defRPr sz="2400">
          <a:solidFill>
            <a:schemeClr val="tx1"/>
          </a:solidFill>
          <a:latin typeface="Verdana"/>
          <a:ea typeface="ＭＳ Ｐゴシック" charset="-128"/>
          <a:cs typeface="Verdana"/>
        </a:defRPr>
      </a:lvl3pPr>
      <a:lvl4pPr marL="1028700" indent="-230188" algn="l" rtl="0" eaLnBrk="0" fontAlgn="base" hangingPunct="0">
        <a:spcBef>
          <a:spcPct val="10000"/>
        </a:spcBef>
        <a:spcAft>
          <a:spcPct val="0"/>
        </a:spcAft>
        <a:buChar char="•"/>
        <a:defRPr sz="2000">
          <a:solidFill>
            <a:schemeClr val="tx1"/>
          </a:solidFill>
          <a:latin typeface="Verdana"/>
          <a:ea typeface="ＭＳ Ｐゴシック" charset="-128"/>
          <a:cs typeface="Verdana"/>
        </a:defRPr>
      </a:lvl4pPr>
      <a:lvl5pPr marL="1373188" indent="-230188" algn="l" rtl="0" eaLnBrk="0" fontAlgn="base" hangingPunct="0">
        <a:spcBef>
          <a:spcPct val="5000"/>
        </a:spcBef>
        <a:spcAft>
          <a:spcPct val="0"/>
        </a:spcAft>
        <a:buChar char="–"/>
        <a:defRPr sz="2000">
          <a:solidFill>
            <a:schemeClr val="tx1"/>
          </a:solidFill>
          <a:latin typeface="Verdana"/>
          <a:ea typeface="ＭＳ Ｐゴシック" charset="-128"/>
          <a:cs typeface="Verdana"/>
        </a:defRPr>
      </a:lvl5pPr>
      <a:lvl6pPr marL="1830388" indent="-230188" algn="l" rtl="0" fontAlgn="base">
        <a:spcBef>
          <a:spcPct val="5000"/>
        </a:spcBef>
        <a:spcAft>
          <a:spcPct val="0"/>
        </a:spcAft>
        <a:buChar char="–"/>
        <a:defRPr>
          <a:solidFill>
            <a:schemeClr val="tx1"/>
          </a:solidFill>
          <a:latin typeface="+mn-lt"/>
          <a:ea typeface="+mn-ea"/>
        </a:defRPr>
      </a:lvl6pPr>
      <a:lvl7pPr marL="2287588" indent="-230188" algn="l" rtl="0" fontAlgn="base">
        <a:spcBef>
          <a:spcPct val="5000"/>
        </a:spcBef>
        <a:spcAft>
          <a:spcPct val="0"/>
        </a:spcAft>
        <a:buChar char="–"/>
        <a:defRPr>
          <a:solidFill>
            <a:schemeClr val="tx1"/>
          </a:solidFill>
          <a:latin typeface="+mn-lt"/>
          <a:ea typeface="+mn-ea"/>
        </a:defRPr>
      </a:lvl7pPr>
      <a:lvl8pPr marL="2744788" indent="-230188" algn="l" rtl="0" fontAlgn="base">
        <a:spcBef>
          <a:spcPct val="5000"/>
        </a:spcBef>
        <a:spcAft>
          <a:spcPct val="0"/>
        </a:spcAft>
        <a:buChar char="–"/>
        <a:defRPr>
          <a:solidFill>
            <a:schemeClr val="tx1"/>
          </a:solidFill>
          <a:latin typeface="+mn-lt"/>
          <a:ea typeface="+mn-ea"/>
        </a:defRPr>
      </a:lvl8pPr>
      <a:lvl9pPr marL="3201988" indent="-230188" algn="l" rtl="0" fontAlgn="base">
        <a:spcBef>
          <a:spcPct val="5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wfa.org.au/assets/codes-and-guidelines/WFA-WISA-PID-v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glass pour.jpg">
            <a:extLst>
              <a:ext uri="{FF2B5EF4-FFF2-40B4-BE49-F238E27FC236}">
                <a16:creationId xmlns:a16="http://schemas.microsoft.com/office/drawing/2014/main" id="{F4B17CA5-0D80-106F-A8C7-7B14497812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8" y="0"/>
            <a:ext cx="69834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Resonate-01.png">
            <a:extLst>
              <a:ext uri="{FF2B5EF4-FFF2-40B4-BE49-F238E27FC236}">
                <a16:creationId xmlns:a16="http://schemas.microsoft.com/office/drawing/2014/main" id="{CD613D5D-1509-717A-6B63-C077CBF9D435}"/>
              </a:ext>
            </a:extLst>
          </p:cNvPr>
          <p:cNvPicPr>
            <a:picLocks noChangeAspect="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670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a:extLst>
              <a:ext uri="{FF2B5EF4-FFF2-40B4-BE49-F238E27FC236}">
                <a16:creationId xmlns:a16="http://schemas.microsoft.com/office/drawing/2014/main" id="{E9D6F330-8959-E502-E4E2-C538030F9FD9}"/>
              </a:ext>
            </a:extLst>
          </p:cNvPr>
          <p:cNvSpPr>
            <a:spLocks noChangeArrowheads="1"/>
          </p:cNvSpPr>
          <p:nvPr/>
        </p:nvSpPr>
        <p:spPr bwMode="gray">
          <a:xfrm>
            <a:off x="457200" y="2590800"/>
            <a:ext cx="3810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82296" rIns="91429" bIns="91440"/>
          <a:lstStyle>
            <a:lvl1pPr defTabSz="912813" eaLnBrk="0" hangingPunct="0">
              <a:spcBef>
                <a:spcPct val="50000"/>
              </a:spcBef>
              <a:buChar char="•"/>
              <a:defRPr sz="3200">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defTabSz="912813" eaLnBrk="0" hangingPunct="0">
              <a:spcBef>
                <a:spcPct val="35000"/>
              </a:spcBef>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defTabSz="912813" eaLnBrk="0" hangingPunct="0">
              <a:spcBef>
                <a:spcPct val="20000"/>
              </a:spcBef>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defTabSz="912813" eaLnBrk="0" hangingPunct="0">
              <a:spcBef>
                <a:spcPct val="1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defTabSz="912813" eaLnBrk="0" hangingPunct="0">
              <a:spcBef>
                <a:spcPct val="5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100000"/>
              </a:spcBef>
              <a:buFontTx/>
              <a:buNone/>
            </a:pPr>
            <a:r>
              <a:rPr lang="en-GB" altLang="en-US" sz="2800" b="1">
                <a:cs typeface="Arial" panose="020B0604020202020204" pitchFamily="34" charset="0"/>
              </a:rPr>
              <a:t>Risk Management Principles &amp; Practice: </a:t>
            </a:r>
          </a:p>
          <a:p>
            <a:pPr eaLnBrk="1" hangingPunct="1">
              <a:spcBef>
                <a:spcPct val="100000"/>
              </a:spcBef>
              <a:buFontTx/>
              <a:buNone/>
            </a:pPr>
            <a:r>
              <a:rPr lang="en-GB" altLang="en-US" sz="1800" b="1">
                <a:cs typeface="Arial" panose="020B0604020202020204" pitchFamily="34" charset="0"/>
              </a:rPr>
              <a:t>Facilitating Regulatory Reform</a:t>
            </a:r>
          </a:p>
          <a:p>
            <a:pPr eaLnBrk="1" hangingPunct="1">
              <a:spcBef>
                <a:spcPct val="100000"/>
              </a:spcBef>
              <a:buFontTx/>
              <a:buNone/>
            </a:pPr>
            <a:r>
              <a:rPr lang="en-GB" altLang="en-US" sz="1200" b="1">
                <a:cs typeface="Arial" panose="020B0604020202020204" pitchFamily="34" charset="0"/>
              </a:rPr>
              <a:t>Jonathan Breach</a:t>
            </a:r>
          </a:p>
          <a:p>
            <a:pPr eaLnBrk="1" hangingPunct="1">
              <a:spcBef>
                <a:spcPct val="100000"/>
              </a:spcBef>
              <a:buFontTx/>
              <a:buNone/>
            </a:pPr>
            <a:r>
              <a:rPr lang="en-GB" altLang="en-US" sz="1200" b="1">
                <a:cs typeface="Arial" panose="020B0604020202020204" pitchFamily="34" charset="0"/>
              </a:rPr>
              <a:t>Head of Quality &amp; Regulatory Affairs</a:t>
            </a:r>
            <a:br>
              <a:rPr lang="en-GB" altLang="en-US" sz="800" b="1">
                <a:cs typeface="Arial" panose="020B0604020202020204" pitchFamily="34" charset="0"/>
              </a:rPr>
            </a:br>
            <a:endParaRPr lang="en-GB" altLang="en-US" sz="800" b="1">
              <a:cs typeface="Arial" panose="020B0604020202020204" pitchFamily="34" charset="0"/>
            </a:endParaRPr>
          </a:p>
          <a:p>
            <a:pPr eaLnBrk="1" hangingPunct="1">
              <a:spcBef>
                <a:spcPct val="100000"/>
              </a:spcBef>
              <a:buFontTx/>
              <a:buNone/>
            </a:pPr>
            <a:r>
              <a:rPr lang="en-GB" altLang="en-US" sz="1400">
                <a:cs typeface="Arial" panose="020B0604020202020204" pitchFamily="34" charset="0"/>
              </a:rPr>
              <a:t>November 2015</a:t>
            </a:r>
            <a:endParaRPr lang="en-US" altLang="en-US" sz="1400">
              <a:cs typeface="Arial" panose="020B0604020202020204" pitchFamily="34" charset="0"/>
            </a:endParaRPr>
          </a:p>
        </p:txBody>
      </p:sp>
      <p:pic>
        <p:nvPicPr>
          <p:cNvPr id="3077" name="Picture 2" descr="Accolade_Wines_RGB.png">
            <a:extLst>
              <a:ext uri="{FF2B5EF4-FFF2-40B4-BE49-F238E27FC236}">
                <a16:creationId xmlns:a16="http://schemas.microsoft.com/office/drawing/2014/main" id="{FE29CB0C-53E4-D07C-A482-4E6D9FB63A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60350"/>
            <a:ext cx="1012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D26122C-49E5-3F1F-53A5-AD3A596544BE}"/>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Risk Assessment – 4 Steps</a:t>
            </a:r>
          </a:p>
        </p:txBody>
      </p:sp>
      <p:sp>
        <p:nvSpPr>
          <p:cNvPr id="12291" name="Content Placeholder 2">
            <a:extLst>
              <a:ext uri="{FF2B5EF4-FFF2-40B4-BE49-F238E27FC236}">
                <a16:creationId xmlns:a16="http://schemas.microsoft.com/office/drawing/2014/main" id="{55E82F8B-159C-35DC-DBA8-D066CEB4DB11}"/>
              </a:ext>
            </a:extLst>
          </p:cNvPr>
          <p:cNvSpPr>
            <a:spLocks noGrp="1"/>
          </p:cNvSpPr>
          <p:nvPr>
            <p:ph idx="1"/>
          </p:nvPr>
        </p:nvSpPr>
        <p:spPr>
          <a:xfrm>
            <a:off x="1042988" y="981075"/>
            <a:ext cx="6697662" cy="5356225"/>
          </a:xfrm>
        </p:spPr>
        <p:txBody>
          <a:bodyPr/>
          <a:lstStyle/>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Hazard Identification </a:t>
            </a:r>
          </a:p>
          <a:p>
            <a:pPr marL="0" indent="0">
              <a:buFontTx/>
              <a:buNone/>
            </a:pPr>
            <a:r>
              <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rPr>
              <a:t>– what may cause harm?</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Hazard Characterisation </a:t>
            </a:r>
          </a:p>
          <a:p>
            <a:pPr marL="0" indent="0">
              <a:buFontTx/>
              <a:buNone/>
            </a:pPr>
            <a:r>
              <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rPr>
              <a:t>– mechanisms by which harm may occur?</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Exposure Assessment </a:t>
            </a:r>
          </a:p>
          <a:p>
            <a:pPr marL="0" indent="0">
              <a:buFontTx/>
              <a:buNone/>
            </a:pPr>
            <a:r>
              <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rPr>
              <a:t>– magnitude, frequency, duration, uncertainties?</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Risk Characterisation </a:t>
            </a:r>
          </a:p>
          <a:p>
            <a:pPr marL="0" indent="0">
              <a:buFontTx/>
              <a:buNone/>
            </a:pPr>
            <a:r>
              <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rPr>
              <a:t>– probability of harm?</a:t>
            </a:r>
          </a:p>
          <a:p>
            <a:pPr marL="0" indent="0">
              <a:buFontTx/>
              <a:buNone/>
            </a:pPr>
            <a:endPar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r>
              <a:rPr lang="en-AU" altLang="en-US" sz="2000">
                <a:latin typeface="Verdana" panose="020B0604030504040204" pitchFamily="34" charset="0"/>
                <a:ea typeface="ＭＳ Ｐゴシック" panose="020B0600070205080204" pitchFamily="34" charset="-128"/>
                <a:cs typeface="ＭＳ Ｐゴシック" panose="020B0600070205080204" pitchFamily="34" charset="-128"/>
              </a:rPr>
              <a:t>Should take into account relevant production, storage and transportation practices.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EE11843-9E17-5785-60F7-82BADE077CD2}"/>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ISO 31000:2009 – Risk Management : Principles and Guidelines</a:t>
            </a:r>
          </a:p>
        </p:txBody>
      </p:sp>
      <p:sp>
        <p:nvSpPr>
          <p:cNvPr id="13315" name="Content Placeholder 2">
            <a:extLst>
              <a:ext uri="{FF2B5EF4-FFF2-40B4-BE49-F238E27FC236}">
                <a16:creationId xmlns:a16="http://schemas.microsoft.com/office/drawing/2014/main" id="{883AFC4B-5E13-9947-DC27-7A8A19F4DC87}"/>
              </a:ext>
            </a:extLst>
          </p:cNvPr>
          <p:cNvSpPr>
            <a:spLocks noGrp="1"/>
          </p:cNvSpPr>
          <p:nvPr>
            <p:ph idx="1"/>
          </p:nvPr>
        </p:nvSpPr>
        <p:spPr/>
        <p:txBody>
          <a:bodyPr/>
          <a:lstStyle/>
          <a:p>
            <a:pPr>
              <a:defRPr/>
            </a:pPr>
            <a:r>
              <a:rPr lang="en-AU" altLang="en-US" sz="2400" dirty="0">
                <a:latin typeface="Verdana" pitchFamily="34" charset="0"/>
                <a:ea typeface="ＭＳ Ｐゴシック" pitchFamily="34" charset="-128"/>
                <a:cs typeface="ＭＳ Ｐゴシック" pitchFamily="34" charset="-128"/>
              </a:rPr>
              <a:t>Internationally accepted standard for risk management</a:t>
            </a:r>
          </a:p>
          <a:p>
            <a:pPr marL="0" indent="0">
              <a:buFontTx/>
              <a:buNone/>
              <a:defRPr/>
            </a:pPr>
            <a:endParaRPr lang="en-AU" altLang="en-US" sz="2400" dirty="0">
              <a:latin typeface="Verdana" pitchFamily="34" charset="0"/>
              <a:ea typeface="ＭＳ Ｐゴシック" pitchFamily="34" charset="-128"/>
              <a:cs typeface="ＭＳ Ｐゴシック" pitchFamily="34" charset="-128"/>
            </a:endParaRPr>
          </a:p>
          <a:p>
            <a:pPr>
              <a:defRPr/>
            </a:pPr>
            <a:r>
              <a:rPr lang="en-AU" altLang="en-US" sz="2400" dirty="0">
                <a:latin typeface="Verdana" pitchFamily="34" charset="0"/>
                <a:ea typeface="ＭＳ Ｐゴシック" pitchFamily="34" charset="-128"/>
                <a:cs typeface="ＭＳ Ｐゴシック" pitchFamily="34" charset="-128"/>
              </a:rPr>
              <a:t>Consistent with Codex </a:t>
            </a:r>
            <a:r>
              <a:rPr lang="en-AU" altLang="en-US" sz="2400" dirty="0" err="1">
                <a:latin typeface="Verdana" pitchFamily="34" charset="0"/>
                <a:ea typeface="ＭＳ Ｐゴシック" pitchFamily="34" charset="-128"/>
                <a:cs typeface="ＭＳ Ｐゴシック" pitchFamily="34" charset="-128"/>
              </a:rPr>
              <a:t>Alimentarius</a:t>
            </a:r>
            <a:r>
              <a:rPr lang="en-AU" altLang="en-US" sz="2400" dirty="0">
                <a:latin typeface="Verdana" pitchFamily="34" charset="0"/>
                <a:ea typeface="ＭＳ Ｐゴシック" pitchFamily="34" charset="-128"/>
                <a:cs typeface="ＭＳ Ｐゴシック" pitchFamily="34" charset="-128"/>
              </a:rPr>
              <a:t> Working Principles for Risk Analysis</a:t>
            </a:r>
          </a:p>
          <a:p>
            <a:pPr marL="0" indent="0">
              <a:buFontTx/>
              <a:buNone/>
              <a:defRPr/>
            </a:pPr>
            <a:endParaRPr lang="en-AU" altLang="en-US" sz="2400" dirty="0">
              <a:latin typeface="Verdana" pitchFamily="34" charset="0"/>
              <a:ea typeface="ＭＳ Ｐゴシック" pitchFamily="34" charset="-128"/>
              <a:cs typeface="ＭＳ Ｐゴシック" pitchFamily="34" charset="-128"/>
            </a:endParaRPr>
          </a:p>
          <a:p>
            <a:pPr>
              <a:defRPr/>
            </a:pPr>
            <a:r>
              <a:rPr lang="en-AU" altLang="en-US" sz="2400" dirty="0">
                <a:latin typeface="Verdana" pitchFamily="34" charset="0"/>
                <a:ea typeface="ＭＳ Ｐゴシック" pitchFamily="34" charset="-128"/>
                <a:cs typeface="ＭＳ Ｐゴシック" pitchFamily="34" charset="-128"/>
              </a:rPr>
              <a:t>Same principles utilised by commercial entities under Quality Management Systems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E34C8B9-E91D-F241-0EFD-C40969F44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052513"/>
            <a:ext cx="6881812" cy="480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FC732C-4252-7A8F-BB97-02B78940845A}"/>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Industry Role in Risk Management</a:t>
            </a:r>
          </a:p>
        </p:txBody>
      </p:sp>
      <p:sp>
        <p:nvSpPr>
          <p:cNvPr id="15363" name="Content Placeholder 2">
            <a:extLst>
              <a:ext uri="{FF2B5EF4-FFF2-40B4-BE49-F238E27FC236}">
                <a16:creationId xmlns:a16="http://schemas.microsoft.com/office/drawing/2014/main" id="{36C1CE26-44C8-C1E2-01A4-782736D2B252}"/>
              </a:ext>
            </a:extLst>
          </p:cNvPr>
          <p:cNvSpPr>
            <a:spLocks noGrp="1"/>
          </p:cNvSpPr>
          <p:nvPr>
            <p:ph idx="1"/>
          </p:nvPr>
        </p:nvSpPr>
        <p:spPr>
          <a:xfrm>
            <a:off x="1042988" y="836613"/>
            <a:ext cx="6697662" cy="5500687"/>
          </a:xfrm>
        </p:spPr>
        <p:txBody>
          <a:bodyPr/>
          <a:lstStyle/>
          <a:p>
            <a:pPr marL="0" indent="0">
              <a:buFontTx/>
              <a:buNone/>
            </a:pPr>
            <a:endParaRPr lang="en-AU" altLang="en-US" sz="18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 Creating value/part of decision making (ISO31000)</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 Effective communication and consultation with all interested parties should be ensured throughout the risk analysis (Codex)</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	BUT</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Concern on move towards the exclusion of industry on certain regulatory challenges (WHO)</a:t>
            </a:r>
          </a:p>
          <a:p>
            <a:pPr marL="0" indent="0">
              <a:buFontTx/>
              <a:buNone/>
            </a:pPr>
            <a:endParaRPr lang="en-AU" altLang="en-US" sz="18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endParaRPr lang="en-AU" altLang="en-US" sz="1800">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5DF9677-6230-1548-5874-0DD64778B7D7}"/>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Risk Management Within Supply Chain</a:t>
            </a:r>
          </a:p>
        </p:txBody>
      </p:sp>
      <p:sp>
        <p:nvSpPr>
          <p:cNvPr id="3" name="Content Placeholder 2">
            <a:extLst>
              <a:ext uri="{FF2B5EF4-FFF2-40B4-BE49-F238E27FC236}">
                <a16:creationId xmlns:a16="http://schemas.microsoft.com/office/drawing/2014/main" id="{45AD2A8E-25D3-8C6F-40C6-F3FA82B62D5B}"/>
              </a:ext>
            </a:extLst>
          </p:cNvPr>
          <p:cNvSpPr>
            <a:spLocks noGrp="1"/>
          </p:cNvSpPr>
          <p:nvPr>
            <p:ph idx="1"/>
          </p:nvPr>
        </p:nvSpPr>
        <p:spPr/>
        <p:txBody>
          <a:bodyPr/>
          <a:lstStyle/>
          <a:p>
            <a:pPr marL="0" indent="0">
              <a:buFontTx/>
              <a:buNone/>
              <a:defRPr/>
            </a:pPr>
            <a:r>
              <a:rPr lang="en-AU" sz="2400" dirty="0"/>
              <a:t>Third party accreditations:</a:t>
            </a:r>
          </a:p>
          <a:p>
            <a:pPr>
              <a:defRPr/>
            </a:pPr>
            <a:r>
              <a:rPr lang="en-AU" sz="2400" dirty="0"/>
              <a:t>HACCP </a:t>
            </a:r>
          </a:p>
          <a:p>
            <a:pPr>
              <a:defRPr/>
            </a:pPr>
            <a:r>
              <a:rPr lang="en-AU" sz="2400" dirty="0"/>
              <a:t>BRC, IFS</a:t>
            </a:r>
          </a:p>
          <a:p>
            <a:pPr>
              <a:defRPr/>
            </a:pPr>
            <a:r>
              <a:rPr lang="en-AU" sz="2400" dirty="0"/>
              <a:t>Stand alone: </a:t>
            </a:r>
            <a:r>
              <a:rPr lang="en-AU" sz="2400" dirty="0" err="1"/>
              <a:t>Aldi,Woolworths</a:t>
            </a:r>
            <a:r>
              <a:rPr lang="en-AU" sz="2400" dirty="0"/>
              <a:t>, Tesco – some of which stronger than ‘industry standard’</a:t>
            </a:r>
          </a:p>
          <a:p>
            <a:pPr marL="0" indent="0">
              <a:buFontTx/>
              <a:buNone/>
              <a:defRPr/>
            </a:pPr>
            <a:r>
              <a:rPr lang="en-AU" sz="2400" dirty="0"/>
              <a:t>Quality focus : but growing importance on environmental and labour standards</a:t>
            </a:r>
          </a:p>
          <a:p>
            <a:pPr marL="0" indent="0">
              <a:buFontTx/>
              <a:buNone/>
              <a:defRPr/>
            </a:pPr>
            <a:r>
              <a:rPr lang="en-AU" sz="2400" dirty="0"/>
              <a:t>Opportunities for lighter touch regulations in some areas commensurate to level of accreditation?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22BCF39-9AC6-AFA0-7514-274EBD9965C1}"/>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Continuous Improvement of Risk Management Framework</a:t>
            </a:r>
          </a:p>
        </p:txBody>
      </p:sp>
      <p:sp>
        <p:nvSpPr>
          <p:cNvPr id="3" name="Content Placeholder 2">
            <a:extLst>
              <a:ext uri="{FF2B5EF4-FFF2-40B4-BE49-F238E27FC236}">
                <a16:creationId xmlns:a16="http://schemas.microsoft.com/office/drawing/2014/main" id="{B0994519-A5F2-BBB6-B1DA-7EACE703A628}"/>
              </a:ext>
            </a:extLst>
          </p:cNvPr>
          <p:cNvSpPr>
            <a:spLocks noGrp="1"/>
          </p:cNvSpPr>
          <p:nvPr>
            <p:ph idx="1"/>
          </p:nvPr>
        </p:nvSpPr>
        <p:spPr/>
        <p:txBody>
          <a:bodyPr/>
          <a:lstStyle/>
          <a:p>
            <a:pPr>
              <a:defRPr/>
            </a:pPr>
            <a:r>
              <a:rPr lang="en-AU" sz="2400" dirty="0"/>
              <a:t>Fundamental action under ISO 31000</a:t>
            </a:r>
          </a:p>
          <a:p>
            <a:pPr marL="0" indent="0">
              <a:buFontTx/>
              <a:buNone/>
              <a:defRPr/>
            </a:pPr>
            <a:endParaRPr lang="en-AU" sz="2400" dirty="0"/>
          </a:p>
          <a:p>
            <a:pPr>
              <a:defRPr/>
            </a:pPr>
            <a:r>
              <a:rPr lang="en-AU" sz="2400" dirty="0"/>
              <a:t>Recalibration of risk management controls</a:t>
            </a:r>
          </a:p>
          <a:p>
            <a:pPr marL="0" indent="0">
              <a:buFontTx/>
              <a:buNone/>
              <a:defRPr/>
            </a:pPr>
            <a:endParaRPr lang="en-AU" sz="2400" dirty="0"/>
          </a:p>
          <a:p>
            <a:pPr>
              <a:defRPr/>
            </a:pPr>
            <a:r>
              <a:rPr lang="en-AU" sz="2400" b="1" dirty="0"/>
              <a:t>Should</a:t>
            </a:r>
            <a:r>
              <a:rPr lang="en-AU" sz="2400" dirty="0"/>
              <a:t> be applicable to regulatory instruments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D177EC5-9C4F-3879-C33B-286C871EAAC4}"/>
              </a:ext>
            </a:extLst>
          </p:cNvPr>
          <p:cNvSpPr>
            <a:spLocks noGrp="1"/>
          </p:cNvSpPr>
          <p:nvPr>
            <p:ph type="title"/>
          </p:nvPr>
        </p:nvSpPr>
        <p:spPr>
          <a:xfrm>
            <a:off x="971550" y="260350"/>
            <a:ext cx="6654800" cy="647700"/>
          </a:xfrm>
        </p:spPr>
        <p:txBody>
          <a:bodyPr/>
          <a:lstStyle/>
          <a:p>
            <a:r>
              <a:rPr lang="en-AU" altLang="en-US">
                <a:latin typeface="Verdana" panose="020B0604030504040204" pitchFamily="34" charset="0"/>
                <a:ea typeface="ＭＳ Ｐゴシック" panose="020B0600070205080204" pitchFamily="34" charset="-128"/>
              </a:rPr>
              <a:t>Wine Australia Sensory Panel – Example of Government Regulatory Reform</a:t>
            </a:r>
          </a:p>
        </p:txBody>
      </p:sp>
      <p:sp>
        <p:nvSpPr>
          <p:cNvPr id="3" name="Content Placeholder 2">
            <a:extLst>
              <a:ext uri="{FF2B5EF4-FFF2-40B4-BE49-F238E27FC236}">
                <a16:creationId xmlns:a16="http://schemas.microsoft.com/office/drawing/2014/main" id="{4F0F5F4D-028E-0273-4734-B6A417A4E800}"/>
              </a:ext>
            </a:extLst>
          </p:cNvPr>
          <p:cNvSpPr>
            <a:spLocks noGrp="1"/>
          </p:cNvSpPr>
          <p:nvPr>
            <p:ph idx="1"/>
          </p:nvPr>
        </p:nvSpPr>
        <p:spPr/>
        <p:txBody>
          <a:bodyPr/>
          <a:lstStyle/>
          <a:p>
            <a:pPr>
              <a:defRPr/>
            </a:pPr>
            <a:r>
              <a:rPr lang="en-AU" sz="2400" dirty="0"/>
              <a:t>Passing a tasting panel was a previous condition of export for Australian wine.</a:t>
            </a:r>
          </a:p>
          <a:p>
            <a:pPr>
              <a:defRPr/>
            </a:pPr>
            <a:r>
              <a:rPr lang="en-AU" sz="2400" dirty="0"/>
              <a:t>Identification of wine faults:</a:t>
            </a:r>
          </a:p>
          <a:p>
            <a:pPr>
              <a:buFontTx/>
              <a:buChar char="-"/>
              <a:defRPr/>
            </a:pPr>
            <a:r>
              <a:rPr lang="en-AU" sz="2400" dirty="0"/>
              <a:t>oxidation, contamination, clarity &amp; condition</a:t>
            </a:r>
          </a:p>
          <a:p>
            <a:pPr>
              <a:buFontTx/>
              <a:buChar char="-"/>
              <a:defRPr/>
            </a:pPr>
            <a:r>
              <a:rPr lang="en-AU" sz="2400" dirty="0"/>
              <a:t>“protecting Australia’s reputation”</a:t>
            </a:r>
          </a:p>
          <a:p>
            <a:pPr marL="0" indent="0">
              <a:buFontTx/>
              <a:buNone/>
              <a:defRPr/>
            </a:pPr>
            <a:endParaRPr lang="en-AU" sz="2400" dirty="0"/>
          </a:p>
          <a:p>
            <a:pPr marL="0" indent="0">
              <a:buFontTx/>
              <a:buNone/>
              <a:defRPr/>
            </a:pPr>
            <a:r>
              <a:rPr lang="en-AU" sz="2400" dirty="0"/>
              <a:t>Requirement removed as condition of export – resources put into auditing instead.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09568A54-854E-A381-7E1E-F98037958F55}"/>
              </a:ext>
            </a:extLst>
          </p:cNvPr>
          <p:cNvSpPr>
            <a:spLocks noGrp="1"/>
          </p:cNvSpPr>
          <p:nvPr>
            <p:ph type="title"/>
          </p:nvPr>
        </p:nvSpPr>
        <p:spPr>
          <a:xfrm>
            <a:off x="971550" y="260350"/>
            <a:ext cx="6654800" cy="647700"/>
          </a:xfrm>
        </p:spPr>
        <p:txBody>
          <a:bodyPr/>
          <a:lstStyle/>
          <a:p>
            <a:r>
              <a:rPr lang="en-AU" altLang="en-US">
                <a:latin typeface="Verdana" panose="020B0604030504040204" pitchFamily="34" charset="0"/>
                <a:ea typeface="ＭＳ Ｐゴシック" panose="020B0600070205080204" pitchFamily="34" charset="-128"/>
              </a:rPr>
              <a:t>WFA-WISA Supplier Raw Material Checklist (Industry Self-Regulation)</a:t>
            </a:r>
          </a:p>
        </p:txBody>
      </p:sp>
      <p:sp>
        <p:nvSpPr>
          <p:cNvPr id="3" name="Content Placeholder 2">
            <a:extLst>
              <a:ext uri="{FF2B5EF4-FFF2-40B4-BE49-F238E27FC236}">
                <a16:creationId xmlns:a16="http://schemas.microsoft.com/office/drawing/2014/main" id="{3C7F8C17-E0F2-694D-BBD2-1FC792710B1D}"/>
              </a:ext>
            </a:extLst>
          </p:cNvPr>
          <p:cNvSpPr>
            <a:spLocks noGrp="1"/>
          </p:cNvSpPr>
          <p:nvPr>
            <p:ph idx="1"/>
          </p:nvPr>
        </p:nvSpPr>
        <p:spPr>
          <a:xfrm>
            <a:off x="1042988" y="1268413"/>
            <a:ext cx="6697662" cy="4997450"/>
          </a:xfrm>
        </p:spPr>
        <p:txBody>
          <a:bodyPr/>
          <a:lstStyle/>
          <a:p>
            <a:pPr>
              <a:defRPr/>
            </a:pPr>
            <a:r>
              <a:rPr lang="en-AU" sz="1800" dirty="0"/>
              <a:t>Identified risk: small to medium winemakers less resourced to provide high scrutiny to additives/processing aids.</a:t>
            </a:r>
          </a:p>
          <a:p>
            <a:pPr>
              <a:defRPr/>
            </a:pPr>
            <a:r>
              <a:rPr lang="en-AU" sz="1800" dirty="0"/>
              <a:t>Created an industry standard Suppliers Checklist</a:t>
            </a:r>
          </a:p>
          <a:p>
            <a:pPr>
              <a:defRPr/>
            </a:pPr>
            <a:r>
              <a:rPr lang="en-AU" sz="1800" dirty="0"/>
              <a:t>Ensure every winery receives:</a:t>
            </a:r>
          </a:p>
          <a:p>
            <a:pPr marL="0" indent="0">
              <a:buFontTx/>
              <a:buNone/>
              <a:defRPr/>
            </a:pPr>
            <a:r>
              <a:rPr lang="en-AU" sz="1800" dirty="0"/>
              <a:t>	- C of A’s; SDS, QMS accreditation certificates of 	manufacturer, GMO allergen statements</a:t>
            </a:r>
          </a:p>
          <a:p>
            <a:pPr marL="0" indent="0">
              <a:buFontTx/>
              <a:buNone/>
              <a:defRPr/>
            </a:pPr>
            <a:r>
              <a:rPr lang="en-AU" sz="1800" dirty="0"/>
              <a:t>	- Signed declarations on conformance Purity, 	Identity, TSE Risk, </a:t>
            </a:r>
            <a:r>
              <a:rPr lang="en-AU" sz="1800" dirty="0" err="1"/>
              <a:t>Traceabiltiy</a:t>
            </a:r>
            <a:endParaRPr lang="en-AU" sz="1800" dirty="0"/>
          </a:p>
          <a:p>
            <a:pPr marL="0" indent="0">
              <a:buFontTx/>
              <a:buNone/>
              <a:defRPr/>
            </a:pPr>
            <a:r>
              <a:rPr lang="en-AU" sz="1800" dirty="0"/>
              <a:t>Creates an audit trail for producers</a:t>
            </a:r>
          </a:p>
          <a:p>
            <a:pPr marL="0" indent="0">
              <a:buFontTx/>
              <a:buNone/>
              <a:defRPr/>
            </a:pPr>
            <a:r>
              <a:rPr lang="en-AU" sz="1800" dirty="0"/>
              <a:t>Provides assurance to customers and government partners</a:t>
            </a:r>
          </a:p>
          <a:p>
            <a:pPr marL="0" indent="0">
              <a:buFontTx/>
              <a:buNone/>
              <a:defRPr/>
            </a:pPr>
            <a:r>
              <a:rPr lang="en-AU" sz="1800" dirty="0">
                <a:hlinkClick r:id="rId2"/>
              </a:rPr>
              <a:t>http://www.wfa.org.au/assets/codes-and-guidelines/WFA-WISA-PID-v1.pdf</a:t>
            </a:r>
            <a:endParaRPr lang="en-AU" sz="1800" dirty="0"/>
          </a:p>
          <a:p>
            <a:pPr marL="0" indent="0">
              <a:buFontTx/>
              <a:buNone/>
              <a:defRPr/>
            </a:pPr>
            <a:endParaRPr lang="en-A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820E0F2-AD80-4FF8-70D1-FB8FEE750812}"/>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Trans Pacific Partnership Agreement Chapter 25 Regulatory Coherence</a:t>
            </a:r>
          </a:p>
        </p:txBody>
      </p:sp>
      <p:sp>
        <p:nvSpPr>
          <p:cNvPr id="3" name="Content Placeholder 2">
            <a:extLst>
              <a:ext uri="{FF2B5EF4-FFF2-40B4-BE49-F238E27FC236}">
                <a16:creationId xmlns:a16="http://schemas.microsoft.com/office/drawing/2014/main" id="{C7263652-ACE9-826F-1C18-D3E1E2ECF15D}"/>
              </a:ext>
            </a:extLst>
          </p:cNvPr>
          <p:cNvSpPr>
            <a:spLocks noGrp="1"/>
          </p:cNvSpPr>
          <p:nvPr>
            <p:ph idx="1"/>
          </p:nvPr>
        </p:nvSpPr>
        <p:spPr>
          <a:xfrm>
            <a:off x="1042988" y="1125538"/>
            <a:ext cx="6697662" cy="5211762"/>
          </a:xfrm>
        </p:spPr>
        <p:txBody>
          <a:bodyPr/>
          <a:lstStyle/>
          <a:p>
            <a:pPr marL="0" indent="0">
              <a:buFontTx/>
              <a:buNone/>
              <a:defRPr/>
            </a:pPr>
            <a:r>
              <a:rPr lang="en-AU" sz="1800" dirty="0"/>
              <a:t>“</a:t>
            </a:r>
            <a:r>
              <a:rPr lang="en-AU" sz="2400" dirty="0"/>
              <a:t>Good Regulatory Practice” – planning, designing, issuing, implementing and </a:t>
            </a:r>
            <a:r>
              <a:rPr lang="en-AU" sz="2400" b="1" dirty="0"/>
              <a:t>reviewing </a:t>
            </a:r>
            <a:r>
              <a:rPr lang="en-AU" sz="2400" dirty="0"/>
              <a:t>regulatory measures.</a:t>
            </a:r>
          </a:p>
          <a:p>
            <a:pPr marL="0" indent="0">
              <a:buFontTx/>
              <a:buNone/>
              <a:defRPr/>
            </a:pPr>
            <a:endParaRPr lang="en-AU" sz="2400" dirty="0"/>
          </a:p>
          <a:p>
            <a:pPr>
              <a:defRPr/>
            </a:pPr>
            <a:r>
              <a:rPr lang="en-AU" sz="2400" dirty="0"/>
              <a:t>Regulatory Impact Assessments:</a:t>
            </a:r>
          </a:p>
          <a:p>
            <a:pPr marL="0" indent="0">
              <a:buFontTx/>
              <a:buNone/>
              <a:defRPr/>
            </a:pPr>
            <a:r>
              <a:rPr lang="en-AU" sz="2400" dirty="0"/>
              <a:t>- assess the need for a regulatory proposal</a:t>
            </a:r>
          </a:p>
          <a:p>
            <a:pPr marL="0" indent="0">
              <a:buFontTx/>
              <a:buNone/>
              <a:defRPr/>
            </a:pPr>
            <a:r>
              <a:rPr lang="en-AU" sz="2400" dirty="0"/>
              <a:t>- examine feasible alternatives, costs &amp; benefits and distributive impacts</a:t>
            </a:r>
          </a:p>
          <a:p>
            <a:pPr marL="0" indent="0">
              <a:buFontTx/>
              <a:buNone/>
              <a:defRPr/>
            </a:pPr>
            <a:r>
              <a:rPr lang="en-AU" sz="2400" dirty="0"/>
              <a:t>- explain the grounds for selection (including in terms of risk management)</a:t>
            </a:r>
          </a:p>
          <a:p>
            <a:pPr marL="0" indent="0">
              <a:buFontTx/>
              <a:buNone/>
              <a:defRPr/>
            </a:pPr>
            <a:r>
              <a:rPr lang="en-AU" sz="2400" dirty="0"/>
              <a:t>-rely on best reasonably obtainable information</a:t>
            </a:r>
          </a:p>
          <a:p>
            <a:pPr marL="0" indent="0">
              <a:buFontTx/>
              <a:buNone/>
              <a:defRPr/>
            </a:pPr>
            <a:endParaRPr lang="en-A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E245091-56CA-0598-FBEA-F1B4B7893345}"/>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Trans Pacific Partnership Agreement Chapter 25 Regulatory Coherence</a:t>
            </a:r>
          </a:p>
        </p:txBody>
      </p:sp>
      <p:sp>
        <p:nvSpPr>
          <p:cNvPr id="3" name="Content Placeholder 2">
            <a:extLst>
              <a:ext uri="{FF2B5EF4-FFF2-40B4-BE49-F238E27FC236}">
                <a16:creationId xmlns:a16="http://schemas.microsoft.com/office/drawing/2014/main" id="{CE7DADE7-33A1-C142-D689-A470DFF43A6D}"/>
              </a:ext>
            </a:extLst>
          </p:cNvPr>
          <p:cNvSpPr>
            <a:spLocks noGrp="1"/>
          </p:cNvSpPr>
          <p:nvPr>
            <p:ph idx="1"/>
          </p:nvPr>
        </p:nvSpPr>
        <p:spPr/>
        <p:txBody>
          <a:bodyPr/>
          <a:lstStyle/>
          <a:p>
            <a:pPr>
              <a:defRPr/>
            </a:pPr>
            <a:r>
              <a:rPr lang="en-AU" sz="2400" dirty="0"/>
              <a:t>Timely review of existing regulatory measures.</a:t>
            </a:r>
          </a:p>
          <a:p>
            <a:pPr marL="0" indent="0">
              <a:buFontTx/>
              <a:buNone/>
              <a:defRPr/>
            </a:pPr>
            <a:endParaRPr lang="en-AU" sz="2400" dirty="0"/>
          </a:p>
          <a:p>
            <a:pPr>
              <a:defRPr/>
            </a:pPr>
            <a:r>
              <a:rPr lang="en-AU" sz="2400" dirty="0"/>
              <a:t>12 month notice of new regulations.</a:t>
            </a:r>
          </a:p>
          <a:p>
            <a:pPr marL="0" indent="0">
              <a:buFontTx/>
              <a:buNone/>
              <a:defRPr/>
            </a:pPr>
            <a:endParaRPr lang="en-AU" sz="2400" dirty="0"/>
          </a:p>
          <a:p>
            <a:pPr>
              <a:defRPr/>
            </a:pPr>
            <a:r>
              <a:rPr lang="en-AU" sz="2400" dirty="0"/>
              <a:t>Agencies to consider regulatory measures in other jurisdictions when designing new regulatory instruments.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D44EED1-9929-FBD3-FB78-D9728AEA74C9}"/>
              </a:ext>
            </a:extLst>
          </p:cNvPr>
          <p:cNvSpPr>
            <a:spLocks noGrp="1" noChangeArrowheads="1"/>
          </p:cNvSpPr>
          <p:nvPr>
            <p:ph type="body" idx="1"/>
          </p:nvPr>
        </p:nvSpPr>
        <p:spPr/>
        <p:txBody>
          <a:bodyPr/>
          <a:lstStyle/>
          <a:p>
            <a:pPr lvl="2">
              <a:buFontTx/>
              <a:buNone/>
            </a:pPr>
            <a:endParaRPr lang="en-AU" altLang="en-US">
              <a:latin typeface="Verdana" panose="020B0604030504040204" pitchFamily="34" charset="0"/>
              <a:ea typeface="ＭＳ Ｐゴシック" panose="020B0600070205080204" pitchFamily="34" charset="-128"/>
              <a:cs typeface="Verdana" panose="020B0604030504040204" pitchFamily="34" charset="0"/>
            </a:endParaRPr>
          </a:p>
          <a:p>
            <a:pPr lvl="2">
              <a:buFontTx/>
              <a:buNone/>
            </a:pPr>
            <a:r>
              <a:rPr lang="en-AU" altLang="en-US">
                <a:latin typeface="Verdana" panose="020B0604030504040204" pitchFamily="34" charset="0"/>
                <a:ea typeface="ＭＳ Ｐゴシック" panose="020B0600070205080204" pitchFamily="34" charset="-128"/>
                <a:cs typeface="Verdana" panose="020B0604030504040204" pitchFamily="34" charset="0"/>
              </a:rPr>
              <a:t>	Wine companies trading internationally are entrenched in a risk management culture out of necessity .</a:t>
            </a:r>
          </a:p>
          <a:p>
            <a:pPr lvl="2">
              <a:buFontTx/>
              <a:buNone/>
            </a:pPr>
            <a:endParaRPr lang="en-AU" altLang="en-US" b="1">
              <a:latin typeface="Verdana" panose="020B0604030504040204" pitchFamily="34" charset="0"/>
              <a:ea typeface="ＭＳ Ｐゴシック" panose="020B0600070205080204" pitchFamily="34" charset="-128"/>
              <a:cs typeface="Verdana" panose="020B0604030504040204" pitchFamily="34" charset="0"/>
            </a:endParaRPr>
          </a:p>
          <a:p>
            <a:pPr lvl="2">
              <a:buFontTx/>
              <a:buNone/>
            </a:pPr>
            <a:r>
              <a:rPr lang="en-AU" altLang="en-US">
                <a:latin typeface="Verdana" panose="020B0604030504040204" pitchFamily="34" charset="0"/>
                <a:ea typeface="ＭＳ Ｐゴシック" panose="020B0600070205080204" pitchFamily="34" charset="-128"/>
                <a:cs typeface="Verdana" panose="020B0604030504040204" pitchFamily="34" charset="0"/>
              </a:rPr>
              <a:t>	Food production risks, legal compliance risks and supply chain integrity risks documented previously in APEC forums.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CC83CAF-F19B-B547-D1C4-52B542565B1B}"/>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Very similar to…</a:t>
            </a:r>
          </a:p>
        </p:txBody>
      </p:sp>
      <p:sp>
        <p:nvSpPr>
          <p:cNvPr id="3" name="Content Placeholder 2">
            <a:extLst>
              <a:ext uri="{FF2B5EF4-FFF2-40B4-BE49-F238E27FC236}">
                <a16:creationId xmlns:a16="http://schemas.microsoft.com/office/drawing/2014/main" id="{5B71114E-E910-E985-FB5E-22A7FF764F6A}"/>
              </a:ext>
            </a:extLst>
          </p:cNvPr>
          <p:cNvSpPr>
            <a:spLocks noGrp="1"/>
          </p:cNvSpPr>
          <p:nvPr>
            <p:ph idx="1"/>
          </p:nvPr>
        </p:nvSpPr>
        <p:spPr>
          <a:xfrm>
            <a:off x="1042988" y="981075"/>
            <a:ext cx="6697662" cy="5356225"/>
          </a:xfrm>
        </p:spPr>
        <p:txBody>
          <a:bodyPr/>
          <a:lstStyle/>
          <a:p>
            <a:pPr marL="0" indent="0">
              <a:spcBef>
                <a:spcPct val="20000"/>
              </a:spcBef>
              <a:buFontTx/>
              <a:buNone/>
              <a:defRPr/>
            </a:pPr>
            <a:r>
              <a:rPr lang="en-GB" sz="1600" b="1" dirty="0">
                <a:latin typeface="Verdana" pitchFamily="34" charset="0"/>
              </a:rPr>
              <a:t>COAG Principles of Best Practice Regulation</a:t>
            </a:r>
          </a:p>
          <a:p>
            <a:pPr>
              <a:spcBef>
                <a:spcPct val="20000"/>
              </a:spcBef>
              <a:defRPr/>
            </a:pPr>
            <a:endParaRPr lang="en-AU" sz="1600" dirty="0"/>
          </a:p>
          <a:p>
            <a:pPr marL="0" indent="0">
              <a:buFontTx/>
              <a:buNone/>
              <a:defRPr/>
            </a:pPr>
            <a:r>
              <a:rPr lang="en-AU" sz="1600" dirty="0"/>
              <a:t>The Council of Australian Governments (COAG) has agreed that all governments will ensure that regulatory processes in their jurisdiction are consistent with the following principles:</a:t>
            </a:r>
          </a:p>
          <a:p>
            <a:pPr>
              <a:buFontTx/>
              <a:buChar char="-"/>
              <a:defRPr/>
            </a:pPr>
            <a:r>
              <a:rPr lang="en-AU" sz="1600" dirty="0"/>
              <a:t>establishing a case for action;</a:t>
            </a:r>
          </a:p>
          <a:p>
            <a:pPr>
              <a:buFontTx/>
              <a:buChar char="-"/>
              <a:defRPr/>
            </a:pPr>
            <a:r>
              <a:rPr lang="en-AU" sz="1600" dirty="0"/>
              <a:t>a range of options must be considered, </a:t>
            </a:r>
            <a:r>
              <a:rPr lang="en-AU" sz="1600" b="1" dirty="0"/>
              <a:t>including self-regulatory, co-regulatory and non-regulatory approaches</a:t>
            </a:r>
            <a:r>
              <a:rPr lang="en-AU" sz="1600" dirty="0"/>
              <a:t>, and cost/benefit;</a:t>
            </a:r>
          </a:p>
          <a:p>
            <a:pPr>
              <a:buFontTx/>
              <a:buChar char="-"/>
              <a:defRPr/>
            </a:pPr>
            <a:r>
              <a:rPr lang="en-AU" sz="1600" dirty="0"/>
              <a:t>adopting the option that generates the greatest net benefit for the community;</a:t>
            </a:r>
          </a:p>
          <a:p>
            <a:pPr>
              <a:buFontTx/>
              <a:buChar char="-"/>
              <a:defRPr/>
            </a:pPr>
            <a:r>
              <a:rPr lang="en-AU" sz="1600" dirty="0"/>
              <a:t>legislation should not restrict competition unless: </a:t>
            </a:r>
          </a:p>
          <a:p>
            <a:pPr marL="742950" lvl="1" indent="-285750">
              <a:buFontTx/>
              <a:buChar char="-"/>
              <a:defRPr/>
            </a:pPr>
            <a:r>
              <a:rPr lang="en-AU" sz="1600" dirty="0"/>
              <a:t>the benefits of the restrictions to the community as a whole outweigh the costs, and </a:t>
            </a:r>
          </a:p>
          <a:p>
            <a:pPr marL="742950" lvl="1" indent="-285750">
              <a:buFontTx/>
              <a:buChar char="-"/>
              <a:defRPr/>
            </a:pPr>
            <a:r>
              <a:rPr lang="en-AU" sz="1600" dirty="0"/>
              <a:t>the objectives of the regulation can only be achieved by restricting competition</a:t>
            </a:r>
          </a:p>
          <a:p>
            <a:pPr marL="742950" lvl="1" indent="-285750">
              <a:defRPr/>
            </a:pPr>
            <a:endParaRPr lang="en-AU" sz="1600" dirty="0"/>
          </a:p>
          <a:p>
            <a:pPr marL="0" indent="0">
              <a:buFontTx/>
              <a:buNone/>
              <a:defRPr/>
            </a:pPr>
            <a:endParaRPr lang="en-AU"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85C83-2427-076F-1B09-49A908333206}"/>
              </a:ext>
            </a:extLst>
          </p:cNvPr>
          <p:cNvSpPr>
            <a:spLocks noGrp="1"/>
          </p:cNvSpPr>
          <p:nvPr>
            <p:ph idx="1"/>
          </p:nvPr>
        </p:nvSpPr>
        <p:spPr>
          <a:xfrm>
            <a:off x="1042988" y="908050"/>
            <a:ext cx="6697662" cy="5429250"/>
          </a:xfrm>
        </p:spPr>
        <p:txBody>
          <a:bodyPr/>
          <a:lstStyle/>
          <a:p>
            <a:pPr marL="285750" indent="-285750">
              <a:buFontTx/>
              <a:buChar char="-"/>
              <a:defRPr/>
            </a:pPr>
            <a:r>
              <a:rPr lang="en-AU" sz="1800" dirty="0"/>
              <a:t>providing effective guidance in order to ensure that the policy intent and expected compliance requirements are clear;</a:t>
            </a:r>
          </a:p>
          <a:p>
            <a:pPr marL="285750" indent="-285750">
              <a:buFontTx/>
              <a:buChar char="-"/>
              <a:defRPr/>
            </a:pPr>
            <a:endParaRPr lang="en-AU" sz="1800" dirty="0"/>
          </a:p>
          <a:p>
            <a:pPr marL="285750" indent="-285750">
              <a:buFontTx/>
              <a:buChar char="-"/>
              <a:defRPr/>
            </a:pPr>
            <a:r>
              <a:rPr lang="en-AU" sz="1800" dirty="0"/>
              <a:t>ensuring that regulation remains relevant and effective over time;</a:t>
            </a:r>
          </a:p>
          <a:p>
            <a:pPr marL="285750" indent="-285750">
              <a:buFontTx/>
              <a:buChar char="-"/>
              <a:defRPr/>
            </a:pPr>
            <a:endParaRPr lang="en-AU" sz="1800" dirty="0"/>
          </a:p>
          <a:p>
            <a:pPr marL="285750" indent="-285750">
              <a:buFontTx/>
              <a:buChar char="-"/>
              <a:defRPr/>
            </a:pPr>
            <a:r>
              <a:rPr lang="en-AU" sz="1800" dirty="0"/>
              <a:t>consulting effectively with affected key stakeholders at all stages; and</a:t>
            </a:r>
          </a:p>
          <a:p>
            <a:pPr marL="285750" indent="-285750">
              <a:buFontTx/>
              <a:buChar char="-"/>
              <a:defRPr/>
            </a:pPr>
            <a:endParaRPr lang="en-AU" sz="1800" dirty="0"/>
          </a:p>
          <a:p>
            <a:pPr marL="285750" indent="-285750">
              <a:buFontTx/>
              <a:buChar char="-"/>
              <a:defRPr/>
            </a:pPr>
            <a:r>
              <a:rPr lang="en-AU" sz="1800" dirty="0"/>
              <a:t>government action should be effective and proportional to the issue being addressed.</a:t>
            </a:r>
          </a:p>
          <a:p>
            <a:pPr marL="285750" indent="-285750">
              <a:buFontTx/>
              <a:buChar char="-"/>
              <a:defRPr/>
            </a:pPr>
            <a:endParaRPr lang="en-AU" sz="1800" dirty="0"/>
          </a:p>
          <a:p>
            <a:pPr marL="0" indent="0">
              <a:buFontTx/>
              <a:buNone/>
              <a:defRPr/>
            </a:pPr>
            <a:r>
              <a:rPr lang="en-AU" sz="1800" dirty="0"/>
              <a:t>Evidence Based approach to regulation</a:t>
            </a:r>
          </a:p>
          <a:p>
            <a:pPr marL="0" indent="0">
              <a:buFontTx/>
              <a:buNone/>
              <a:defRPr/>
            </a:pPr>
            <a:r>
              <a:rPr lang="en-AU" sz="1800" dirty="0"/>
              <a:t>i.e. Consumer Focussed Labelling (words to the effect)</a:t>
            </a:r>
          </a:p>
          <a:p>
            <a:pPr>
              <a:defRPr/>
            </a:pPr>
            <a:endParaRPr lang="en-A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BE0B99D6-B923-3B7C-2EBA-A9B4EBA751D7}"/>
              </a:ext>
            </a:extLst>
          </p:cNvPr>
          <p:cNvSpPr>
            <a:spLocks noGrp="1"/>
          </p:cNvSpPr>
          <p:nvPr>
            <p:ph type="title"/>
          </p:nvPr>
        </p:nvSpPr>
        <p:spPr>
          <a:xfrm>
            <a:off x="900113" y="260350"/>
            <a:ext cx="6654800" cy="442913"/>
          </a:xfrm>
        </p:spPr>
        <p:txBody>
          <a:bodyPr/>
          <a:lstStyle/>
          <a:p>
            <a:r>
              <a:rPr lang="en-AU" altLang="en-US" sz="2400">
                <a:latin typeface="Verdana" panose="020B0604030504040204" pitchFamily="34" charset="0"/>
                <a:ea typeface="ＭＳ Ｐゴシック" panose="020B0600070205080204" pitchFamily="34" charset="-128"/>
              </a:rPr>
              <a:t>First steps – Tsiblisi Statement </a:t>
            </a:r>
          </a:p>
        </p:txBody>
      </p:sp>
      <p:sp>
        <p:nvSpPr>
          <p:cNvPr id="3" name="Content Placeholder 2">
            <a:extLst>
              <a:ext uri="{FF2B5EF4-FFF2-40B4-BE49-F238E27FC236}">
                <a16:creationId xmlns:a16="http://schemas.microsoft.com/office/drawing/2014/main" id="{EF03AD3F-BB3F-9D86-12B3-38E12206F00D}"/>
              </a:ext>
            </a:extLst>
          </p:cNvPr>
          <p:cNvSpPr>
            <a:spLocks noGrp="1"/>
          </p:cNvSpPr>
          <p:nvPr>
            <p:ph idx="1"/>
          </p:nvPr>
        </p:nvSpPr>
        <p:spPr/>
        <p:txBody>
          <a:bodyPr/>
          <a:lstStyle/>
          <a:p>
            <a:pPr marL="0" indent="0">
              <a:buFontTx/>
              <a:buNone/>
              <a:defRPr/>
            </a:pPr>
            <a:r>
              <a:rPr lang="en-AU" sz="1400" b="1" dirty="0"/>
              <a:t>World Wine Trade Group Tbilisi Statement on Analytical Methodology and Regulatory Limits</a:t>
            </a:r>
            <a:r>
              <a:rPr lang="en-AU" sz="1400" dirty="0"/>
              <a:t> </a:t>
            </a:r>
            <a:r>
              <a:rPr lang="en-AU" sz="1400" b="1" dirty="0"/>
              <a:t>(Sept 2014)</a:t>
            </a:r>
          </a:p>
          <a:p>
            <a:pPr marL="0" indent="0">
              <a:buFontTx/>
              <a:buNone/>
              <a:defRPr/>
            </a:pPr>
            <a:br>
              <a:rPr lang="en-AU" sz="1400" b="1" dirty="0"/>
            </a:br>
            <a:r>
              <a:rPr lang="en-AU" sz="1400" b="1" dirty="0"/>
              <a:t>First three principles </a:t>
            </a:r>
          </a:p>
          <a:p>
            <a:pPr marL="0" indent="0">
              <a:buFontTx/>
              <a:buNone/>
              <a:defRPr/>
            </a:pPr>
            <a:br>
              <a:rPr lang="en-AU" sz="1400" b="1" dirty="0"/>
            </a:br>
            <a:r>
              <a:rPr lang="en-AU" sz="1400" b="1" dirty="0"/>
              <a:t>Avoiding unnecessary analyses.</a:t>
            </a:r>
            <a:r>
              <a:rPr lang="en-AU" sz="1400" dirty="0"/>
              <a:t> Governments should establish regulatory limits that are based on risk, thereby avoiding unnecessary analysis.</a:t>
            </a:r>
          </a:p>
          <a:p>
            <a:pPr marL="0" indent="0">
              <a:buFontTx/>
              <a:buNone/>
              <a:defRPr/>
            </a:pPr>
            <a:endParaRPr lang="en-AU" sz="1400" b="1" dirty="0"/>
          </a:p>
          <a:p>
            <a:pPr marL="0" indent="0">
              <a:buFontTx/>
              <a:buNone/>
              <a:defRPr/>
            </a:pPr>
            <a:r>
              <a:rPr lang="en-AU" sz="1400" b="1" dirty="0"/>
              <a:t>Relevant standards.</a:t>
            </a:r>
            <a:r>
              <a:rPr lang="en-AU" sz="1400" dirty="0"/>
              <a:t> In addition to considering relevant standards from international standards setting bodies, in the context of a country's WTO obligations, governments should also consider work done by WWTG participants when establishing new regulatory limits.</a:t>
            </a:r>
          </a:p>
          <a:p>
            <a:pPr marL="0" indent="0">
              <a:buFontTx/>
              <a:buNone/>
              <a:defRPr/>
            </a:pPr>
            <a:endParaRPr lang="en-AU" sz="1400" b="1" dirty="0"/>
          </a:p>
          <a:p>
            <a:pPr marL="0" indent="0">
              <a:buFontTx/>
              <a:buNone/>
              <a:defRPr/>
            </a:pPr>
            <a:r>
              <a:rPr lang="en-AU" sz="1400" b="1" dirty="0"/>
              <a:t>Regulatory cooperation.</a:t>
            </a:r>
            <a:r>
              <a:rPr lang="en-AU" sz="1400" dirty="0"/>
              <a:t> Governments should seek cooperation in approaches to regulatory limits where it is feasible to do so and where there is no scientific or other legitimate justification for national or regional differences.</a:t>
            </a:r>
          </a:p>
          <a:p>
            <a:pPr>
              <a:defRPr/>
            </a:pPr>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69254672-241F-30E1-F441-532C3AF50BC5}"/>
              </a:ext>
            </a:extLst>
          </p:cNvPr>
          <p:cNvSpPr>
            <a:spLocks noGrp="1"/>
          </p:cNvSpPr>
          <p:nvPr>
            <p:ph idx="1"/>
          </p:nvPr>
        </p:nvSpPr>
        <p:spPr/>
        <p:txBody>
          <a:bodyPr/>
          <a:lstStyle/>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A convergence of risk management regulation is underway amongst certain economies</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Risk-averse regulation still exists in other economies</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Clear need for common understanding of the language, assessment, review and communication of risk to internationally accepted principles </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Key mechanism for further reduction in technical barriers.</a:t>
            </a:r>
          </a:p>
          <a:p>
            <a:endParaRPr lang="en-AU" altLang="en-US">
              <a:latin typeface="Verdana" panose="020B0604030504040204" pitchFamily="34" charset="0"/>
              <a:ea typeface="ＭＳ Ｐゴシック" panose="020B0600070205080204" pitchFamily="34" charset="-128"/>
              <a:cs typeface="ＭＳ Ｐゴシック" panose="020B0600070205080204" pitchFamily="34" charset="-128"/>
            </a:endParaRPr>
          </a:p>
          <a:p>
            <a:endParaRPr lang="en-AU" altLang="en-US">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AC3140C2-B5AC-F7BD-10D1-6E35FED5321B}"/>
              </a:ext>
            </a:extLst>
          </p:cNvPr>
          <p:cNvSpPr>
            <a:spLocks noChangeArrowheads="1"/>
          </p:cNvSpPr>
          <p:nvPr/>
        </p:nvSpPr>
        <p:spPr bwMode="auto">
          <a:xfrm>
            <a:off x="7620000" y="5105400"/>
            <a:ext cx="1524000" cy="17526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hangingPunct="0">
              <a:spcBef>
                <a:spcPct val="50000"/>
              </a:spcBef>
              <a:buChar char="•"/>
              <a:defRPr sz="3200">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eaLnBrk="0" hangingPunct="0">
              <a:spcBef>
                <a:spcPct val="35000"/>
              </a:spcBef>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eaLnBrk="0" hangingPunct="0">
              <a:spcBef>
                <a:spcPct val="20000"/>
              </a:spcBef>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eaLnBrk="0" hangingPunct="0">
              <a:spcBef>
                <a:spcPct val="1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eaLnBrk="0" hangingPunct="0">
              <a:spcBef>
                <a:spcPct val="5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spcBef>
                <a:spcPct val="0"/>
              </a:spcBef>
              <a:buFontTx/>
              <a:buNone/>
            </a:pPr>
            <a:endParaRPr lang="en-GB" altLang="en-US" sz="1400"/>
          </a:p>
        </p:txBody>
      </p:sp>
      <p:sp>
        <p:nvSpPr>
          <p:cNvPr id="26627" name="Rectangle 4">
            <a:extLst>
              <a:ext uri="{FF2B5EF4-FFF2-40B4-BE49-F238E27FC236}">
                <a16:creationId xmlns:a16="http://schemas.microsoft.com/office/drawing/2014/main" id="{66E0974D-8411-F979-9146-1AD7F33AEE84}"/>
              </a:ext>
            </a:extLst>
          </p:cNvPr>
          <p:cNvSpPr>
            <a:spLocks noChangeArrowheads="1"/>
          </p:cNvSpPr>
          <p:nvPr/>
        </p:nvSpPr>
        <p:spPr bwMode="gray">
          <a:xfrm>
            <a:off x="457200" y="2590800"/>
            <a:ext cx="381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8016" tIns="82296" rIns="91429" bIns="91440"/>
          <a:lstStyle>
            <a:lvl1pPr defTabSz="912813" eaLnBrk="0" hangingPunct="0">
              <a:spcBef>
                <a:spcPct val="50000"/>
              </a:spcBef>
              <a:buChar char="•"/>
              <a:defRPr sz="3200">
                <a:solidFill>
                  <a:schemeClr val="tx1"/>
                </a:solidFill>
                <a:latin typeface="Verdana" panose="020B0604030504040204" pitchFamily="34" charset="0"/>
                <a:ea typeface="ＭＳ Ｐゴシック" panose="020B0600070205080204" pitchFamily="34" charset="-128"/>
                <a:cs typeface="ＭＳ Ｐゴシック" panose="020B0600070205080204" pitchFamily="34" charset="-128"/>
              </a:defRPr>
            </a:lvl1pPr>
            <a:lvl2pPr marL="742950" indent="-285750" defTabSz="912813" eaLnBrk="0" hangingPunct="0">
              <a:spcBef>
                <a:spcPct val="35000"/>
              </a:spcBef>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143000" indent="-228600" defTabSz="912813" eaLnBrk="0" hangingPunct="0">
              <a:spcBef>
                <a:spcPct val="20000"/>
              </a:spcBef>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600200" indent="-228600" defTabSz="912813" eaLnBrk="0" hangingPunct="0">
              <a:spcBef>
                <a:spcPct val="10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2057400" indent="-228600" defTabSz="912813" eaLnBrk="0" hangingPunct="0">
              <a:spcBef>
                <a:spcPct val="5000"/>
              </a:spcBef>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5146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9718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4290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886200" indent="-228600" defTabSz="912813" eaLnBrk="0" fontAlgn="base" hangingPunct="0">
              <a:spcBef>
                <a:spcPct val="5000"/>
              </a:spcBef>
              <a:spcAft>
                <a:spcPct val="0"/>
              </a:spcAft>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100000"/>
              </a:spcBef>
              <a:buFontTx/>
              <a:buNone/>
            </a:pPr>
            <a:r>
              <a:rPr lang="en-GB" altLang="en-US" sz="3600" b="1">
                <a:cs typeface="Arial" panose="020B0604020202020204" pitchFamily="34" charset="0"/>
              </a:rPr>
              <a:t>Thank You</a:t>
            </a:r>
            <a:endParaRPr lang="en-US" altLang="en-US" sz="800">
              <a:cs typeface="Arial" panose="020B0604020202020204" pitchFamily="34" charset="0"/>
            </a:endParaRPr>
          </a:p>
        </p:txBody>
      </p:sp>
      <p:pic>
        <p:nvPicPr>
          <p:cNvPr id="26628" name="Picture 2" descr="Accolade_Wines_RGB.png">
            <a:extLst>
              <a:ext uri="{FF2B5EF4-FFF2-40B4-BE49-F238E27FC236}">
                <a16:creationId xmlns:a16="http://schemas.microsoft.com/office/drawing/2014/main" id="{D7E7D95F-E0A0-C24C-999C-68C67F3621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1012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5FAD8976-1CF7-9B93-98D5-B2918A0D2517}"/>
              </a:ext>
            </a:extLst>
          </p:cNvPr>
          <p:cNvSpPr>
            <a:spLocks noGrp="1" noChangeArrowheads="1"/>
          </p:cNvSpPr>
          <p:nvPr>
            <p:ph type="body" idx="1"/>
          </p:nvPr>
        </p:nvSpPr>
        <p:spPr/>
        <p:txBody>
          <a:bodyPr/>
          <a:lstStyle/>
          <a:p>
            <a:pPr lvl="2">
              <a:buFontTx/>
              <a:buNone/>
            </a:pPr>
            <a:endParaRPr lang="en-AU" altLang="en-US">
              <a:latin typeface="Verdana" panose="020B0604030504040204" pitchFamily="34" charset="0"/>
              <a:ea typeface="ＭＳ Ｐゴシック" panose="020B0600070205080204" pitchFamily="34" charset="-128"/>
              <a:cs typeface="Verdana" panose="020B0604030504040204" pitchFamily="34" charset="0"/>
            </a:endParaRPr>
          </a:p>
          <a:p>
            <a:pPr lvl="2">
              <a:buFontTx/>
              <a:buNone/>
            </a:pPr>
            <a:r>
              <a:rPr lang="en-AU" altLang="en-US">
                <a:latin typeface="Verdana" panose="020B0604030504040204" pitchFamily="34" charset="0"/>
                <a:ea typeface="ＭＳ Ｐゴシック" panose="020B0600070205080204" pitchFamily="34" charset="-128"/>
                <a:cs typeface="Verdana" panose="020B0604030504040204" pitchFamily="34" charset="0"/>
              </a:rPr>
              <a:t>	There is still a gap in the language and characterisation of risk between commercial entities and regulatory agencies.</a:t>
            </a:r>
          </a:p>
          <a:p>
            <a:pPr lvl="2">
              <a:buFontTx/>
              <a:buNone/>
            </a:pPr>
            <a:endParaRPr lang="en-AU" altLang="en-US">
              <a:latin typeface="Verdana" panose="020B0604030504040204" pitchFamily="34" charset="0"/>
              <a:ea typeface="ＭＳ Ｐゴシック" panose="020B0600070205080204" pitchFamily="34" charset="-128"/>
              <a:cs typeface="Verdana" panose="020B0604030504040204" pitchFamily="34" charset="0"/>
            </a:endParaRPr>
          </a:p>
          <a:p>
            <a:pPr lvl="2">
              <a:buFontTx/>
              <a:buNone/>
            </a:pPr>
            <a:r>
              <a:rPr lang="en-AU" altLang="en-US">
                <a:latin typeface="Verdana" panose="020B0604030504040204" pitchFamily="34" charset="0"/>
                <a:ea typeface="ＭＳ Ｐゴシック" panose="020B0600070205080204" pitchFamily="34" charset="-128"/>
                <a:cs typeface="Verdana" panose="020B0604030504040204" pitchFamily="34" charset="0"/>
              </a:rPr>
              <a:t>	This is in part a difference in “Risk Appetite” and is reflected in regulatory mechanisms on the spectrum points of Self Regulation, Co-Regulation and Statutory Regulation.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A79FE7B-EFA6-0E2B-ECDC-5551BCB0E3C3}"/>
              </a:ext>
            </a:extLst>
          </p:cNvPr>
          <p:cNvSpPr>
            <a:spLocks noGrp="1"/>
          </p:cNvSpPr>
          <p:nvPr>
            <p:ph type="title"/>
          </p:nvPr>
        </p:nvSpPr>
        <p:spPr/>
        <p:txBody>
          <a:bodyPr/>
          <a:lstStyle/>
          <a:p>
            <a:endParaRPr lang="en-AU" altLang="en-US">
              <a:latin typeface="Verdana" panose="020B0604030504040204" pitchFamily="34" charset="0"/>
              <a:ea typeface="ＭＳ Ｐゴシック" panose="020B0600070205080204" pitchFamily="34" charset="-128"/>
            </a:endParaRPr>
          </a:p>
        </p:txBody>
      </p:sp>
      <p:sp>
        <p:nvSpPr>
          <p:cNvPr id="6147" name="Content Placeholder 2">
            <a:extLst>
              <a:ext uri="{FF2B5EF4-FFF2-40B4-BE49-F238E27FC236}">
                <a16:creationId xmlns:a16="http://schemas.microsoft.com/office/drawing/2014/main" id="{E8B941DC-D38E-4653-CD7E-141C631BBBCE}"/>
              </a:ext>
            </a:extLst>
          </p:cNvPr>
          <p:cNvSpPr>
            <a:spLocks noGrp="1"/>
          </p:cNvSpPr>
          <p:nvPr>
            <p:ph idx="1"/>
          </p:nvPr>
        </p:nvSpPr>
        <p:spPr/>
        <p:txBody>
          <a:bodyPr/>
          <a:lstStyle/>
          <a:p>
            <a:pPr marL="0" indent="0">
              <a:buFontTx/>
              <a:buNone/>
              <a:defRPr/>
            </a:pPr>
            <a:r>
              <a:rPr lang="en-AU" altLang="en-US" sz="2400" dirty="0">
                <a:latin typeface="Verdana" pitchFamily="34" charset="0"/>
                <a:ea typeface="ＭＳ Ｐゴシック" pitchFamily="34" charset="-128"/>
                <a:cs typeface="ＭＳ Ｐゴシック" pitchFamily="34" charset="-128"/>
              </a:rPr>
              <a:t>If we are not speaking the same language of risk management:</a:t>
            </a:r>
          </a:p>
          <a:p>
            <a:pPr marL="0" indent="0">
              <a:buFontTx/>
              <a:buNone/>
              <a:defRPr/>
            </a:pPr>
            <a:endParaRPr lang="en-AU" altLang="en-US" sz="2400" dirty="0">
              <a:latin typeface="Verdana" pitchFamily="34" charset="0"/>
              <a:ea typeface="ＭＳ Ｐゴシック" pitchFamily="34" charset="-128"/>
              <a:cs typeface="ＭＳ Ｐゴシック" pitchFamily="34" charset="-128"/>
            </a:endParaRPr>
          </a:p>
          <a:p>
            <a:pPr>
              <a:buFontTx/>
              <a:buChar char="-"/>
              <a:defRPr/>
            </a:pPr>
            <a:r>
              <a:rPr lang="en-AU" altLang="en-US" sz="2400" dirty="0">
                <a:latin typeface="Verdana" pitchFamily="34" charset="0"/>
                <a:ea typeface="ＭＳ Ｐゴシック" pitchFamily="34" charset="-128"/>
                <a:cs typeface="ＭＳ Ｐゴシック" pitchFamily="34" charset="-128"/>
              </a:rPr>
              <a:t>within industry</a:t>
            </a:r>
          </a:p>
          <a:p>
            <a:pPr>
              <a:buFontTx/>
              <a:buChar char="-"/>
              <a:defRPr/>
            </a:pPr>
            <a:r>
              <a:rPr lang="en-AU" altLang="en-US" sz="2400" dirty="0">
                <a:latin typeface="Verdana" pitchFamily="34" charset="0"/>
                <a:ea typeface="ＭＳ Ｐゴシック" pitchFamily="34" charset="-128"/>
                <a:cs typeface="ＭＳ Ｐゴシック" pitchFamily="34" charset="-128"/>
              </a:rPr>
              <a:t>to regulators</a:t>
            </a:r>
          </a:p>
          <a:p>
            <a:pPr>
              <a:buFontTx/>
              <a:buChar char="-"/>
              <a:defRPr/>
            </a:pPr>
            <a:r>
              <a:rPr lang="en-AU" altLang="en-US" sz="2400" dirty="0">
                <a:latin typeface="Verdana" pitchFamily="34" charset="0"/>
                <a:ea typeface="ＭＳ Ｐゴシック" pitchFamily="34" charset="-128"/>
                <a:cs typeface="ＭＳ Ｐゴシック" pitchFamily="34" charset="-128"/>
              </a:rPr>
              <a:t>between trade partners</a:t>
            </a:r>
          </a:p>
          <a:p>
            <a:pPr>
              <a:buFontTx/>
              <a:buChar char="-"/>
              <a:defRPr/>
            </a:pPr>
            <a:endParaRPr lang="en-AU" altLang="en-US" sz="2400" dirty="0">
              <a:latin typeface="Verdana" pitchFamily="34" charset="0"/>
              <a:ea typeface="ＭＳ Ｐゴシック" pitchFamily="34" charset="-128"/>
              <a:cs typeface="ＭＳ Ｐゴシック" pitchFamily="34" charset="-128"/>
            </a:endParaRPr>
          </a:p>
          <a:p>
            <a:pPr marL="0" indent="0">
              <a:buFontTx/>
              <a:buNone/>
              <a:defRPr/>
            </a:pPr>
            <a:r>
              <a:rPr lang="en-AU" altLang="en-US" sz="2400" dirty="0">
                <a:latin typeface="Verdana" pitchFamily="34" charset="0"/>
                <a:ea typeface="ＭＳ Ｐゴシック" pitchFamily="34" charset="-128"/>
                <a:cs typeface="ＭＳ Ｐゴシック" pitchFamily="34" charset="-128"/>
              </a:rPr>
              <a:t>what unnecessary market entry barriers  do we make for ourselves?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4F4EB98-5622-07A8-2909-D7DEFFFFCA1F}"/>
              </a:ext>
            </a:extLst>
          </p:cNvPr>
          <p:cNvSpPr>
            <a:spLocks noGrp="1"/>
          </p:cNvSpPr>
          <p:nvPr>
            <p:ph type="title"/>
          </p:nvPr>
        </p:nvSpPr>
        <p:spPr>
          <a:xfrm>
            <a:off x="971550" y="260350"/>
            <a:ext cx="6654800" cy="720725"/>
          </a:xfrm>
        </p:spPr>
        <p:txBody>
          <a:bodyPr/>
          <a:lstStyle/>
          <a:p>
            <a:r>
              <a:rPr lang="en-AU" altLang="en-US" sz="2400">
                <a:latin typeface="Verdana" panose="020B0604030504040204" pitchFamily="34" charset="0"/>
                <a:ea typeface="ＭＳ Ｐゴシック" panose="020B0600070205080204" pitchFamily="34" charset="-128"/>
              </a:rPr>
              <a:t>Three areas of focus:</a:t>
            </a:r>
          </a:p>
        </p:txBody>
      </p:sp>
      <p:sp>
        <p:nvSpPr>
          <p:cNvPr id="7171" name="Content Placeholder 2">
            <a:extLst>
              <a:ext uri="{FF2B5EF4-FFF2-40B4-BE49-F238E27FC236}">
                <a16:creationId xmlns:a16="http://schemas.microsoft.com/office/drawing/2014/main" id="{AD0EB85C-DE7E-B04D-20C9-9A92176F6645}"/>
              </a:ext>
            </a:extLst>
          </p:cNvPr>
          <p:cNvSpPr>
            <a:spLocks noGrp="1"/>
          </p:cNvSpPr>
          <p:nvPr>
            <p:ph idx="1"/>
          </p:nvPr>
        </p:nvSpPr>
        <p:spPr/>
        <p:txBody>
          <a:bodyPr/>
          <a:lstStyle/>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What international frameworks of risk should we be using?</a:t>
            </a:r>
          </a:p>
          <a:p>
            <a:pPr marL="0" indent="0">
              <a:buFontTx/>
              <a:buNone/>
            </a:pPr>
            <a:endPar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Continuous review of risk management regulation and/or controls used commercially &amp; legislatively.</a:t>
            </a:r>
          </a:p>
          <a:p>
            <a:pPr marL="0" indent="0">
              <a:buFontTx/>
              <a:buNone/>
            </a:pPr>
            <a:endPar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Evidence based regulation to address risk.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45F03047-9D07-D1E1-4485-30AA5C4EF367}"/>
              </a:ext>
            </a:extLst>
          </p:cNvPr>
          <p:cNvSpPr>
            <a:spLocks noGrp="1"/>
          </p:cNvSpPr>
          <p:nvPr>
            <p:ph idx="1"/>
          </p:nvPr>
        </p:nvSpPr>
        <p:spPr>
          <a:xfrm>
            <a:off x="1042988" y="549275"/>
            <a:ext cx="6697662" cy="5788025"/>
          </a:xfrm>
        </p:spPr>
        <p:txBody>
          <a:bodyPr/>
          <a:lstStyle/>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Quality &amp; Food Safety Risks:</a:t>
            </a:r>
          </a:p>
          <a:p>
            <a:pPr marL="0" indent="0">
              <a:buFontTx/>
              <a:buNone/>
            </a:pPr>
            <a:endPar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endParaRP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Well characterised for wine production activities</a:t>
            </a:r>
          </a:p>
          <a:p>
            <a:pPr marL="0" indent="0">
              <a:buFontTx/>
              <a:buNone/>
            </a:pPr>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Some markets exhibit lack transparency on assumptions, assessment characterisation and justifications arising in legislative controls for:</a:t>
            </a:r>
          </a:p>
          <a:p>
            <a:pPr marL="0" indent="0">
              <a:buFontTx/>
              <a:buNone/>
            </a:pPr>
            <a:endPar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endParaRPr>
          </a:p>
          <a:p>
            <a:pPr lvl="1"/>
            <a:r>
              <a:rPr lang="en-AU" altLang="en-US" sz="2000">
                <a:latin typeface="Verdana" panose="020B0604030504040204" pitchFamily="34" charset="0"/>
                <a:ea typeface="ＭＳ Ｐゴシック" panose="020B0600070205080204" pitchFamily="34" charset="-128"/>
                <a:cs typeface="Verdana" panose="020B0604030504040204" pitchFamily="34" charset="0"/>
              </a:rPr>
              <a:t>Product classification – wine,wine-based product, </a:t>
            </a:r>
          </a:p>
          <a:p>
            <a:pPr lvl="1"/>
            <a:r>
              <a:rPr lang="en-AU" altLang="en-US" sz="2000">
                <a:latin typeface="Verdana" panose="020B0604030504040204" pitchFamily="34" charset="0"/>
                <a:ea typeface="ＭＳ Ｐゴシック" panose="020B0600070205080204" pitchFamily="34" charset="-128"/>
                <a:cs typeface="Verdana" panose="020B0604030504040204" pitchFamily="34" charset="0"/>
              </a:rPr>
              <a:t>Additives &amp; Processing Aids – use &amp; limits</a:t>
            </a:r>
          </a:p>
          <a:p>
            <a:pPr lvl="1"/>
            <a:r>
              <a:rPr lang="en-AU" altLang="en-US" sz="2000">
                <a:latin typeface="Verdana" panose="020B0604030504040204" pitchFamily="34" charset="0"/>
                <a:ea typeface="ＭＳ Ｐゴシック" panose="020B0600070205080204" pitchFamily="34" charset="-128"/>
                <a:cs typeface="Verdana" panose="020B0604030504040204" pitchFamily="34" charset="0"/>
              </a:rPr>
              <a:t>Production techniques- dealcoholisation</a:t>
            </a:r>
          </a:p>
          <a:p>
            <a:pPr lvl="1"/>
            <a:r>
              <a:rPr lang="en-AU" altLang="en-US" sz="2000">
                <a:latin typeface="Verdana" panose="020B0604030504040204" pitchFamily="34" charset="0"/>
                <a:ea typeface="ＭＳ Ｐゴシック" panose="020B0600070205080204" pitchFamily="34" charset="-128"/>
                <a:cs typeface="Verdana" panose="020B0604030504040204" pitchFamily="34" charset="0"/>
              </a:rPr>
              <a:t>Critical quality control parameters - microbiology</a:t>
            </a:r>
          </a:p>
          <a:p>
            <a:pPr marL="0" indent="0">
              <a:buFontTx/>
              <a:buNone/>
            </a:pPr>
            <a:endPar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EBF0B2D-B5A8-2DA4-DC1B-74DC7E427615}"/>
              </a:ext>
            </a:extLst>
          </p:cNvPr>
          <p:cNvSpPr>
            <a:spLocks noGrp="1"/>
          </p:cNvSpPr>
          <p:nvPr>
            <p:ph type="title"/>
          </p:nvPr>
        </p:nvSpPr>
        <p:spPr/>
        <p:txBody>
          <a:bodyPr/>
          <a:lstStyle/>
          <a:p>
            <a:r>
              <a:rPr lang="en-AU" altLang="en-US" sz="2400">
                <a:latin typeface="Verdana" panose="020B0604030504040204" pitchFamily="34" charset="0"/>
                <a:ea typeface="ＭＳ Ｐゴシック" panose="020B0600070205080204" pitchFamily="34" charset="-128"/>
              </a:rPr>
              <a:t>Codex “Working Principles for Risk Analysis for Food Safety For Application By Governments (2007)”</a:t>
            </a:r>
          </a:p>
        </p:txBody>
      </p:sp>
      <p:sp>
        <p:nvSpPr>
          <p:cNvPr id="9219" name="Content Placeholder 2">
            <a:extLst>
              <a:ext uri="{FF2B5EF4-FFF2-40B4-BE49-F238E27FC236}">
                <a16:creationId xmlns:a16="http://schemas.microsoft.com/office/drawing/2014/main" id="{3C4C3210-EBC5-DB00-AAB2-BB2423F0CD99}"/>
              </a:ext>
            </a:extLst>
          </p:cNvPr>
          <p:cNvSpPr>
            <a:spLocks noGrp="1"/>
          </p:cNvSpPr>
          <p:nvPr>
            <p:ph idx="1"/>
          </p:nvPr>
        </p:nvSpPr>
        <p:spPr/>
        <p:txBody>
          <a:bodyPr/>
          <a:lstStyle/>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Ensure protection of human health </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Applicable to national food control &amp; food trade</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Application of risk analysis should be integral part of a national food safety system</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Risk management in a national system to be supported by functioning food control system</a:t>
            </a:r>
          </a:p>
          <a:p>
            <a:endParaRPr lang="en-AU" altLang="en-US">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960C90E-8A3B-5B1C-8765-A9BF628AAA43}"/>
              </a:ext>
            </a:extLst>
          </p:cNvPr>
          <p:cNvSpPr>
            <a:spLocks noGrp="1"/>
          </p:cNvSpPr>
          <p:nvPr>
            <p:ph type="title"/>
          </p:nvPr>
        </p:nvSpPr>
        <p:spPr/>
        <p:txBody>
          <a:bodyPr/>
          <a:lstStyle/>
          <a:p>
            <a:r>
              <a:rPr lang="en-AU" altLang="en-US">
                <a:latin typeface="Verdana" panose="020B0604030504040204" pitchFamily="34" charset="0"/>
                <a:ea typeface="ＭＳ Ｐゴシック" panose="020B0600070205080204" pitchFamily="34" charset="-128"/>
              </a:rPr>
              <a:t>Industry experience:</a:t>
            </a:r>
          </a:p>
        </p:txBody>
      </p:sp>
      <p:sp>
        <p:nvSpPr>
          <p:cNvPr id="10243" name="Content Placeholder 2">
            <a:extLst>
              <a:ext uri="{FF2B5EF4-FFF2-40B4-BE49-F238E27FC236}">
                <a16:creationId xmlns:a16="http://schemas.microsoft.com/office/drawing/2014/main" id="{69111ED2-A425-0033-B9D2-D22AAC02A285}"/>
              </a:ext>
            </a:extLst>
          </p:cNvPr>
          <p:cNvSpPr>
            <a:spLocks noGrp="1"/>
          </p:cNvSpPr>
          <p:nvPr>
            <p:ph idx="1"/>
          </p:nvPr>
        </p:nvSpPr>
        <p:spPr>
          <a:xfrm>
            <a:off x="1042988" y="981075"/>
            <a:ext cx="6697662" cy="5356225"/>
          </a:xfrm>
        </p:spPr>
        <p:txBody>
          <a:bodyPr/>
          <a:lstStyle/>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Possible protectionism presented as SPS concern</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Requirements placed upon traded product not applied to domestically produced product</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Lack of transparency and scientific justification of risk or regulatory control.</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Over-regulation because industry self-regulation not accepted.</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Utilisation of other government agencies to conduct market surveillance using different rules to those agreed and accepted by food control agencies.</a:t>
            </a:r>
          </a:p>
          <a:p>
            <a:endParaRPr lang="en-AU" altLang="en-US">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D447A6BA-4E06-FDBE-FD46-FD210D581F37}"/>
              </a:ext>
            </a:extLst>
          </p:cNvPr>
          <p:cNvSpPr>
            <a:spLocks noGrp="1"/>
          </p:cNvSpPr>
          <p:nvPr>
            <p:ph idx="1"/>
          </p:nvPr>
        </p:nvSpPr>
        <p:spPr>
          <a:xfrm>
            <a:off x="1042988" y="1484313"/>
            <a:ext cx="6697662" cy="5040312"/>
          </a:xfrm>
        </p:spPr>
        <p:txBody>
          <a:bodyPr/>
          <a:lstStyle/>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“Precaution Principle” – transparent risk analysis of scientific uncertainty and variability; and assumptions for such.</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Enshrined in WTO Agreement on SPS.</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Risk of Over-regulation / defacto Prevention Principle with an ill-defined assumption of consumer harm risk.</a:t>
            </a:r>
          </a:p>
          <a:p>
            <a:r>
              <a:rPr lang="en-AU" altLang="en-US" sz="2400">
                <a:latin typeface="Verdana" panose="020B0604030504040204" pitchFamily="34" charset="0"/>
                <a:ea typeface="ＭＳ Ｐゴシック" panose="020B0600070205080204" pitchFamily="34" charset="-128"/>
                <a:cs typeface="ＭＳ Ｐゴシック" panose="020B0600070205080204" pitchFamily="34" charset="-128"/>
              </a:rPr>
              <a:t>Excuse is often “provides regulatory certainty”</a:t>
            </a:r>
          </a:p>
          <a:p>
            <a:endParaRPr lang="en-AU" altLang="en-US">
              <a:latin typeface="Verdana" panose="020B0604030504040204" pitchFamily="34" charset="0"/>
              <a:ea typeface="ＭＳ Ｐゴシック" panose="020B0600070205080204" pitchFamily="34" charset="-128"/>
              <a:cs typeface="ＭＳ Ｐゴシック" panose="020B0600070205080204" pitchFamily="34" charset="-128"/>
            </a:endParaRPr>
          </a:p>
        </p:txBody>
      </p:sp>
    </p:spTree>
  </p:cSld>
  <p:clrMapOvr>
    <a:masterClrMapping/>
  </p:clrMapOvr>
</p:sld>
</file>

<file path=ppt/theme/theme1.xml><?xml version="1.0" encoding="utf-8"?>
<a:theme xmlns:a="http://schemas.openxmlformats.org/drawingml/2006/main" name="*OnScreen PPT Template">
  <a:themeElements>
    <a:clrScheme name="Custom 1">
      <a:dk1>
        <a:srgbClr val="53565A"/>
      </a:dk1>
      <a:lt1>
        <a:srgbClr val="FFFFFF"/>
      </a:lt1>
      <a:dk2>
        <a:srgbClr val="76232F"/>
      </a:dk2>
      <a:lt2>
        <a:srgbClr val="DA291C"/>
      </a:lt2>
      <a:accent1>
        <a:srgbClr val="3EB1C8"/>
      </a:accent1>
      <a:accent2>
        <a:srgbClr val="326295"/>
      </a:accent2>
      <a:accent3>
        <a:srgbClr val="FFC72C"/>
      </a:accent3>
      <a:accent4>
        <a:srgbClr val="FF8200"/>
      </a:accent4>
      <a:accent5>
        <a:srgbClr val="B7BF10"/>
      </a:accent5>
      <a:accent6>
        <a:srgbClr val="4A7729"/>
      </a:accent6>
      <a:hlink>
        <a:srgbClr val="DA291C"/>
      </a:hlink>
      <a:folHlink>
        <a:srgbClr val="75160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Verdana" pitchFamily="-111" charset="0"/>
            <a:ea typeface="ＭＳ Ｐゴシック" pitchFamily="-111" charset="-128"/>
            <a:cs typeface="ＭＳ Ｐゴシック" pitchFamily="-111" charset="-128"/>
          </a:defRPr>
        </a:defPPr>
      </a:lstStyle>
    </a:lnDef>
  </a:objectDefaults>
  <a:extraClrSchemeLst>
    <a:extraClrScheme>
      <a:clrScheme name="*OnScreen PPT Template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3772</TotalTime>
  <Words>1235</Words>
  <Application>Microsoft Office PowerPoint</Application>
  <PresentationFormat>On-screen Show (4:3)</PresentationFormat>
  <Paragraphs>156</Paragraphs>
  <Slides>24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Verdana</vt:lpstr>
      <vt:lpstr>ＭＳ Ｐゴシック</vt:lpstr>
      <vt:lpstr>Arial</vt:lpstr>
      <vt:lpstr>*OnScreen PPT Template</vt:lpstr>
      <vt:lpstr>PowerPoint Presentation</vt:lpstr>
      <vt:lpstr>PowerPoint Presentation</vt:lpstr>
      <vt:lpstr>PowerPoint Presentation</vt:lpstr>
      <vt:lpstr>PowerPoint Presentation</vt:lpstr>
      <vt:lpstr>Three areas of focus:</vt:lpstr>
      <vt:lpstr>PowerPoint Presentation</vt:lpstr>
      <vt:lpstr>Codex “Working Principles for Risk Analysis for Food Safety For Application By Governments (2007)”</vt:lpstr>
      <vt:lpstr>Industry experience:</vt:lpstr>
      <vt:lpstr>PowerPoint Presentation</vt:lpstr>
      <vt:lpstr>Risk Assessment – 4 Steps</vt:lpstr>
      <vt:lpstr>ISO 31000:2009 – Risk Management : Principles and Guidelines</vt:lpstr>
      <vt:lpstr>PowerPoint Presentation</vt:lpstr>
      <vt:lpstr>Industry Role in Risk Management</vt:lpstr>
      <vt:lpstr>Risk Management Within Supply Chain</vt:lpstr>
      <vt:lpstr>Continuous Improvement of Risk Management Framework</vt:lpstr>
      <vt:lpstr>Wine Australia Sensory Panel – Example of Government Regulatory Reform</vt:lpstr>
      <vt:lpstr>WFA-WISA Supplier Raw Material Checklist (Industry Self-Regulation)</vt:lpstr>
      <vt:lpstr>Trans Pacific Partnership Agreement Chapter 25 Regulatory Coherence</vt:lpstr>
      <vt:lpstr>Trans Pacific Partnership Agreement Chapter 25 Regulatory Coherence</vt:lpstr>
      <vt:lpstr>Very similar to…</vt:lpstr>
      <vt:lpstr>PowerPoint Presentation</vt:lpstr>
      <vt:lpstr>First steps – Tsiblisi Statement </vt:lpstr>
      <vt:lpstr>PowerPoint Presentation</vt:lpstr>
      <vt:lpstr>PowerPoint Presentation</vt:lpstr>
    </vt:vector>
  </TitlesOfParts>
  <Company>mac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new PPT template</dc:title>
  <dc:creator>mac user</dc:creator>
  <cp:lastModifiedBy>Shin C. Kao</cp:lastModifiedBy>
  <cp:revision>193</cp:revision>
  <cp:lastPrinted>2011-03-31T18:29:38Z</cp:lastPrinted>
  <dcterms:created xsi:type="dcterms:W3CDTF">2011-06-20T02:14:17Z</dcterms:created>
  <dcterms:modified xsi:type="dcterms:W3CDTF">2024-10-23T22:56:47Z</dcterms:modified>
</cp:coreProperties>
</file>