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2" r:id="rId18"/>
    <p:sldId id="273" r:id="rId19"/>
    <p:sldId id="274" r:id="rId20"/>
    <p:sldId id="275" r:id="rId21"/>
    <p:sldId id="277" r:id="rId22"/>
    <p:sldId id="284" r:id="rId23"/>
    <p:sldId id="276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D454"/>
    <a:srgbClr val="F9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20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9529C-88D5-4A58-B889-C2113B372E87}" type="datetimeFigureOut">
              <a:rPr lang="en-AU" smtClean="0"/>
              <a:t>3/11/2015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CFFD7-13DA-4329-857E-CA9D892595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27220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84630-0729-4149-A510-53C4F03B2551}" type="datetimeFigureOut">
              <a:rPr lang="en-AU" smtClean="0"/>
              <a:t>3/11/2015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FF0BF-277E-4FDB-B390-A2E8DEB168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4433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APEC Wine Regulatory Forum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AU" dirty="0" smtClean="0"/>
              <a:t>Adelaide | Australia</a:t>
            </a:r>
            <a:endParaRPr lang="en-AU" dirty="0"/>
          </a:p>
        </p:txBody>
      </p:sp>
      <p:pic>
        <p:nvPicPr>
          <p:cNvPr id="5" name="Picture 2" descr="C:\Users\jessica.pater\AppData\Local\Microsoft\Windows\Temporary Internet Files\Content.Outlook\ADH3HQZ6\tyrells_vine_0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3" b="31448"/>
          <a:stretch/>
        </p:blipFill>
        <p:spPr bwMode="auto">
          <a:xfrm>
            <a:off x="0" y="2924944"/>
            <a:ext cx="9144000" cy="33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29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116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59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974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39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257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9736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00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946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47936" y="6351165"/>
            <a:ext cx="21518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50" dirty="0" smtClean="0"/>
              <a:t>APEC Wine Regulatory Forum</a:t>
            </a:r>
            <a:endParaRPr lang="en-AU" sz="10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67544" y="692696"/>
            <a:ext cx="8208912" cy="554461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961" y="38539"/>
            <a:ext cx="2055495" cy="636905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668616" y="6359040"/>
            <a:ext cx="21518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050" dirty="0" smtClean="0"/>
              <a:t>Adelaide | Australia</a:t>
            </a:r>
            <a:endParaRPr lang="en-AU" sz="1050" dirty="0"/>
          </a:p>
        </p:txBody>
      </p:sp>
    </p:spTree>
    <p:extLst>
      <p:ext uri="{BB962C8B-B14F-4D97-AF65-F5344CB8AC3E}">
        <p14:creationId xmlns:p14="http://schemas.microsoft.com/office/powerpoint/2010/main" val="284672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ill Sans MT" panose="020B0502020104020203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52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ill Sans MT" panose="020B0502020104020203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206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ill Sans MT" panose="020B0502020104020203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6355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ill Sans MT" panose="020B0502020104020203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4987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3969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246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3249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APEC Wine Regulatory Forum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AU" dirty="0" smtClean="0"/>
              <a:t>Adelaide | Australia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573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967104" y="6384869"/>
            <a:ext cx="17813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dirty="0" smtClean="0"/>
              <a:t>Adelaide | Australia</a:t>
            </a:r>
            <a:endParaRPr lang="en-AU" dirty="0"/>
          </a:p>
        </p:txBody>
      </p:sp>
      <p:pic>
        <p:nvPicPr>
          <p:cNvPr id="2050" name="Picture 2" descr="C:\Users\jessica.pater\AppData\Local\Microsoft\Windows\Temporary Internet Files\Content.Outlook\ADH3HQZ6\tyrells_vine_02.jp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3" b="31448"/>
          <a:stretch/>
        </p:blipFill>
        <p:spPr bwMode="auto">
          <a:xfrm>
            <a:off x="0" y="2924944"/>
            <a:ext cx="9144000" cy="33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APEC Wine Regulatory Forum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47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4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3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QYoPp4" TargetMode="External"/><Relationship Id="rId2" Type="http://schemas.openxmlformats.org/officeDocument/2006/relationships/hyperlink" Target="http://1.usa.gov/1NWJYC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1GXlmB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1OV2Cc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acticalwinery.com/janfeb09/page2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Lqjfds" TargetMode="External"/><Relationship Id="rId2" Type="http://schemas.openxmlformats.org/officeDocument/2006/relationships/hyperlink" Target="http://1.usa.gov/1PJzYv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1LPFpY9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o.org/3/a-w4982e.pdf%20(26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sa.europa.eu/sites/default/files/scientific_output/files/main_documents/2724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jBGLe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1.usa.gov/UyyRFj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1NWIes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1RUFLg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1OGUBJ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M8xCj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349508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>
                <a:latin typeface="Gill Sans MT" panose="020B0502020104020203" pitchFamily="34" charset="0"/>
              </a:rPr>
              <a:t>APEC Wine Regulatory Forum</a:t>
            </a:r>
            <a:endParaRPr lang="en-AU" sz="1100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6350492"/>
            <a:ext cx="2232248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latin typeface="Gill Sans MT" panose="020B0502020104020203" pitchFamily="34" charset="0"/>
              </a:rPr>
              <a:t>Adelaide | Australia</a:t>
            </a:r>
            <a:endParaRPr lang="en-AU" sz="1100" dirty="0">
              <a:latin typeface="Gill Sans MT" panose="020B05020201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4213" y="116632"/>
            <a:ext cx="7772400" cy="18721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4000" dirty="0"/>
              <a:t>The </a:t>
            </a:r>
            <a:r>
              <a:rPr lang="en-AU" sz="4000" dirty="0" smtClean="0"/>
              <a:t>Microbiological </a:t>
            </a:r>
            <a:r>
              <a:rPr lang="en-AU" sz="4000" dirty="0"/>
              <a:t>Safety of Wine</a:t>
            </a:r>
          </a:p>
          <a:p>
            <a:pPr>
              <a:defRPr/>
            </a:pPr>
            <a:endParaRPr lang="en-AU" sz="1600" dirty="0">
              <a:latin typeface="Gill Sans MT" panose="020B0502020104020203" pitchFamily="34" charset="0"/>
            </a:endParaRPr>
          </a:p>
          <a:p>
            <a:pPr>
              <a:defRPr/>
            </a:pPr>
            <a:r>
              <a:rPr lang="en-AU" sz="1800" dirty="0" smtClean="0">
                <a:latin typeface="Gill Sans MT" panose="020B0502020104020203" pitchFamily="34" charset="0"/>
              </a:rPr>
              <a:t>Greg Hodson, PhD – Wine Institute Technical Advisory Committee Chair  </a:t>
            </a:r>
          </a:p>
          <a:p>
            <a:pPr>
              <a:defRPr/>
            </a:pPr>
            <a:r>
              <a:rPr lang="en-AU" sz="1800" dirty="0" smtClean="0">
                <a:latin typeface="Gill Sans MT" panose="020B0502020104020203" pitchFamily="34" charset="0"/>
              </a:rPr>
              <a:t>Sara Azevedo- Wine Institute</a:t>
            </a:r>
          </a:p>
          <a:p>
            <a:pPr>
              <a:defRPr/>
            </a:pPr>
            <a:r>
              <a:rPr lang="en-AU" sz="1800" dirty="0" smtClean="0">
                <a:latin typeface="Gill Sans MT" panose="020B0502020104020203" pitchFamily="34" charset="0"/>
              </a:rPr>
              <a:t>APEC WRF November 2015 | Adelaide Australia</a:t>
            </a:r>
            <a:r>
              <a:rPr lang="en-AU" sz="3200" dirty="0" smtClean="0">
                <a:latin typeface="Gill Sans MT" panose="020B0502020104020203" pitchFamily="34" charset="0"/>
              </a:rPr>
              <a:t/>
            </a:r>
            <a:br>
              <a:rPr lang="en-AU" sz="3200" dirty="0" smtClean="0">
                <a:latin typeface="Gill Sans MT" panose="020B0502020104020203" pitchFamily="34" charset="0"/>
              </a:rPr>
            </a:br>
            <a:endParaRPr lang="en-AU" sz="3200" dirty="0">
              <a:latin typeface="Gill Sans MT" panose="020B0502020104020203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02" y="1916832"/>
            <a:ext cx="3185795" cy="98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Wine Characteristics: Acidity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 simply on the basis of its inherent </a:t>
            </a:r>
            <a:r>
              <a:rPr lang="en-US" dirty="0" smtClean="0"/>
              <a:t>acidity, </a:t>
            </a:r>
            <a:r>
              <a:rPr lang="en-US" b="1" dirty="0" smtClean="0"/>
              <a:t>almost </a:t>
            </a:r>
            <a:r>
              <a:rPr lang="en-US" b="1" dirty="0"/>
              <a:t>no pathogens will survive in </a:t>
            </a:r>
            <a:r>
              <a:rPr lang="en-US" b="1" dirty="0" smtClean="0"/>
              <a:t>wine.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But some </a:t>
            </a:r>
            <a:r>
              <a:rPr lang="en-US" dirty="0"/>
              <a:t>literature suggests that the polyphenolic chemicals present in wine act synergistically to </a:t>
            </a:r>
            <a:r>
              <a:rPr lang="en-US" u="sng" dirty="0"/>
              <a:t>enhance</a:t>
            </a:r>
            <a:r>
              <a:rPr lang="en-US" dirty="0"/>
              <a:t> its overall antimicrobial </a:t>
            </a:r>
            <a:r>
              <a:rPr lang="en-US" dirty="0" smtClean="0"/>
              <a:t>character.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8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Studies on </a:t>
            </a:r>
            <a:r>
              <a:rPr lang="en-US" sz="3600" dirty="0" smtClean="0"/>
              <a:t>Anti-Microbial Effects </a:t>
            </a:r>
            <a:r>
              <a:rPr lang="en-US" sz="3600" dirty="0"/>
              <a:t>of </a:t>
            </a:r>
            <a:r>
              <a:rPr lang="en-US" sz="3600" dirty="0" smtClean="0"/>
              <a:t>High Acidity </a:t>
            </a:r>
            <a:r>
              <a:rPr lang="en-US" sz="3600" dirty="0"/>
              <a:t>(low pH) and </a:t>
            </a:r>
            <a:r>
              <a:rPr lang="en-US" sz="3600" dirty="0" smtClean="0"/>
              <a:t>Polyphenols </a:t>
            </a:r>
            <a:r>
              <a:rPr lang="en-US" sz="3600" dirty="0"/>
              <a:t>in W</a:t>
            </a:r>
            <a:r>
              <a:rPr lang="en-US" sz="3600" dirty="0" smtClean="0"/>
              <a:t>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lnSpcReduction="10000"/>
          </a:bodyPr>
          <a:lstStyle/>
          <a:p>
            <a:pPr lvl="1" indent="0" fontAlgn="auto">
              <a:spcAft>
                <a:spcPts val="0"/>
              </a:spcAft>
              <a:buNone/>
            </a:pPr>
            <a:r>
              <a:rPr lang="en-GB" sz="2200" b="1" dirty="0"/>
              <a:t>“…</a:t>
            </a:r>
            <a:r>
              <a:rPr lang="en-GB" sz="2200" b="1" i="1" dirty="0"/>
              <a:t>food-borne bacteria were killed in both red and white wine within thirty minutes,” </a:t>
            </a:r>
            <a:endParaRPr lang="en-GB" sz="2200" dirty="0"/>
          </a:p>
          <a:p>
            <a:pPr marL="1085850" lvl="1" indent="-342900" algn="r" fontAlgn="auto">
              <a:spcAft>
                <a:spcPts val="0"/>
              </a:spcAft>
              <a:buFontTx/>
              <a:buChar char="-"/>
            </a:pPr>
            <a:r>
              <a:rPr lang="en-GB" sz="2200" dirty="0" smtClean="0"/>
              <a:t>Department </a:t>
            </a:r>
            <a:r>
              <a:rPr lang="en-GB" sz="2200" dirty="0"/>
              <a:t>of Human and Environmental Sciences at the Ochanomizu University, Japan (</a:t>
            </a:r>
            <a:r>
              <a:rPr lang="en-GB" sz="2200" dirty="0">
                <a:hlinkClick r:id="rId2"/>
              </a:rPr>
              <a:t>http://</a:t>
            </a:r>
            <a:r>
              <a:rPr lang="en-GB" sz="2200" dirty="0" smtClean="0">
                <a:hlinkClick r:id="rId2"/>
              </a:rPr>
              <a:t>1.usa.gov/1NWJYCb</a:t>
            </a:r>
            <a:r>
              <a:rPr lang="en-GB" sz="2200" dirty="0" smtClean="0"/>
              <a:t>)</a:t>
            </a:r>
          </a:p>
          <a:p>
            <a:pPr lvl="1" indent="0" fontAlgn="auto">
              <a:spcAft>
                <a:spcPts val="0"/>
              </a:spcAft>
              <a:buNone/>
            </a:pPr>
            <a:endParaRPr lang="en-GB" sz="2200" b="1" dirty="0" smtClean="0"/>
          </a:p>
          <a:p>
            <a:pPr lvl="1" indent="0" fontAlgn="auto">
              <a:spcAft>
                <a:spcPts val="0"/>
              </a:spcAft>
              <a:buNone/>
            </a:pPr>
            <a:r>
              <a:rPr lang="en-GB" sz="2200" b="1" dirty="0" smtClean="0"/>
              <a:t>“…</a:t>
            </a:r>
            <a:r>
              <a:rPr lang="en-GB" sz="2200" b="1" i="1" dirty="0" smtClean="0"/>
              <a:t>consumption </a:t>
            </a:r>
            <a:r>
              <a:rPr lang="en-GB" sz="2200" b="1" i="1" dirty="0"/>
              <a:t>of wine during a meal </a:t>
            </a:r>
            <a:r>
              <a:rPr lang="en-GB" sz="2200" b="1" dirty="0"/>
              <a:t>m</a:t>
            </a:r>
            <a:r>
              <a:rPr lang="en-GB" sz="2200" b="1" i="1" dirty="0"/>
              <a:t>ay lower the risk of </a:t>
            </a:r>
            <a:r>
              <a:rPr lang="en-GB" sz="2200" b="1" i="1" dirty="0" err="1"/>
              <a:t>toxi</a:t>
            </a:r>
            <a:r>
              <a:rPr lang="en-GB" sz="2200" b="1" i="1" dirty="0"/>
              <a:t>-infection caused by certain pathogens,</a:t>
            </a:r>
            <a:r>
              <a:rPr lang="en-GB" sz="2200" b="1" dirty="0"/>
              <a:t>”</a:t>
            </a:r>
            <a:r>
              <a:rPr lang="en-GB" sz="2200" dirty="0"/>
              <a:t> </a:t>
            </a:r>
          </a:p>
          <a:p>
            <a:pPr lvl="1" indent="0" algn="r" fontAlgn="auto">
              <a:spcAft>
                <a:spcPts val="0"/>
              </a:spcAft>
              <a:buNone/>
            </a:pPr>
            <a:r>
              <a:rPr lang="en-GB" sz="2200" dirty="0"/>
              <a:t>- Escola Superior de </a:t>
            </a:r>
            <a:r>
              <a:rPr lang="en-GB" sz="2200" dirty="0" err="1"/>
              <a:t>Biotecnologia</a:t>
            </a:r>
            <a:r>
              <a:rPr lang="en-GB" sz="2200" dirty="0"/>
              <a:t>, </a:t>
            </a:r>
            <a:r>
              <a:rPr lang="en-GB" sz="2200" dirty="0" err="1"/>
              <a:t>Universidade</a:t>
            </a:r>
            <a:r>
              <a:rPr lang="en-GB" sz="2200" dirty="0"/>
              <a:t> </a:t>
            </a:r>
            <a:r>
              <a:rPr lang="en-GB" sz="2200" dirty="0" err="1"/>
              <a:t>Católica</a:t>
            </a:r>
            <a:r>
              <a:rPr lang="en-GB" sz="2200" dirty="0"/>
              <a:t> </a:t>
            </a:r>
            <a:r>
              <a:rPr lang="en-GB" sz="2200" dirty="0" err="1" smtClean="0"/>
              <a:t>Portuguesa,Portugal</a:t>
            </a:r>
            <a:r>
              <a:rPr lang="en-GB" sz="2200" dirty="0"/>
              <a:t> (</a:t>
            </a:r>
            <a:r>
              <a:rPr lang="en-GB" sz="2200" dirty="0">
                <a:hlinkClick r:id="rId3"/>
              </a:rPr>
              <a:t>http://</a:t>
            </a:r>
            <a:r>
              <a:rPr lang="en-GB" sz="2200" dirty="0" smtClean="0">
                <a:hlinkClick r:id="rId3"/>
              </a:rPr>
              <a:t>bit.ly/1QYoPp4</a:t>
            </a:r>
            <a:r>
              <a:rPr lang="en-GB" sz="2200" dirty="0" smtClean="0"/>
              <a:t>)  </a:t>
            </a:r>
            <a:endParaRPr lang="en-GB" sz="2200" dirty="0"/>
          </a:p>
          <a:p>
            <a:pPr lvl="1" indent="0" fontAlgn="auto">
              <a:spcAft>
                <a:spcPts val="0"/>
              </a:spcAft>
              <a:buNone/>
            </a:pPr>
            <a:endParaRPr lang="en-GB" sz="2200" dirty="0"/>
          </a:p>
          <a:p>
            <a:pPr lvl="1" indent="0" fontAlgn="auto">
              <a:spcBef>
                <a:spcPts val="800"/>
              </a:spcBef>
              <a:buNone/>
            </a:pPr>
            <a:r>
              <a:rPr lang="en-GB" sz="2200" b="1" dirty="0" smtClean="0"/>
              <a:t>“[</a:t>
            </a:r>
            <a:r>
              <a:rPr lang="en-GB" sz="2200" b="1" dirty="0"/>
              <a:t>red wine has] </a:t>
            </a:r>
            <a:r>
              <a:rPr lang="en-GB" sz="2200" b="1" i="1" dirty="0"/>
              <a:t>significant anti-norovirus effects on foodborne viruses,</a:t>
            </a:r>
            <a:r>
              <a:rPr lang="en-GB" sz="2200" b="1" dirty="0"/>
              <a:t>”</a:t>
            </a:r>
            <a:r>
              <a:rPr lang="en-GB" sz="2200" b="1" baseline="30000" dirty="0"/>
              <a:t>  </a:t>
            </a:r>
            <a:r>
              <a:rPr lang="en-GB" sz="2200" b="1" baseline="30000" dirty="0" smtClean="0"/>
              <a:t>	</a:t>
            </a:r>
            <a:r>
              <a:rPr lang="en-GB" sz="2200" b="1" dirty="0" smtClean="0"/>
              <a:t>       </a:t>
            </a:r>
            <a:r>
              <a:rPr lang="en-GB" sz="2200" dirty="0" smtClean="0"/>
              <a:t>- </a:t>
            </a:r>
            <a:r>
              <a:rPr lang="en-GB" sz="2200" dirty="0"/>
              <a:t>Researchers, South Korea (</a:t>
            </a:r>
            <a:r>
              <a:rPr lang="en-GB" sz="2200" dirty="0">
                <a:hlinkClick r:id="rId4"/>
              </a:rPr>
              <a:t>http://</a:t>
            </a:r>
            <a:r>
              <a:rPr lang="en-GB" sz="2200" dirty="0" smtClean="0">
                <a:hlinkClick r:id="rId4"/>
              </a:rPr>
              <a:t>bit.ly/1GXlmBl</a:t>
            </a:r>
            <a:r>
              <a:rPr lang="en-GB" sz="2200" dirty="0" smtClean="0"/>
              <a:t>) </a:t>
            </a:r>
            <a:endParaRPr lang="en-GB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Studies on </a:t>
            </a:r>
            <a:r>
              <a:rPr lang="en-US" sz="3600" dirty="0" smtClean="0"/>
              <a:t>Anti-Microbial Effects </a:t>
            </a:r>
            <a:r>
              <a:rPr lang="en-US" sz="3600" dirty="0"/>
              <a:t>of </a:t>
            </a:r>
            <a:r>
              <a:rPr lang="en-US" sz="3600" dirty="0" smtClean="0"/>
              <a:t>High Acid </a:t>
            </a:r>
            <a:r>
              <a:rPr lang="en-US" sz="3600" dirty="0"/>
              <a:t>(low pH) and </a:t>
            </a:r>
            <a:r>
              <a:rPr lang="en-US" sz="3600" dirty="0" smtClean="0"/>
              <a:t>Polyphenols </a:t>
            </a:r>
            <a:r>
              <a:rPr lang="en-US" sz="3600" dirty="0"/>
              <a:t>in W</a:t>
            </a:r>
            <a:r>
              <a:rPr lang="en-US" sz="3600" dirty="0" smtClean="0"/>
              <a:t>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45365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/>
              <a:t>All three studies concluded that high acidity (low pH) and polyphenolic compounds contributed significantly to wine’s antimicrobial properties</a:t>
            </a:r>
            <a:r>
              <a:rPr lang="en-GB" sz="2400" dirty="0" smtClean="0"/>
              <a:t>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85767"/>
            <a:ext cx="7992888" cy="325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Wine Characteristics: Alcohol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However, there </a:t>
            </a:r>
            <a:r>
              <a:rPr lang="en-US" dirty="0"/>
              <a:t>are many more anti-microbial factors at work in </a:t>
            </a:r>
            <a:r>
              <a:rPr lang="en-US" dirty="0" smtClean="0"/>
              <a:t>wine- like alcohol.</a:t>
            </a:r>
          </a:p>
          <a:p>
            <a:r>
              <a:rPr lang="en-US" dirty="0" smtClean="0"/>
              <a:t>Alcohol </a:t>
            </a:r>
            <a:r>
              <a:rPr lang="en-US" dirty="0"/>
              <a:t>in foods creates a hostile environment for microorganisms</a:t>
            </a:r>
            <a:r>
              <a:rPr lang="en-US" dirty="0" smtClean="0"/>
              <a:t>.</a:t>
            </a:r>
          </a:p>
          <a:p>
            <a:r>
              <a:rPr lang="en-US" dirty="0"/>
              <a:t>By regulation around the world, wine most often contains </a:t>
            </a:r>
            <a:r>
              <a:rPr lang="en-US" dirty="0">
                <a:solidFill>
                  <a:srgbClr val="FF0000"/>
                </a:solidFill>
              </a:rPr>
              <a:t>over 7% by volume of ethanol (alcohol</a:t>
            </a:r>
            <a:r>
              <a:rPr lang="en-US" dirty="0" smtClean="0">
                <a:solidFill>
                  <a:srgbClr val="FF0000"/>
                </a:solidFill>
              </a:rPr>
              <a:t>).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Wine Characteristics: Alcohol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World Wine Trade Group (WWTG):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2400" i="1" dirty="0"/>
              <a:t>“Wine” is a beverage ……containing </a:t>
            </a:r>
            <a:r>
              <a:rPr lang="en-US" sz="2400" i="1" u="sng" dirty="0"/>
              <a:t>not less than 7% </a:t>
            </a:r>
            <a:r>
              <a:rPr lang="en-US" sz="2400" i="1" dirty="0"/>
              <a:t>and not more than 24% alcohol by volume.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International </a:t>
            </a:r>
            <a:r>
              <a:rPr lang="en-US" dirty="0" err="1"/>
              <a:t>Organisation</a:t>
            </a:r>
            <a:r>
              <a:rPr lang="en-US" dirty="0"/>
              <a:t> of Vine and Wine (OIV):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2400" i="1" dirty="0"/>
              <a:t>[Wine’s]… acquired alcoholic strength should not be less than 8.5% vol. Nevertheless, …..the total minimum alcoholic strength can be reduced to 7% vol. by special legislation of the region in question.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Wine Characteristics: Alcohol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Ethanol at higher concentrations (70-80%) is used sanitation products like hand sanitizers.  </a:t>
            </a:r>
            <a:endParaRPr lang="en-US" sz="2400" dirty="0"/>
          </a:p>
          <a:p>
            <a:r>
              <a:rPr lang="en-US" sz="2400" dirty="0" smtClean="0"/>
              <a:t>Nevertheless, at lower concentrations, ethanol does have the ability to inhibit and kill pathogenic microorganisms. </a:t>
            </a:r>
            <a:endParaRPr lang="en-US" sz="2400" dirty="0"/>
          </a:p>
          <a:p>
            <a:pPr lvl="1"/>
            <a:r>
              <a:rPr lang="en-US" sz="2000" dirty="0" smtClean="0"/>
              <a:t>“The </a:t>
            </a:r>
            <a:r>
              <a:rPr lang="en-US" sz="2000" dirty="0"/>
              <a:t>general mode of action for inactivation of microorganisms by alcohols is </a:t>
            </a:r>
            <a:r>
              <a:rPr lang="en-US" sz="2000" dirty="0" smtClean="0"/>
              <a:t>by denaturation of proteins, </a:t>
            </a:r>
            <a:r>
              <a:rPr lang="en-US" sz="2000" dirty="0"/>
              <a:t>with the primary site of action being </a:t>
            </a:r>
            <a:r>
              <a:rPr lang="en-US" sz="2000" dirty="0" smtClean="0"/>
              <a:t>the cell </a:t>
            </a:r>
            <a:r>
              <a:rPr lang="en-US" sz="2000" dirty="0"/>
              <a:t>(plasma) </a:t>
            </a:r>
            <a:r>
              <a:rPr lang="en-US" sz="2000" dirty="0" smtClean="0"/>
              <a:t>membrane.... </a:t>
            </a:r>
            <a:r>
              <a:rPr lang="en-US" sz="2000" dirty="0" err="1"/>
              <a:t>Moulds</a:t>
            </a:r>
            <a:r>
              <a:rPr lang="en-US" sz="2000" dirty="0"/>
              <a:t> and </a:t>
            </a:r>
            <a:r>
              <a:rPr lang="en-US" sz="2000" dirty="0" err="1"/>
              <a:t>actinomyceles</a:t>
            </a:r>
            <a:r>
              <a:rPr lang="en-US" sz="2000" dirty="0"/>
              <a:t> are most susceptible to </a:t>
            </a:r>
            <a:r>
              <a:rPr lang="en-US" sz="2000" dirty="0" smtClean="0"/>
              <a:t>alcohols and </a:t>
            </a:r>
            <a:r>
              <a:rPr lang="en-US" sz="2000" dirty="0"/>
              <a:t>are inhibited at 4% (v/v) whereas most bacteria can still grow at </a:t>
            </a:r>
            <a:r>
              <a:rPr lang="en-US" sz="2000" dirty="0" smtClean="0"/>
              <a:t>this concentration. </a:t>
            </a:r>
            <a:r>
              <a:rPr lang="en-US" sz="2000" dirty="0"/>
              <a:t>Application of </a:t>
            </a:r>
            <a:r>
              <a:rPr lang="en-US" sz="2000" i="1" dirty="0"/>
              <a:t>5.5 </a:t>
            </a:r>
            <a:r>
              <a:rPr lang="en-US" sz="2000" dirty="0"/>
              <a:t>% (v/v) shows </a:t>
            </a:r>
            <a:r>
              <a:rPr lang="en-US" sz="2000" dirty="0" smtClean="0"/>
              <a:t>a bacteriostatic </a:t>
            </a:r>
            <a:r>
              <a:rPr lang="en-US" sz="2000" dirty="0"/>
              <a:t>effect on </a:t>
            </a:r>
            <a:r>
              <a:rPr lang="en-US" sz="2000" i="1" dirty="0"/>
              <a:t>E. coli, </a:t>
            </a:r>
            <a:r>
              <a:rPr lang="en-US" sz="2000" dirty="0"/>
              <a:t>but in order to </a:t>
            </a:r>
            <a:r>
              <a:rPr lang="en-US" sz="2000" dirty="0" smtClean="0"/>
              <a:t>kill this </a:t>
            </a:r>
            <a:r>
              <a:rPr lang="en-US" sz="2000" dirty="0"/>
              <a:t>microorganism </a:t>
            </a:r>
            <a:r>
              <a:rPr lang="en-US" sz="2000" dirty="0" smtClean="0"/>
              <a:t>concentrations of22.2 </a:t>
            </a:r>
            <a:r>
              <a:rPr lang="en-US" sz="2000" dirty="0"/>
              <a:t>%or higher are </a:t>
            </a:r>
            <a:r>
              <a:rPr lang="en-US" sz="2000" dirty="0" smtClean="0"/>
              <a:t>necessary.”</a:t>
            </a:r>
          </a:p>
          <a:p>
            <a:pPr lvl="1" algn="r"/>
            <a:r>
              <a:rPr lang="en-US" sz="1600" dirty="0"/>
              <a:t>Understanding Pathogen </a:t>
            </a:r>
            <a:r>
              <a:rPr lang="en-US" sz="1600" dirty="0" err="1"/>
              <a:t>Behaviour</a:t>
            </a:r>
            <a:r>
              <a:rPr lang="en-US" sz="1600" dirty="0"/>
              <a:t> Virulence, Stress Response and </a:t>
            </a:r>
            <a:r>
              <a:rPr lang="en-US" sz="1600" dirty="0" smtClean="0"/>
              <a:t>Resistance (pg. 489-490), Edited by </a:t>
            </a:r>
            <a:r>
              <a:rPr lang="en-US" sz="1600" dirty="0" err="1" smtClean="0"/>
              <a:t>Mansel</a:t>
            </a:r>
            <a:r>
              <a:rPr lang="en-US" sz="1600" dirty="0" smtClean="0"/>
              <a:t> </a:t>
            </a:r>
            <a:r>
              <a:rPr lang="en-US" sz="1600" dirty="0"/>
              <a:t>Griffiths (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bit.ly/1OV2Ccg</a:t>
            </a:r>
            <a:r>
              <a:rPr lang="en-US" sz="1600" dirty="0" smtClean="0"/>
              <a:t>) </a:t>
            </a:r>
            <a:endParaRPr lang="en-US" sz="16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347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Wine Characteristics: Alcohol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</a:t>
            </a:r>
            <a:r>
              <a:rPr lang="en-US" dirty="0"/>
              <a:t>basis of </a:t>
            </a:r>
            <a:r>
              <a:rPr lang="en-US" dirty="0" smtClean="0"/>
              <a:t>this information it is clear that the alcohol content in wine alone will exert a bacteriostatic effect on microorganisms. </a:t>
            </a:r>
          </a:p>
          <a:p>
            <a:r>
              <a:rPr lang="en-US" dirty="0" smtClean="0"/>
              <a:t>But yet again, </a:t>
            </a:r>
            <a:r>
              <a:rPr lang="en-US" dirty="0"/>
              <a:t>there are </a:t>
            </a:r>
            <a:r>
              <a:rPr lang="en-US" dirty="0" smtClean="0"/>
              <a:t>more </a:t>
            </a:r>
            <a:r>
              <a:rPr lang="en-US" dirty="0"/>
              <a:t>anti-microbial factors at work in wine- like </a:t>
            </a:r>
            <a:r>
              <a:rPr lang="en-US" dirty="0" smtClean="0"/>
              <a:t>sulphites.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032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Wine Characteristics: Sulphites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Sulphur dioxide (SO</a:t>
            </a:r>
            <a:r>
              <a:rPr lang="en-GB" sz="2800" baseline="-25000" dirty="0"/>
              <a:t>2</a:t>
            </a:r>
            <a:r>
              <a:rPr lang="en-GB" sz="2800" dirty="0"/>
              <a:t>) &amp; sulphites (INS 220-228): </a:t>
            </a:r>
          </a:p>
          <a:p>
            <a:pPr marL="800100" lvl="1" indent="-342900" fontAlgn="auto">
              <a:lnSpc>
                <a:spcPct val="100000"/>
              </a:lnSpc>
              <a:spcAft>
                <a:spcPts val="0"/>
              </a:spcAft>
            </a:pPr>
            <a:r>
              <a:rPr lang="en-US" sz="2400" dirty="0"/>
              <a:t>Sulfur dioxide is a broad-spectrum antimicrobial agent that has an inhibitory affect on a wide variety of microorganisms. </a:t>
            </a:r>
          </a:p>
          <a:p>
            <a:pPr marL="800100" lvl="1" indent="-342900" fontAlgn="auto">
              <a:lnSpc>
                <a:spcPct val="100000"/>
              </a:lnSpc>
              <a:spcAft>
                <a:spcPts val="0"/>
              </a:spcAft>
            </a:pPr>
            <a:r>
              <a:rPr lang="en-US" sz="2400" dirty="0"/>
              <a:t>For white wines, a level of 0.8 ppm molecular SO2 will slow down the growth of yeast and will prevent the growth of most other </a:t>
            </a:r>
            <a:r>
              <a:rPr lang="en-US" sz="2400" dirty="0" smtClean="0"/>
              <a:t>microbes.</a:t>
            </a:r>
          </a:p>
          <a:p>
            <a:pPr marL="400050"/>
            <a:r>
              <a:rPr lang="en-US" sz="2800" dirty="0" smtClean="0"/>
              <a:t>Depending </a:t>
            </a:r>
            <a:r>
              <a:rPr lang="en-US" sz="2800" dirty="0"/>
              <a:t>on the wine pH, </a:t>
            </a:r>
            <a:r>
              <a:rPr lang="en-US" sz="2800" dirty="0">
                <a:solidFill>
                  <a:srgbClr val="FF0000"/>
                </a:solidFill>
              </a:rPr>
              <a:t>11-125 ppm of free SO2 will give 0.8 ppm molecular SO2 in the wine</a:t>
            </a:r>
            <a:r>
              <a:rPr lang="en-US" sz="2800" dirty="0" smtClean="0"/>
              <a:t>. </a:t>
            </a:r>
          </a:p>
          <a:p>
            <a:pPr marL="57150" indent="0" algn="r">
              <a:buNone/>
            </a:pPr>
            <a:r>
              <a:rPr lang="en-US" sz="1800" i="1" dirty="0" smtClean="0"/>
              <a:t>SULFUR </a:t>
            </a:r>
            <a:r>
              <a:rPr lang="en-US" sz="1800" i="1" dirty="0"/>
              <a:t>DIOXIDE. The science behind this anti-microbial, anti-oxidant wine </a:t>
            </a:r>
            <a:r>
              <a:rPr lang="en-US" sz="1800" i="1" dirty="0" smtClean="0"/>
              <a:t>additive, </a:t>
            </a:r>
            <a:r>
              <a:rPr lang="en-US" sz="1800" dirty="0" smtClean="0"/>
              <a:t>Pat Henderson, Practical </a:t>
            </a:r>
            <a:r>
              <a:rPr lang="en-US" sz="1800" dirty="0"/>
              <a:t>Winery &amp; Vineyard 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www.practicalwinery.com/janfeb09/page2.htm</a:t>
            </a:r>
            <a:r>
              <a:rPr lang="en-US" sz="1800" dirty="0" smtClean="0"/>
              <a:t> 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Hurdle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concept of combining several factors to preserve foods has been called the hurdle effect, where each factor is a hurdle that microorganisms must overcome in order to survive.</a:t>
            </a:r>
          </a:p>
          <a:p>
            <a:r>
              <a:rPr lang="en-US" dirty="0"/>
              <a:t>Hurdle technology is the deliberate combining of factors to create an environment in food where microbiological safety is ensured.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6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Hurdle Concept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11" y="1412776"/>
            <a:ext cx="7766977" cy="430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73325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1400" dirty="0"/>
              <a:t>”The Hurdle Concept.”  H. Alakomi, E. Skytta, I. Helander &amp; R. Ahvenainen.  VT Biotechnology Espoo.  In: </a:t>
            </a:r>
            <a:r>
              <a:rPr lang="en-US" sz="1400" dirty="0"/>
              <a:t>Minimal Processing Technologies in the Food Industries (2002) pp 175-195  ed. T. </a:t>
            </a:r>
            <a:r>
              <a:rPr lang="en-US" sz="1400" dirty="0" err="1"/>
              <a:t>Ohlsson</a:t>
            </a:r>
            <a:r>
              <a:rPr lang="en-US" sz="1400" dirty="0"/>
              <a:t>, N. </a:t>
            </a:r>
            <a:r>
              <a:rPr lang="en-US" sz="1400" dirty="0" err="1" smtClean="0"/>
              <a:t>Bengtsson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22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Overview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on “Wine is a low risk food”</a:t>
            </a:r>
          </a:p>
          <a:p>
            <a:r>
              <a:rPr lang="en-US" dirty="0"/>
              <a:t>Wine Characteristics </a:t>
            </a:r>
          </a:p>
          <a:p>
            <a:pPr lvl="1"/>
            <a:r>
              <a:rPr lang="en-US" sz="2400" dirty="0"/>
              <a:t>Wine Acidity</a:t>
            </a:r>
          </a:p>
          <a:p>
            <a:pPr lvl="1"/>
            <a:r>
              <a:rPr lang="en-US" sz="2400" dirty="0"/>
              <a:t>Wine Alcohol </a:t>
            </a:r>
            <a:r>
              <a:rPr lang="en-US" sz="2400" dirty="0" smtClean="0"/>
              <a:t>Content &amp; Polyphenols</a:t>
            </a:r>
            <a:endParaRPr lang="en-US" sz="2400" dirty="0"/>
          </a:p>
          <a:p>
            <a:pPr lvl="1"/>
            <a:r>
              <a:rPr lang="en-US" sz="2400" dirty="0"/>
              <a:t>Wine </a:t>
            </a:r>
            <a:r>
              <a:rPr lang="en-US" sz="2400" dirty="0" err="1"/>
              <a:t>Sulphite</a:t>
            </a:r>
            <a:r>
              <a:rPr lang="en-US" sz="2400" dirty="0"/>
              <a:t> Content</a:t>
            </a:r>
          </a:p>
          <a:p>
            <a:r>
              <a:rPr lang="en-US" dirty="0" smtClean="0"/>
              <a:t>The Hurdle Concept</a:t>
            </a:r>
            <a:endParaRPr lang="en-US" dirty="0"/>
          </a:p>
          <a:p>
            <a:r>
              <a:rPr lang="en-US" dirty="0" smtClean="0"/>
              <a:t>Food Safety Risk </a:t>
            </a:r>
            <a:r>
              <a:rPr lang="en-US" dirty="0"/>
              <a:t>Management Principles</a:t>
            </a:r>
          </a:p>
          <a:p>
            <a:pPr lvl="1"/>
            <a:r>
              <a:rPr lang="en-US" sz="2400" dirty="0"/>
              <a:t>Resulting Regulatory Framework</a:t>
            </a:r>
          </a:p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139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Hurdle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Wine </a:t>
            </a:r>
            <a:r>
              <a:rPr lang="en-US" dirty="0"/>
              <a:t>quite naturally contains as many as six hurdles, many of which on their own make the growth of pathogens almost impossible.  </a:t>
            </a:r>
            <a:endParaRPr lang="en-US" dirty="0" smtClean="0"/>
          </a:p>
          <a:p>
            <a:r>
              <a:rPr lang="en-US" dirty="0" smtClean="0"/>
              <a:t>Collectively</a:t>
            </a:r>
            <a:r>
              <a:rPr lang="en-US" dirty="0"/>
              <a:t>,  it is certain that pathogenic micro-organisms cannot survive in wine.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3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Hurdle Concept: Wine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 smtClean="0"/>
              <a:t>“Alcohol </a:t>
            </a:r>
            <a:r>
              <a:rPr lang="en-US" sz="2400" b="1" i="1" dirty="0"/>
              <a:t>is an effective antimicrobial at levels </a:t>
            </a:r>
            <a:r>
              <a:rPr lang="en-US" sz="2400" b="1" i="1" dirty="0" smtClean="0"/>
              <a:t>as </a:t>
            </a:r>
            <a:r>
              <a:rPr lang="en-US" sz="2400" b="1" i="1" dirty="0"/>
              <a:t>low as 2.5</a:t>
            </a:r>
            <a:r>
              <a:rPr lang="en-US" sz="2400" b="1" i="1" dirty="0" smtClean="0"/>
              <a:t>%”</a:t>
            </a:r>
          </a:p>
          <a:p>
            <a:pPr marL="0" indent="0" algn="r">
              <a:buNone/>
            </a:pPr>
            <a:r>
              <a:rPr lang="en-US" sz="2000" dirty="0" smtClean="0"/>
              <a:t>- Applied and Environmental Microbiology (</a:t>
            </a:r>
            <a:r>
              <a:rPr lang="en-US" sz="2000" dirty="0" smtClean="0">
                <a:hlinkClick r:id="rId2"/>
              </a:rPr>
              <a:t>http://1.usa.gov/1PJzYvf</a:t>
            </a:r>
            <a:r>
              <a:rPr lang="en-US" sz="2000" dirty="0" smtClean="0"/>
              <a:t>)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b="1" i="1" dirty="0" smtClean="0"/>
              <a:t>“</a:t>
            </a:r>
            <a:r>
              <a:rPr lang="en-US" sz="2400" b="1" i="1" dirty="0"/>
              <a:t>When different combinations of ethanol, organic acids, and acidity were tested against the pathogens, it was found that a composition of 0.15% malic acid, 0.6% tartaric acid, 15% ethanol, and pH 3.0 has a strong bactericidal effect”.  </a:t>
            </a:r>
            <a:endParaRPr lang="en-US" sz="2400" b="1" i="1" dirty="0" smtClean="0"/>
          </a:p>
          <a:p>
            <a:pPr marL="0" indent="0" algn="r">
              <a:buNone/>
            </a:pPr>
            <a:r>
              <a:rPr lang="en-US" sz="2000" dirty="0" smtClean="0"/>
              <a:t>- </a:t>
            </a:r>
            <a:r>
              <a:rPr lang="en-US" sz="2000" dirty="0"/>
              <a:t>Microbial Safety of Minimally Processed Foods (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bit.ly/1Lqjfds</a:t>
            </a:r>
            <a:r>
              <a:rPr lang="en-US" sz="2000" dirty="0" smtClean="0"/>
              <a:t>) </a:t>
            </a:r>
            <a:endParaRPr lang="en-US" sz="2000" dirty="0"/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2400" b="1" i="1" dirty="0" smtClean="0"/>
              <a:t>“</a:t>
            </a:r>
            <a:r>
              <a:rPr lang="en-US" sz="2400" b="1" i="1" dirty="0"/>
              <a:t>The wines tested had strong antibacterial activity </a:t>
            </a:r>
            <a:r>
              <a:rPr lang="en-US" sz="2400" b="1" i="1" dirty="0" smtClean="0"/>
              <a:t>against </a:t>
            </a:r>
            <a:r>
              <a:rPr lang="en-US" sz="2400" b="1" i="1" dirty="0"/>
              <a:t>the 4 pathogens, S. </a:t>
            </a:r>
            <a:r>
              <a:rPr lang="en-US" sz="2400" b="1" i="1" dirty="0" err="1"/>
              <a:t>Typhimurium</a:t>
            </a:r>
            <a:r>
              <a:rPr lang="en-US" sz="2400" b="1" i="1" dirty="0"/>
              <a:t>, E. coli </a:t>
            </a:r>
            <a:r>
              <a:rPr lang="en-US" sz="2400" b="1" i="1" dirty="0" smtClean="0"/>
              <a:t>O157:H7</a:t>
            </a:r>
            <a:r>
              <a:rPr lang="en-US" sz="2400" b="1" i="1" dirty="0"/>
              <a:t>, L. </a:t>
            </a:r>
            <a:r>
              <a:rPr lang="en-US" sz="2400" b="1" i="1" dirty="0" err="1"/>
              <a:t>monocytogenes</a:t>
            </a:r>
            <a:r>
              <a:rPr lang="en-US" sz="2400" b="1" i="1" dirty="0"/>
              <a:t>, and S. aureus” </a:t>
            </a:r>
            <a:r>
              <a:rPr lang="en-US" sz="2400" dirty="0" smtClean="0"/>
              <a:t>	</a:t>
            </a:r>
            <a:r>
              <a:rPr lang="en-US" sz="2200" dirty="0"/>
              <a:t> </a:t>
            </a:r>
            <a:r>
              <a:rPr lang="en-US" sz="2200" dirty="0" smtClean="0"/>
              <a:t>    </a:t>
            </a:r>
          </a:p>
          <a:p>
            <a:pPr marL="0" indent="0" algn="r">
              <a:buNone/>
            </a:pPr>
            <a:r>
              <a:rPr lang="en-US" sz="2000" dirty="0" smtClean="0"/>
              <a:t>- </a:t>
            </a:r>
            <a:r>
              <a:rPr lang="en-US" sz="2000" dirty="0"/>
              <a:t>Journal </a:t>
            </a:r>
            <a:r>
              <a:rPr lang="en-US" sz="2000" dirty="0" smtClean="0"/>
              <a:t>of </a:t>
            </a:r>
            <a:r>
              <a:rPr lang="en-US" sz="2000" dirty="0"/>
              <a:t>Food Science (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bit.ly/1LPFpY9</a:t>
            </a:r>
            <a:r>
              <a:rPr lang="en-US" sz="2000" dirty="0" smtClean="0"/>
              <a:t>) 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77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Food Safety Risk Management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GB" dirty="0"/>
              <a:t>Wine is an acidic, alcoholic, polyphenol and sulphite containing product.  It has high organic acid content and low redox potential.  Therefore it has strong anti-microbial properties. </a:t>
            </a:r>
          </a:p>
          <a:p>
            <a:pPr marL="457200" indent="-457200"/>
            <a:r>
              <a:rPr lang="en-GB" dirty="0"/>
              <a:t>It is a consumer product with </a:t>
            </a:r>
            <a:r>
              <a:rPr lang="en-GB" b="1" dirty="0">
                <a:solidFill>
                  <a:srgbClr val="FF0000"/>
                </a:solidFill>
              </a:rPr>
              <a:t>low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microbiological food safety risk</a:t>
            </a:r>
            <a:r>
              <a:rPr lang="en-GB" dirty="0" smtClean="0"/>
              <a:t>.</a:t>
            </a:r>
            <a:endParaRPr lang="en-GB" dirty="0"/>
          </a:p>
          <a:p>
            <a:pPr marL="457200" indent="-457200"/>
            <a:r>
              <a:rPr lang="en-GB" dirty="0"/>
              <a:t>It should be regulated accordingly.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0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Food Safety Risk Management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Food and Agriculture Organization (FAO) and the World Health Organization (WHO) developed generic framework for risk management with the goal to: </a:t>
            </a:r>
          </a:p>
          <a:p>
            <a:pPr marL="0" indent="0">
              <a:buNone/>
            </a:pPr>
            <a:r>
              <a:rPr lang="en-GB" b="1" i="1" dirty="0" smtClean="0"/>
              <a:t>“…</a:t>
            </a:r>
            <a:r>
              <a:rPr lang="en-GB" b="1" i="1" dirty="0"/>
              <a:t>protect public health by controlling risks as effectively as possible through the selection and implementation of </a:t>
            </a:r>
            <a:r>
              <a:rPr lang="en-GB" b="1" i="1" u="sng" dirty="0"/>
              <a:t>appropriate</a:t>
            </a:r>
            <a:r>
              <a:rPr lang="en-GB" b="1" i="1" dirty="0"/>
              <a:t> measures</a:t>
            </a:r>
            <a:r>
              <a:rPr lang="en-GB" b="1" i="1" dirty="0" smtClean="0"/>
              <a:t>.”</a:t>
            </a:r>
          </a:p>
          <a:p>
            <a:pPr marL="0" indent="0" algn="r">
              <a:buNone/>
            </a:pPr>
            <a:r>
              <a:rPr lang="en-GB" sz="2400" dirty="0" smtClean="0"/>
              <a:t>(</a:t>
            </a:r>
            <a:r>
              <a:rPr lang="en-US" sz="2400" u="sng" dirty="0">
                <a:solidFill>
                  <a:schemeClr val="bg1"/>
                </a:solidFill>
                <a:hlinkClick r:id="rId2"/>
              </a:rPr>
              <a:t>http://www.fao.org/3/a-w4982e.pdf </a:t>
            </a:r>
            <a:r>
              <a:rPr lang="en-US" sz="2400" u="sng" dirty="0"/>
              <a:t>)</a:t>
            </a:r>
            <a:r>
              <a:rPr lang="en-US" sz="2400" u="sng" dirty="0" smtClean="0">
                <a:solidFill>
                  <a:schemeClr val="bg1"/>
                </a:solidFill>
              </a:rPr>
              <a:t>)</a:t>
            </a:r>
            <a:endParaRPr lang="en-GB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6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Resulting Regulatory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what we have seen concerning the antimicrobial properties of </a:t>
            </a:r>
            <a:r>
              <a:rPr lang="en-US" dirty="0" smtClean="0"/>
              <a:t>wine, governments have regulated wine accordingly by classifying it as a low risk food.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Risk Food: E.U.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5040560" cy="48860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1628800"/>
            <a:ext cx="345638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European Food Safety Authority’s (EFSA)</a:t>
            </a:r>
            <a:r>
              <a:rPr lang="en-GB" dirty="0"/>
              <a:t> decision tree proposes a categorization of risk based on food composition and impact on pathogens. Wine is clearly low-risk according to this model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pPr algn="r"/>
            <a:r>
              <a:rPr lang="en-GB" sz="1600" dirty="0" smtClean="0"/>
              <a:t>- </a:t>
            </a:r>
            <a:r>
              <a:rPr lang="en-GB" sz="1600" i="1" dirty="0"/>
              <a:t>Scientific Opinion on the development of a risk ranking framework on biological hazards</a:t>
            </a:r>
            <a:r>
              <a:rPr lang="en-GB" sz="1600" dirty="0"/>
              <a:t> (2012). European Food Safety Authority,</a:t>
            </a:r>
            <a:r>
              <a:rPr lang="en-GB" sz="1600" i="1" dirty="0"/>
              <a:t> (</a:t>
            </a:r>
            <a:r>
              <a:rPr lang="en-GB" sz="1600" u="sng" dirty="0" smtClean="0">
                <a:hlinkClick r:id="rId3"/>
              </a:rPr>
              <a:t>http</a:t>
            </a:r>
            <a:r>
              <a:rPr lang="en-GB" sz="1600" u="sng" dirty="0">
                <a:hlinkClick r:id="rId3"/>
              </a:rPr>
              <a:t>://www.efsa.europa.eu/sites/default/files/scientific_output/files/main_documents/2724.pdf</a:t>
            </a:r>
            <a:r>
              <a:rPr lang="en-GB" sz="1600" dirty="0"/>
              <a:t> </a:t>
            </a:r>
            <a:r>
              <a:rPr lang="en-GB" sz="1600" dirty="0" smtClean="0"/>
              <a:t>)</a:t>
            </a:r>
            <a:endParaRPr lang="en-US" sz="1600" dirty="0"/>
          </a:p>
          <a:p>
            <a:endParaRPr lang="en-GB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83768" y="2564904"/>
            <a:ext cx="72008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475656" y="3429000"/>
            <a:ext cx="1728192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27584" y="4437112"/>
            <a:ext cx="1224136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0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Risk Food: Philippines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85033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43608" y="5445224"/>
            <a:ext cx="4536504" cy="64807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67744" y="5283206"/>
            <a:ext cx="3312368" cy="16201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20072" y="1556792"/>
            <a:ext cx="3384376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u="sng" dirty="0"/>
              <a:t>Republic of the Philippines </a:t>
            </a:r>
            <a:r>
              <a:rPr lang="en-GB" u="sng" dirty="0" smtClean="0"/>
              <a:t>FDA</a:t>
            </a:r>
            <a:endParaRPr lang="en-GB" u="sng" dirty="0"/>
          </a:p>
          <a:p>
            <a:pPr algn="ctr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700" i="1" dirty="0"/>
              <a:t>“…hereby implements an </a:t>
            </a:r>
            <a:r>
              <a:rPr lang="en-GB" sz="1700" b="1" i="1" dirty="0"/>
              <a:t>electronic registration (E-registration) system </a:t>
            </a:r>
            <a:r>
              <a:rPr lang="en-GB" sz="1700" i="1" dirty="0"/>
              <a:t>initially applicable for raw materials or ingredients and </a:t>
            </a:r>
            <a:r>
              <a:rPr lang="en-GB" sz="1700" b="1" i="1" dirty="0"/>
              <a:t>low risk pre-packaged process food products </a:t>
            </a:r>
            <a:r>
              <a:rPr lang="en-GB" sz="1700" i="1" dirty="0"/>
              <a:t>in order to streamline the application and evaluation process </a:t>
            </a:r>
            <a:r>
              <a:rPr lang="en-GB" sz="1700" b="1" i="1" dirty="0"/>
              <a:t>without compromising public health and consumer safety</a:t>
            </a:r>
            <a:r>
              <a:rPr lang="en-GB" sz="1700" i="1" dirty="0"/>
              <a:t>…” </a:t>
            </a:r>
          </a:p>
          <a:p>
            <a:pPr algn="ctr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700" b="1" dirty="0"/>
              <a:t>Wine (including still, sparkling and fortified grape wine) is included as a low risk food in Annex </a:t>
            </a:r>
            <a:r>
              <a:rPr lang="en-GB" sz="1700" b="1" dirty="0" smtClean="0"/>
              <a:t>A </a:t>
            </a:r>
          </a:p>
          <a:p>
            <a:pPr algn="ctr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dirty="0" smtClean="0"/>
              <a:t>(</a:t>
            </a:r>
            <a:r>
              <a:rPr lang="en-GB" sz="1400" dirty="0" smtClean="0">
                <a:hlinkClick r:id="rId3"/>
              </a:rPr>
              <a:t>http</a:t>
            </a:r>
            <a:r>
              <a:rPr lang="en-GB" sz="1400" dirty="0">
                <a:hlinkClick r:id="rId3"/>
              </a:rPr>
              <a:t>://</a:t>
            </a:r>
            <a:r>
              <a:rPr lang="en-GB" sz="1400" dirty="0" smtClean="0">
                <a:hlinkClick r:id="rId3"/>
              </a:rPr>
              <a:t>bit.ly/1jBGLeL</a:t>
            </a:r>
            <a:r>
              <a:rPr lang="en-GB" sz="1400" dirty="0" smtClean="0"/>
              <a:t>)</a:t>
            </a:r>
            <a:endParaRPr lang="en-GB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Time/Temperature </a:t>
            </a:r>
            <a:r>
              <a:rPr lang="en-US" sz="3100" dirty="0"/>
              <a:t>Control for Safety </a:t>
            </a:r>
            <a:r>
              <a:rPr lang="en-US" sz="3100" dirty="0" smtClean="0"/>
              <a:t>(TCS) Foods</a:t>
            </a:r>
            <a:r>
              <a:rPr lang="en-US" sz="3100" dirty="0"/>
              <a:t>: </a:t>
            </a:r>
            <a:r>
              <a:rPr lang="en-US" sz="3100" dirty="0" smtClean="0"/>
              <a:t>U.S.A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US" sz="1000" b="1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2800" dirty="0" smtClean="0"/>
              <a:t>Foods </a:t>
            </a:r>
            <a:r>
              <a:rPr lang="en-US" sz="2800" dirty="0"/>
              <a:t>with a pH below 4.2 </a:t>
            </a:r>
            <a:r>
              <a:rPr lang="en-US" sz="2800" dirty="0" smtClean="0"/>
              <a:t>(not heat </a:t>
            </a:r>
            <a:r>
              <a:rPr lang="en-US" sz="2800" dirty="0"/>
              <a:t>treated or </a:t>
            </a:r>
            <a:r>
              <a:rPr lang="en-US" sz="2800" dirty="0" smtClean="0"/>
              <a:t>heat </a:t>
            </a:r>
            <a:r>
              <a:rPr lang="en-US" sz="2800" dirty="0"/>
              <a:t>treated but not </a:t>
            </a:r>
            <a:r>
              <a:rPr lang="en-US" sz="2800" dirty="0" smtClean="0"/>
              <a:t>packaged) are </a:t>
            </a:r>
            <a:r>
              <a:rPr lang="en-US" sz="2800" dirty="0"/>
              <a:t>“non-TCS Foods</a:t>
            </a:r>
            <a:r>
              <a:rPr lang="en-US" sz="2800" dirty="0" smtClean="0"/>
              <a:t>” (not needing time and temperature treatment to control growth of pathogens and/or spores where applicable).</a:t>
            </a:r>
          </a:p>
          <a:p>
            <a:pPr marL="0" indent="0" algn="ctr">
              <a:buNone/>
            </a:pPr>
            <a:r>
              <a:rPr lang="en-US" sz="2400" i="1" dirty="0"/>
              <a:t>Food Code 2013. Recommendations of the United States Public Health Service. Food and Drug Administration. </a:t>
            </a:r>
            <a:r>
              <a:rPr lang="en-US" sz="2400" i="1" dirty="0" smtClean="0"/>
              <a:t>Table B, </a:t>
            </a:r>
            <a:r>
              <a:rPr lang="en-US" sz="2400" i="1" dirty="0"/>
              <a:t>Page 339. </a:t>
            </a:r>
            <a:r>
              <a:rPr lang="en-US" sz="2400" i="1" dirty="0" smtClean="0">
                <a:hlinkClick r:id="rId2"/>
              </a:rPr>
              <a:t>http</a:t>
            </a:r>
            <a:r>
              <a:rPr lang="en-US" sz="2400" i="1" dirty="0">
                <a:hlinkClick r:id="rId2"/>
              </a:rPr>
              <a:t>://</a:t>
            </a:r>
            <a:r>
              <a:rPr lang="en-US" sz="2400" i="1" dirty="0" smtClean="0">
                <a:hlinkClick r:id="rId2"/>
              </a:rPr>
              <a:t>1.usa.gov/UyyRFj</a:t>
            </a:r>
            <a:r>
              <a:rPr lang="en-US" sz="2400" i="1" dirty="0" smtClean="0"/>
              <a:t>*</a:t>
            </a:r>
            <a:endParaRPr lang="en-US" sz="2400" i="1" dirty="0" smtClean="0"/>
          </a:p>
          <a:p>
            <a:pPr marL="0" indent="0" algn="ctr">
              <a:buNone/>
            </a:pPr>
            <a:endParaRPr lang="en-US" sz="2600" b="1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2600" b="1" dirty="0" smtClean="0">
                <a:latin typeface="Georgia" panose="02040502050405020303" pitchFamily="18" charset="0"/>
              </a:rPr>
              <a:t>Wine has a pH below 4.0 and is packaged, so would not be expected to support the growth of pathogens and spores. </a:t>
            </a:r>
            <a:endParaRPr lang="en-US" sz="2600" b="1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2600" dirty="0" smtClean="0">
                <a:latin typeface="Georgia" panose="02040502050405020303" pitchFamily="18" charset="0"/>
              </a:rPr>
              <a:t>*</a:t>
            </a:r>
            <a:r>
              <a:rPr lang="en-US" sz="2800" dirty="0"/>
              <a:t> </a:t>
            </a:r>
            <a:r>
              <a:rPr lang="en-US" sz="2100" i="1" dirty="0"/>
              <a:t>While</a:t>
            </a:r>
            <a:r>
              <a:rPr lang="en-US" sz="2800" dirty="0" smtClean="0"/>
              <a:t> </a:t>
            </a:r>
            <a:r>
              <a:rPr lang="en-US" sz="2100" i="1" dirty="0" smtClean="0"/>
              <a:t>“non-TCS foods” are not automatically “low </a:t>
            </a:r>
            <a:r>
              <a:rPr lang="en-US" sz="2100" i="1" dirty="0"/>
              <a:t>risk </a:t>
            </a:r>
            <a:r>
              <a:rPr lang="en-US" sz="2100" i="1" dirty="0" smtClean="0"/>
              <a:t>foods”, this approach still confirms </a:t>
            </a:r>
            <a:r>
              <a:rPr lang="en-US" sz="2100" i="1" dirty="0"/>
              <a:t>that wine will not support the growth of vegetative pathogenic micro-organisms and spores of pathogenic micro-organisms.</a:t>
            </a:r>
            <a:endParaRPr lang="en-US" sz="2100" b="1" i="1" dirty="0" smtClean="0"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GB" dirty="0"/>
              <a:t>Wine is a polyphenolic, high acid and alcohol containing product with </a:t>
            </a:r>
            <a:r>
              <a:rPr lang="en-GB" dirty="0" smtClean="0"/>
              <a:t>anti-microbial </a:t>
            </a:r>
            <a:r>
              <a:rPr lang="en-GB" dirty="0"/>
              <a:t>properties. </a:t>
            </a:r>
          </a:p>
          <a:p>
            <a:pPr marL="0" indent="0" algn="ctr">
              <a:buNone/>
            </a:pPr>
            <a:r>
              <a:rPr lang="en-GB" dirty="0"/>
              <a:t>=</a:t>
            </a:r>
          </a:p>
          <a:p>
            <a:pPr marL="0" indent="0" algn="ctr">
              <a:buNone/>
            </a:pPr>
            <a:r>
              <a:rPr lang="en-GB" dirty="0" smtClean="0"/>
              <a:t>It </a:t>
            </a:r>
            <a:r>
              <a:rPr lang="en-GB" dirty="0"/>
              <a:t>is a consumer product with </a:t>
            </a:r>
            <a:r>
              <a:rPr lang="en-GB" b="1" dirty="0">
                <a:solidFill>
                  <a:srgbClr val="FF0000"/>
                </a:solidFill>
              </a:rPr>
              <a:t>low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microbiological food safety risk.</a:t>
            </a:r>
          </a:p>
          <a:p>
            <a:pPr marL="0" indent="0" algn="ctr">
              <a:buNone/>
            </a:pPr>
            <a:r>
              <a:rPr lang="en-GB" dirty="0"/>
              <a:t>=</a:t>
            </a:r>
          </a:p>
          <a:p>
            <a:pPr marL="0" indent="0" algn="ctr">
              <a:buNone/>
            </a:pPr>
            <a:r>
              <a:rPr lang="en-GB" dirty="0"/>
              <a:t>It should be regulated accordingly, and this is recognized by many economies around the world.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4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“Wine is a low-risk food” – claimed at every APEC WRF meeting.</a:t>
            </a:r>
          </a:p>
          <a:p>
            <a:pPr lvl="1"/>
            <a:r>
              <a:rPr lang="en-US" sz="2400" dirty="0"/>
              <a:t>Meaning – low risk from a microbiological food safety perspective</a:t>
            </a:r>
            <a:r>
              <a:rPr lang="en-US" sz="20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APEC WRF should move forward on a sound scientific basis.</a:t>
            </a:r>
          </a:p>
          <a:p>
            <a:pPr lvl="1"/>
            <a:r>
              <a:rPr lang="en-US" sz="2400" dirty="0"/>
              <a:t>Where is the science to support this claim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730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Wine Characteristics: Acidity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Two important facts:</a:t>
            </a:r>
          </a:p>
          <a:p>
            <a:pPr marL="800100" lvl="1" indent="-34290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Wine </a:t>
            </a:r>
            <a:r>
              <a:rPr lang="en-US" dirty="0"/>
              <a:t>is a high acid (and therefore low pH) food.</a:t>
            </a:r>
          </a:p>
          <a:p>
            <a:pPr marL="800100" lvl="1" indent="-34290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High </a:t>
            </a:r>
            <a:r>
              <a:rPr lang="en-US" dirty="0"/>
              <a:t>acid foods present a hostile environment for microorganisms.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2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Wine Characteristics: Acidity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800" dirty="0"/>
              <a:t>An Academic Viewpoint:</a:t>
            </a:r>
          </a:p>
          <a:p>
            <a:pPr marL="800100" lvl="1" indent="-342900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Finished </a:t>
            </a:r>
            <a:r>
              <a:rPr lang="en-US" sz="2400" dirty="0">
                <a:solidFill>
                  <a:srgbClr val="FF0000"/>
                </a:solidFill>
              </a:rPr>
              <a:t>wine pH can be between 3.3 and 3.8</a:t>
            </a:r>
            <a:r>
              <a:rPr lang="en-US" sz="2400" dirty="0"/>
              <a:t>, depending on the tannin content. </a:t>
            </a:r>
          </a:p>
          <a:p>
            <a:pPr lvl="1" indent="0" algn="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dirty="0" smtClean="0"/>
              <a:t>-Washington </a:t>
            </a:r>
            <a:r>
              <a:rPr lang="en-US" sz="2400" dirty="0"/>
              <a:t>State University, Research Extension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bit.ly/1NWIesI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1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Wine Characteristics: Acidity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Trade Press Viewpoint:</a:t>
            </a:r>
          </a:p>
          <a:p>
            <a:pPr lvl="1"/>
            <a:r>
              <a:rPr lang="en-US" b="1" dirty="0"/>
              <a:t>White wines</a:t>
            </a:r>
            <a:r>
              <a:rPr lang="en-US" dirty="0"/>
              <a:t>: …..</a:t>
            </a:r>
            <a:r>
              <a:rPr lang="en-US" dirty="0">
                <a:solidFill>
                  <a:srgbClr val="FF0000"/>
                </a:solidFill>
              </a:rPr>
              <a:t>Typical pH ranges between 3.1 and 3.5. </a:t>
            </a:r>
            <a:r>
              <a:rPr lang="en-US" dirty="0"/>
              <a:t>Usually, higher acidity and lower pH levels are seen in the same wine, so a tart wine would have an acidity of about .65 and a </a:t>
            </a:r>
            <a:r>
              <a:rPr lang="en-US" dirty="0">
                <a:solidFill>
                  <a:srgbClr val="FF0000"/>
                </a:solidFill>
              </a:rPr>
              <a:t>pH of 3.3</a:t>
            </a:r>
            <a:r>
              <a:rPr lang="en-US" dirty="0"/>
              <a:t>. A soft wine would have a lower acidity, say .44, and a pH that’s higher, say </a:t>
            </a:r>
            <a:r>
              <a:rPr lang="en-US" dirty="0">
                <a:solidFill>
                  <a:srgbClr val="FF0000"/>
                </a:solidFill>
              </a:rPr>
              <a:t>3.7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Red wines</a:t>
            </a:r>
            <a:r>
              <a:rPr lang="en-US" dirty="0"/>
              <a:t>: The numbers here are often higher. A tart red wine would have an acid level of about .75 percent with a </a:t>
            </a:r>
            <a:r>
              <a:rPr lang="en-US" dirty="0">
                <a:solidFill>
                  <a:srgbClr val="FF0000"/>
                </a:solidFill>
              </a:rPr>
              <a:t>pH of 3.45</a:t>
            </a:r>
            <a:r>
              <a:rPr lang="en-US" dirty="0"/>
              <a:t>; a soft red wine would have a lower acid of, say, .50 and a </a:t>
            </a:r>
            <a:r>
              <a:rPr lang="en-US" dirty="0">
                <a:solidFill>
                  <a:srgbClr val="FF0000"/>
                </a:solidFill>
              </a:rPr>
              <a:t>pH of 3.8</a:t>
            </a:r>
            <a:r>
              <a:rPr lang="en-US" dirty="0"/>
              <a:t>.</a:t>
            </a:r>
          </a:p>
          <a:p>
            <a:pPr marL="0" indent="0" algn="r">
              <a:buNone/>
            </a:pPr>
            <a:r>
              <a:rPr lang="en-US" i="1" dirty="0" smtClean="0"/>
              <a:t>- On Wine</a:t>
            </a:r>
            <a:r>
              <a:rPr lang="en-US" dirty="0" smtClean="0"/>
              <a:t>, </a:t>
            </a:r>
            <a:r>
              <a:rPr lang="en-US" dirty="0"/>
              <a:t>Dan </a:t>
            </a:r>
            <a:r>
              <a:rPr lang="en-US" dirty="0" smtClean="0"/>
              <a:t>Berger, </a:t>
            </a:r>
            <a:r>
              <a:rPr lang="en-US" dirty="0"/>
              <a:t>Napa Valley </a:t>
            </a:r>
            <a:r>
              <a:rPr lang="en-US" dirty="0" smtClean="0"/>
              <a:t>Register </a:t>
            </a:r>
            <a:r>
              <a:rPr lang="en-US" dirty="0" smtClean="0">
                <a:hlinkClick r:id="rId2"/>
              </a:rPr>
              <a:t>(http</a:t>
            </a:r>
            <a:r>
              <a:rPr lang="en-US" dirty="0">
                <a:hlinkClick r:id="rId2"/>
              </a:rPr>
              <a:t>://bit.ly/1RUFLgP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7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Wine Characteristics: Acidity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analytical instrument manufacturer view </a:t>
            </a:r>
            <a:r>
              <a:rPr lang="en-US" dirty="0" smtClean="0"/>
              <a:t>point: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Typical </a:t>
            </a:r>
            <a:r>
              <a:rPr lang="en-US" dirty="0">
                <a:solidFill>
                  <a:srgbClr val="FF0000"/>
                </a:solidFill>
              </a:rPr>
              <a:t>pH levels in wine range from 2.9 to 3.9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457200" lvl="1" indent="0" algn="r">
              <a:spcBef>
                <a:spcPts val="0"/>
              </a:spcBef>
              <a:buNone/>
            </a:pPr>
            <a:r>
              <a:rPr lang="en-US" i="1" dirty="0" smtClean="0"/>
              <a:t>- Measuring </a:t>
            </a:r>
            <a:r>
              <a:rPr lang="en-US" i="1" dirty="0"/>
              <a:t>pH in wine and </a:t>
            </a:r>
            <a:r>
              <a:rPr lang="en-US" i="1" dirty="0" smtClean="0"/>
              <a:t>juice,</a:t>
            </a:r>
            <a:br>
              <a:rPr lang="en-US" i="1" dirty="0" smtClean="0"/>
            </a:br>
            <a:r>
              <a:rPr lang="en-US" dirty="0" smtClean="0"/>
              <a:t>Water Analysis Instruments,</a:t>
            </a:r>
            <a:br>
              <a:rPr lang="en-US" dirty="0" smtClean="0"/>
            </a:br>
            <a:r>
              <a:rPr lang="en-US" dirty="0" smtClean="0"/>
              <a:t>Thermo </a:t>
            </a:r>
            <a:r>
              <a:rPr lang="en-US" dirty="0"/>
              <a:t>Fisher </a:t>
            </a:r>
            <a:r>
              <a:rPr lang="en-US" dirty="0" smtClean="0"/>
              <a:t>Scientific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://bit.ly/1OGUBJq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4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Wine Characteristics: Acidity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Wide Consensus (</a:t>
            </a:r>
            <a:r>
              <a:rPr lang="en-US" u="sng" dirty="0"/>
              <a:t>many</a:t>
            </a:r>
            <a:r>
              <a:rPr lang="en-US" dirty="0"/>
              <a:t> other sources could be quoted</a:t>
            </a:r>
            <a:r>
              <a:rPr lang="en-US" dirty="0" smtClean="0"/>
              <a:t>):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pH of wine is typically between 2.9 and 3.9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54968"/>
          </a:xfrm>
        </p:spPr>
        <p:txBody>
          <a:bodyPr/>
          <a:lstStyle/>
          <a:p>
            <a:r>
              <a:rPr lang="en-US" dirty="0" smtClean="0"/>
              <a:t>pH: How low can pathogens grow?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600521"/>
              </p:ext>
            </p:extLst>
          </p:nvPr>
        </p:nvGraphicFramePr>
        <p:xfrm>
          <a:off x="2843808" y="1124744"/>
          <a:ext cx="6131024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0864"/>
                <a:gridCol w="1440160"/>
              </a:tblGrid>
              <a:tr h="293752">
                <a:tc>
                  <a:txBody>
                    <a:bodyPr/>
                    <a:lstStyle/>
                    <a:p>
                      <a:r>
                        <a:rPr lang="en-US" dirty="0" smtClean="0"/>
                        <a:t>Pathogens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Min. pH</a:t>
                      </a:r>
                      <a:endParaRPr lang="en-US" dirty="0"/>
                    </a:p>
                  </a:txBody>
                  <a:tcPr/>
                </a:tc>
              </a:tr>
              <a:tr h="317380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Bacillus Cereus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/>
                </a:tc>
              </a:tr>
              <a:tr h="317380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Campylobacter </a:t>
                      </a:r>
                      <a:r>
                        <a:rPr lang="en-US" sz="1600" i="1" dirty="0" err="1" smtClean="0"/>
                        <a:t>Jejuni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4.9</a:t>
                      </a:r>
                      <a:endParaRPr lang="en-US" sz="1600" dirty="0"/>
                    </a:p>
                  </a:txBody>
                  <a:tcPr/>
                </a:tc>
              </a:tr>
              <a:tr h="317380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Clostridium Botulinum </a:t>
                      </a:r>
                      <a:r>
                        <a:rPr lang="en-US" sz="1600" i="0" dirty="0" smtClean="0"/>
                        <a:t>(A, </a:t>
                      </a:r>
                      <a:r>
                        <a:rPr lang="en-US" sz="1600" i="0" dirty="0" err="1" smtClean="0"/>
                        <a:t>proteolytic</a:t>
                      </a:r>
                      <a:r>
                        <a:rPr lang="en-US" sz="1600" i="0" baseline="0" dirty="0" smtClean="0"/>
                        <a:t> </a:t>
                      </a:r>
                      <a:r>
                        <a:rPr lang="en-US" sz="1600" i="0" dirty="0" smtClean="0"/>
                        <a:t>B</a:t>
                      </a:r>
                      <a:r>
                        <a:rPr lang="en-US" sz="1600" i="0" baseline="0" dirty="0" smtClean="0"/>
                        <a:t>&amp;</a:t>
                      </a:r>
                      <a:r>
                        <a:rPr lang="en-US" sz="1600" i="0" dirty="0" smtClean="0"/>
                        <a:t>F)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4.6</a:t>
                      </a:r>
                      <a:endParaRPr lang="en-US" sz="1600" dirty="0"/>
                    </a:p>
                  </a:txBody>
                  <a:tcPr/>
                </a:tc>
              </a:tr>
              <a:tr h="317380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Clostridium Botulinum </a:t>
                      </a:r>
                      <a:r>
                        <a:rPr lang="en-US" sz="1600" i="0" dirty="0" smtClean="0"/>
                        <a:t>(E, non-</a:t>
                      </a:r>
                      <a:r>
                        <a:rPr lang="en-US" sz="1600" i="0" dirty="0" err="1" smtClean="0"/>
                        <a:t>proteolytic</a:t>
                      </a:r>
                      <a:r>
                        <a:rPr lang="en-US" sz="1600" i="0" dirty="0" smtClean="0"/>
                        <a:t> B&amp;F)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5.0</a:t>
                      </a:r>
                      <a:endParaRPr lang="en-US" sz="1600" dirty="0"/>
                    </a:p>
                  </a:txBody>
                  <a:tcPr/>
                </a:tc>
              </a:tr>
              <a:tr h="317380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Clostridium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1" baseline="0" dirty="0" err="1" smtClean="0"/>
                        <a:t>Perfringens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5.0</a:t>
                      </a:r>
                      <a:endParaRPr lang="en-US" sz="1600" dirty="0"/>
                    </a:p>
                  </a:txBody>
                  <a:tcPr/>
                </a:tc>
              </a:tr>
              <a:tr h="317380">
                <a:tc>
                  <a:txBody>
                    <a:bodyPr/>
                    <a:lstStyle/>
                    <a:p>
                      <a:pPr algn="l"/>
                      <a:r>
                        <a:rPr lang="en-US" sz="1600" i="0" dirty="0" smtClean="0"/>
                        <a:t>Pathogenic</a:t>
                      </a:r>
                      <a:r>
                        <a:rPr lang="en-US" sz="1600" i="1" dirty="0" smtClean="0"/>
                        <a:t> </a:t>
                      </a:r>
                      <a:r>
                        <a:rPr lang="en-US" sz="1600" i="1" dirty="0" err="1" smtClean="0"/>
                        <a:t>E.Coli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4.0</a:t>
                      </a:r>
                      <a:endParaRPr lang="en-US" sz="1600" dirty="0"/>
                    </a:p>
                  </a:txBody>
                  <a:tcPr/>
                </a:tc>
              </a:tr>
              <a:tr h="286856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Listeria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1" baseline="0" dirty="0" err="1" smtClean="0"/>
                        <a:t>Monocytogenes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4.4</a:t>
                      </a:r>
                      <a:endParaRPr lang="en-US" sz="1600" dirty="0"/>
                    </a:p>
                  </a:txBody>
                  <a:tcPr/>
                </a:tc>
              </a:tr>
              <a:tr h="317380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Salmonella spp.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3.7</a:t>
                      </a:r>
                      <a:endParaRPr lang="en-US" sz="1600" dirty="0"/>
                    </a:p>
                  </a:txBody>
                  <a:tcPr/>
                </a:tc>
              </a:tr>
              <a:tr h="317380">
                <a:tc>
                  <a:txBody>
                    <a:bodyPr/>
                    <a:lstStyle/>
                    <a:p>
                      <a:r>
                        <a:rPr lang="en-US" sz="1600" i="1" dirty="0" err="1" smtClean="0"/>
                        <a:t>Shigella</a:t>
                      </a:r>
                      <a:r>
                        <a:rPr lang="en-US" sz="1600" i="1" dirty="0" smtClean="0"/>
                        <a:t> spp.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4.8</a:t>
                      </a:r>
                      <a:endParaRPr lang="en-US" sz="1600" dirty="0"/>
                    </a:p>
                  </a:txBody>
                  <a:tcPr/>
                </a:tc>
              </a:tr>
              <a:tr h="317380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Staphylococcus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1" baseline="0" dirty="0" err="1" smtClean="0"/>
                        <a:t>Aureus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0" baseline="0" dirty="0" smtClean="0"/>
                        <a:t>(growth)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4.0</a:t>
                      </a:r>
                      <a:endParaRPr lang="en-US" sz="1600" dirty="0"/>
                    </a:p>
                  </a:txBody>
                  <a:tcPr/>
                </a:tc>
              </a:tr>
              <a:tr h="3173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Staphylococcus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1" baseline="0" dirty="0" err="1" smtClean="0"/>
                        <a:t>Aureus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0" baseline="0" dirty="0" smtClean="0"/>
                        <a:t>(toxin formation)</a:t>
                      </a:r>
                      <a:endParaRPr lang="en-US" sz="16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4.0</a:t>
                      </a:r>
                      <a:endParaRPr lang="en-US" sz="1600" dirty="0"/>
                    </a:p>
                  </a:txBody>
                  <a:tcPr/>
                </a:tc>
              </a:tr>
              <a:tr h="317380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Vibrio </a:t>
                      </a:r>
                      <a:r>
                        <a:rPr lang="en-US" sz="1600" i="1" dirty="0" err="1" smtClean="0"/>
                        <a:t>Cholerae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5.0</a:t>
                      </a:r>
                      <a:endParaRPr lang="en-US" sz="1600" dirty="0"/>
                    </a:p>
                  </a:txBody>
                  <a:tcPr/>
                </a:tc>
              </a:tr>
              <a:tr h="317380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Vibrio </a:t>
                      </a:r>
                      <a:r>
                        <a:rPr lang="en-US" sz="1600" i="1" dirty="0" err="1" smtClean="0"/>
                        <a:t>Parahaemolyticus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4.8</a:t>
                      </a:r>
                      <a:endParaRPr lang="en-US" sz="1600" dirty="0"/>
                    </a:p>
                  </a:txBody>
                  <a:tcPr/>
                </a:tc>
              </a:tr>
              <a:tr h="317380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Vibrio </a:t>
                      </a:r>
                      <a:r>
                        <a:rPr lang="en-US" sz="1600" i="1" dirty="0" err="1" smtClean="0"/>
                        <a:t>vulnificus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5.0</a:t>
                      </a:r>
                    </a:p>
                  </a:txBody>
                  <a:tcPr/>
                </a:tc>
              </a:tr>
              <a:tr h="317380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Yersinia </a:t>
                      </a:r>
                      <a:r>
                        <a:rPr lang="en-US" sz="1600" i="1" dirty="0" err="1" smtClean="0"/>
                        <a:t>Enterocolitica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4.2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05264"/>
            <a:ext cx="2707703" cy="84213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71800" y="3717032"/>
            <a:ext cx="6005265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1574790"/>
            <a:ext cx="20162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Fish and Fishery Products Hazards and Control </a:t>
            </a:r>
            <a:r>
              <a:rPr lang="en-GB" sz="2000" i="1" dirty="0" smtClean="0"/>
              <a:t>Guidance, U</a:t>
            </a:r>
            <a:r>
              <a:rPr lang="en-GB" sz="2000" dirty="0" smtClean="0"/>
              <a:t>.S</a:t>
            </a:r>
            <a:r>
              <a:rPr lang="en-GB" sz="2000" dirty="0"/>
              <a:t>. Food and Drug Administration, 4: 420 (</a:t>
            </a:r>
            <a:r>
              <a:rPr lang="en-GB" sz="2000" dirty="0">
                <a:hlinkClick r:id="rId3"/>
              </a:rPr>
              <a:t>http://</a:t>
            </a:r>
            <a:r>
              <a:rPr lang="en-GB" sz="2000" dirty="0" smtClean="0">
                <a:hlinkClick r:id="rId3"/>
              </a:rPr>
              <a:t>bit.ly/1M8xCjL</a:t>
            </a:r>
            <a:r>
              <a:rPr lang="en-GB" sz="2000" dirty="0" smtClean="0"/>
              <a:t>)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1664</Words>
  <Application>Microsoft Office PowerPoint</Application>
  <PresentationFormat>On-screen Show (4:3)</PresentationFormat>
  <Paragraphs>163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Custom Design</vt:lpstr>
      <vt:lpstr>PowerPoint Presentation</vt:lpstr>
      <vt:lpstr>Overview</vt:lpstr>
      <vt:lpstr>Background</vt:lpstr>
      <vt:lpstr>Wine Characteristics: Acidity</vt:lpstr>
      <vt:lpstr>Wine Characteristics: Acidity</vt:lpstr>
      <vt:lpstr>Wine Characteristics: Acidity</vt:lpstr>
      <vt:lpstr>Wine Characteristics: Acidity</vt:lpstr>
      <vt:lpstr>Wine Characteristics: Acidity</vt:lpstr>
      <vt:lpstr>pH: How low can pathogens grow?</vt:lpstr>
      <vt:lpstr>Wine Characteristics: Acidity</vt:lpstr>
      <vt:lpstr>Studies on Anti-Microbial Effects of High Acidity (low pH) and Polyphenols in Wine</vt:lpstr>
      <vt:lpstr>Studies on Anti-Microbial Effects of High Acid (low pH) and Polyphenols in Wine</vt:lpstr>
      <vt:lpstr>Wine Characteristics: Alcohol</vt:lpstr>
      <vt:lpstr>Wine Characteristics: Alcohol</vt:lpstr>
      <vt:lpstr>Wine Characteristics: Alcohol</vt:lpstr>
      <vt:lpstr>Wine Characteristics: Alcohol</vt:lpstr>
      <vt:lpstr>Wine Characteristics: Sulphites</vt:lpstr>
      <vt:lpstr>Hurdle Concept</vt:lpstr>
      <vt:lpstr>Hurdle Concept</vt:lpstr>
      <vt:lpstr>Hurdle Concept</vt:lpstr>
      <vt:lpstr>Hurdle Concept: Wine</vt:lpstr>
      <vt:lpstr>Food Safety Risk Management Principles</vt:lpstr>
      <vt:lpstr>Food Safety Risk Management Principles</vt:lpstr>
      <vt:lpstr>Resulting Regulatory Framework</vt:lpstr>
      <vt:lpstr>Low Risk Food: E.U.</vt:lpstr>
      <vt:lpstr>Low Risk Food: Philippines</vt:lpstr>
      <vt:lpstr>Time/Temperature Control for Safety (TCS) Foods: U.S.A.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GALLO</cp:lastModifiedBy>
  <cp:revision>48</cp:revision>
  <dcterms:created xsi:type="dcterms:W3CDTF">2015-10-09T04:37:08Z</dcterms:created>
  <dcterms:modified xsi:type="dcterms:W3CDTF">2015-11-04T07:51:56Z</dcterms:modified>
</cp:coreProperties>
</file>