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7" r:id="rId2"/>
    <p:sldId id="261" r:id="rId3"/>
    <p:sldId id="272" r:id="rId4"/>
    <p:sldId id="258" r:id="rId5"/>
    <p:sldId id="271" r:id="rId6"/>
    <p:sldId id="270" r:id="rId7"/>
    <p:sldId id="259" r:id="rId8"/>
    <p:sldId id="260" r:id="rId9"/>
    <p:sldId id="268" r:id="rId10"/>
    <p:sldId id="263" r:id="rId11"/>
    <p:sldId id="269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1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F267A-AB38-9F46-17CC-11FAB5C6FC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D4D06-A938-EE35-A7FE-3EDF084CCA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71B86442-A5FD-4CF3-BDD6-BD0132CB1690}" type="datetimeFigureOut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80B7C8-0326-0170-73A3-AD202E7577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9AFC6B-AFAD-BCDB-CBBA-3ECF4DE64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8557D-83C3-E91A-A896-0DF27903FA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9A9DC-533D-6FAC-BCDC-5DF5D8A6E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5F78ED3E-78EC-4898-B7F0-87C998C0F8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5B96CAA-A3CE-3396-4C33-DDC811E55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E213B65-1E4D-F3DB-90C0-EB03A2179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E9838AC-CC66-354F-5795-B6A9AB4BF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80973D-E0F6-4CDA-A5A0-32EE0093381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16278B5-0429-2826-AD1B-B941902F4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4341B35-1FE2-645D-48DA-303E5EAB23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733D87E-9EE4-0FF7-DA21-A58949B3F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37716D-6EA7-4099-AD01-4998AFE3F60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2FF38C3-76A0-CADA-8856-AC0F77302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D41396D-F96B-CA75-952A-EADB10A42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81D8233-DA20-C5A2-B0BB-896C54EB6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74C3F1-D97A-401D-8004-ED4AC581D97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3AEFD94-A901-C7D4-79B0-7317D0ECA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1A3909B-3639-49AA-E515-1047FC5DFF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DA474A1-327D-492F-CC07-D9B10B91C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77EA31-ECEE-4B43-81E3-926B4977FD04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76EBC96-5FC9-0589-D7F7-CFE653FA3D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6D0ACEE-92A2-4E9F-B2F7-12EE55AC0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572000"/>
            <a:ext cx="5851525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  <a:p>
            <a:endParaRPr lang="en-NZ" altLang="en-US">
              <a:ea typeface="ＭＳ Ｐゴシック" panose="020B0600070205080204" pitchFamily="34" charset="-128"/>
            </a:endParaRPr>
          </a:p>
          <a:p>
            <a:endParaRPr lang="en-NZ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0568725-CA32-DEFA-5870-9FE6EFBB1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9975BD-F0FC-443A-9596-CA1356877BFE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C6F5D51-93D7-DAD5-7B18-FCCA27981F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3B5734B-D856-145E-F26C-4872307632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842404C-FCE5-F756-5475-580154E10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BC1E34-F1B6-41F4-B7C8-F8495BAE1666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85F1ED7-3047-5554-494A-504C695407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9FC9FFE-9168-D177-210E-8DC1D39DDA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D227EBB-1EBF-E7EE-FE0C-6F80FD636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0C3AEF-EF22-4DBD-BA14-0AE3B0EAAA5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F8DE4B2-74EB-184E-FE89-C03F5CF2C9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4C10387-8FBF-A9C1-5190-624948A20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FC5BBCD-51B6-035F-5AE6-62C25B384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155319-F6FE-4071-9F3D-52B4B0E111B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A4658F8-E752-857F-6F64-C0699E747B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9F1243D-6350-E248-2891-A0B6F14AE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C844E76-6DE1-12CD-8ED0-CAD935504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A34F74-35C9-4EEC-AAAA-4073A96F4F24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8B47D64-9580-2379-A758-B28EA1DF4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437F343-7E7D-711D-7948-FA2BEDABC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NZ" altLang="en-US" sz="1400"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endParaRPr lang="en-NZ" altLang="en-US" sz="1400">
              <a:ea typeface="ＭＳ Ｐゴシック" panose="020B0600070205080204" pitchFamily="34" charset="-128"/>
            </a:endParaRPr>
          </a:p>
          <a:p>
            <a:endParaRPr lang="en-NZ" altLang="en-US" sz="1400">
              <a:ea typeface="ＭＳ Ｐゴシック" panose="020B0600070205080204" pitchFamily="34" charset="-128"/>
            </a:endParaRPr>
          </a:p>
          <a:p>
            <a:r>
              <a:rPr lang="en-NZ" altLang="en-US" sz="14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E82E8F7-24D0-D64F-7D34-74E3B5E8E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EBC1E3-E984-4EF7-99DB-A7A49F17384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5A4E355-3AC9-F190-6FAC-D1ED3C36A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7AB575F-0144-FAC0-9804-7463F4843E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F6A88BE-33BC-256A-324A-4EC9692C5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BCDCCF-6ED5-4230-98FC-04A9C4D05E2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AF9E46-DA06-7A54-34E2-BA7F56617FDF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3568AC-09E6-2254-E7CB-D55B7ECD6C91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0D4F94D3-5F14-7CE9-33DE-0C9A1D0D2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APEC Logo_vertical300dpi.jpg">
            <a:extLst>
              <a:ext uri="{FF2B5EF4-FFF2-40B4-BE49-F238E27FC236}">
                <a16:creationId xmlns:a16="http://schemas.microsoft.com/office/drawing/2014/main" id="{01E3CD96-0031-6923-AA29-17B89B2399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23A1E97-26F1-B5E5-C027-6DBAF58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331D-D588-479A-87DD-D198C1A7338C}" type="datetime1">
              <a:rPr lang="en-US"/>
              <a:pPr>
                <a:defRPr/>
              </a:pPr>
              <a:t>10/23/2024</a:t>
            </a:fld>
            <a:endParaRPr lang="en-US" dirty="0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ADA38E43-5677-E467-9989-856ED838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551A4F9-782F-4954-6D5A-8A5CD902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FE09F-EBFE-42BE-9702-B71DDCA17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3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F22E8A4-72BB-744F-8B71-B5F01013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0666-9E0A-457B-B6AC-09148C8C9B11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DD6EAB8-CEA1-B76F-2F60-22277067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F6F9672-8F67-2226-EDDE-3A4396DC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5C7B0-9958-4319-AB2F-E240456B1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00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5819F9B-3678-3974-FB9E-876BB38B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CC93-01B8-4B15-AF70-EF1A730F0585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2C2674E-B27B-30C5-9D35-6B63941A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B997791-EEA9-A6BE-95A4-7307AB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137DE-EA64-4F96-B019-FF999AB9E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3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AE694B2B-C12C-B86F-81FB-D3643EF9D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PEC Logo_vertical300dpi.jpg">
            <a:extLst>
              <a:ext uri="{FF2B5EF4-FFF2-40B4-BE49-F238E27FC236}">
                <a16:creationId xmlns:a16="http://schemas.microsoft.com/office/drawing/2014/main" id="{B3C302D8-2784-482D-F972-C819E3A09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>
            <a:extLst>
              <a:ext uri="{FF2B5EF4-FFF2-40B4-BE49-F238E27FC236}">
                <a16:creationId xmlns:a16="http://schemas.microsoft.com/office/drawing/2014/main" id="{8D146E2A-1C26-457E-B344-910CB31B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D68F-F207-499E-905A-2FC395514655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B6271699-C617-26E6-842A-A7C0ACB2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>
            <a:extLst>
              <a:ext uri="{FF2B5EF4-FFF2-40B4-BE49-F238E27FC236}">
                <a16:creationId xmlns:a16="http://schemas.microsoft.com/office/drawing/2014/main" id="{876C657F-CC0E-F009-F280-57720F1E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B20C3-9C0F-4B35-A7FD-56F1B2D04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95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DE9A63-6C7D-B90C-92EA-664E3C442C3F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D293F-AF88-1C26-FABD-D271227A058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7715DD-4BF7-D2DB-09D8-79CD0441DD5A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82D56B-F572-178A-7B38-2994044E5811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C28C2E75-F4A9-1960-F2FB-E2A551EC4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APEC Logo_vertical300dpi.jpg">
            <a:extLst>
              <a:ext uri="{FF2B5EF4-FFF2-40B4-BE49-F238E27FC236}">
                <a16:creationId xmlns:a16="http://schemas.microsoft.com/office/drawing/2014/main" id="{50C6B1FE-2970-8175-E5ED-381132B5C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C08FDB4-0293-50AF-6635-60CED33E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4E0D-4F89-4513-B7ED-5B76CADFFB3D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8EE5ED7-4432-835B-3516-044B73DD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C78E6F-4C61-EA14-2155-3E93ACB5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56562-435E-4FCA-829B-FC20457AC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4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70FB7E5C-4B06-5D6B-F5AC-F59886115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PEC Logo_vertical300dpi.jpg">
            <a:extLst>
              <a:ext uri="{FF2B5EF4-FFF2-40B4-BE49-F238E27FC236}">
                <a16:creationId xmlns:a16="http://schemas.microsoft.com/office/drawing/2014/main" id="{E67A9734-90CA-81DB-9C57-41C08CC3F7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22860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3">
            <a:extLst>
              <a:ext uri="{FF2B5EF4-FFF2-40B4-BE49-F238E27FC236}">
                <a16:creationId xmlns:a16="http://schemas.microsoft.com/office/drawing/2014/main" id="{B8026CC9-40A4-BF34-FD1F-7ACFF167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8A4E-86DA-4D2D-94CA-65B0A9DFE095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107A15B-C6DC-C7BC-666A-9FFCA4FC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>
            <a:extLst>
              <a:ext uri="{FF2B5EF4-FFF2-40B4-BE49-F238E27FC236}">
                <a16:creationId xmlns:a16="http://schemas.microsoft.com/office/drawing/2014/main" id="{72F159B6-2986-14C0-BD3B-2F4AF3D3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572FB-74E8-4321-82E1-5CF5E4142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28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:a16="http://schemas.microsoft.com/office/drawing/2014/main" id="{F15DE745-65C4-48AC-9D7D-70AF1C79B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APEC Logo_vertical300dpi.jpg">
            <a:extLst>
              <a:ext uri="{FF2B5EF4-FFF2-40B4-BE49-F238E27FC236}">
                <a16:creationId xmlns:a16="http://schemas.microsoft.com/office/drawing/2014/main" id="{38CE4B78-3377-7D38-3E7E-00B08A1E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2522E74-4E1C-422C-BB45-D5050F5F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20F6-FB59-4DD9-985E-3FE040641011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8E12803-2147-B2AC-7848-17AAC3E3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34F42C8-EC60-47A2-E8E7-DF710A09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C511A-E83B-46C6-8CF8-747DDF451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8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083EE945-22DA-24B6-E50E-ACACB2E5F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APEC Logo_vertical300dpi.jpg">
            <a:extLst>
              <a:ext uri="{FF2B5EF4-FFF2-40B4-BE49-F238E27FC236}">
                <a16:creationId xmlns:a16="http://schemas.microsoft.com/office/drawing/2014/main" id="{C90703D5-A065-573F-3746-3A19455AA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D1A39AA7-2E80-F156-3336-ABF2B497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214F-7037-4DF3-B857-3D27DEAD30A7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FF68FD7-1E51-B8B6-5BDA-12CD918C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C98372BD-75DC-9C09-7786-B92485C0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54DB5-466A-445C-85BC-2F0F293F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30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FD6CB-DEDC-C8D2-FD48-4C24D5B39983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0FFA5-806D-B2BC-E1C0-842030644B9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-128"/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281C977C-AAAF-BEE5-7CD2-203FAD186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APEC Logo_vertical300dpi.jpg">
            <a:extLst>
              <a:ext uri="{FF2B5EF4-FFF2-40B4-BE49-F238E27FC236}">
                <a16:creationId xmlns:a16="http://schemas.microsoft.com/office/drawing/2014/main" id="{989E1890-5C50-BDE3-4548-C8294B7B14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FC9B637E-15EB-7C06-7461-01EA1D7F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3FEB-C4B1-481C-8272-33C77B04D02B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C615884-5425-1C9C-47D2-CF2270C0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DD11DD-E2F9-A40B-7B7A-72C17EC5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49AE-4E4F-4A7A-AF1A-610B0E6DD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6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D8B4975F-4D39-6D4E-C777-4BC82B45C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PEC Logo_vertical300dpi.jpg">
            <a:extLst>
              <a:ext uri="{FF2B5EF4-FFF2-40B4-BE49-F238E27FC236}">
                <a16:creationId xmlns:a16="http://schemas.microsoft.com/office/drawing/2014/main" id="{31F3FF4A-2B51-3B98-2D88-F66625B5A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8E5CA01-32F5-F1BB-5DA0-761AA3DC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697D-8CD4-4025-98FB-46A914BD41EC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71338CC-15AF-6368-2367-A0BC869B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92FCABF-CC22-F2EE-4CE9-DBDAE88D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F09D1-0BEE-4078-8029-7A760C379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70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66510B-D0C0-50FE-F9CF-8934C3FB9D19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None/>
              <a:defRPr/>
            </a:pPr>
            <a:endParaRPr lang="en-US" sz="3200" dirty="0">
              <a:latin typeface="Gill Sans MT" charset="0"/>
              <a:ea typeface="+mn-ea"/>
              <a:cs typeface="Arial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66133DAB-73A0-3004-D2DB-11F80432D794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-128"/>
            </a:endParaRPr>
          </a:p>
        </p:txBody>
      </p:sp>
      <p:sp>
        <p:nvSpPr>
          <p:cNvPr id="7" name="Flowchart: Process 15">
            <a:extLst>
              <a:ext uri="{FF2B5EF4-FFF2-40B4-BE49-F238E27FC236}">
                <a16:creationId xmlns:a16="http://schemas.microsoft.com/office/drawing/2014/main" id="{B7B89F5A-3EA8-D9C0-6F9A-FD1B8AF25CFD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58C114D-99A9-01DB-9173-607C925C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BFB5-96B4-48DC-BF74-688BCC4F9D18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2E24FAE-A98B-A44D-DA4D-F75894B6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122C305-FF1E-B26C-FC68-F59C41BF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5F98E-BB43-48CA-8B2D-2C69FD886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78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042053A8-9B1F-72CF-A636-CF4CE298F337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Oval 7">
            <a:extLst>
              <a:ext uri="{FF2B5EF4-FFF2-40B4-BE49-F238E27FC236}">
                <a16:creationId xmlns:a16="http://schemas.microsoft.com/office/drawing/2014/main" id="{39EBC990-2377-D37E-130A-5BB5BB00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dist="25400" dir="5400000" algn="tl" rotWithShape="0">
              <a:srgbClr val="AFA58D">
                <a:alpha val="8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-128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00880165-E0BA-5FE8-0525-3C39D46B1EB6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ADB71-93E4-774F-B4E8-1D153405C66D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B7DF29E-9EB0-CEF0-64AC-F95A3996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BDE359AC-9281-DFFD-9673-2FF25DB503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9161212D-FB70-D795-FF4C-4117712E7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EDB9403F-442E-474F-A3F6-A69796145AFB}" type="datetime1">
              <a:rPr lang="en-US"/>
              <a:pPr>
                <a:defRPr/>
              </a:pPr>
              <a:t>10/23/2024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5B85B69-589E-BAB8-A26E-954EBFA3F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678F42A-12CB-6734-2461-CD55D150C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fld id="{89B887DE-B11D-4362-896C-104DFE8015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Rectangle 14">
            <a:extLst>
              <a:ext uri="{FF2B5EF4-FFF2-40B4-BE49-F238E27FC236}">
                <a16:creationId xmlns:a16="http://schemas.microsoft.com/office/drawing/2014/main" id="{67980488-BED8-D28B-8635-5AD4A4FFF1F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67" r:id="rId10"/>
    <p:sldLayoutId id="21474842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F3EE-9310-6691-1A61-BAB3F9A2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447800"/>
            <a:ext cx="7407275" cy="1471613"/>
          </a:xfrm>
        </p:spPr>
        <p:txBody>
          <a:bodyPr/>
          <a:lstStyle/>
          <a:p>
            <a:pPr>
              <a:defRPr/>
            </a:pPr>
            <a:r>
              <a:rPr lang="en-NZ" dirty="0"/>
              <a:t>Is certification really necessary?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1AA43-C138-34AA-FB6A-B99586BC4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endParaRPr lang="en-NZ" dirty="0"/>
          </a:p>
          <a:p>
            <a:pPr>
              <a:defRPr/>
            </a:pPr>
            <a:endParaRPr lang="en-NZ" dirty="0"/>
          </a:p>
          <a:p>
            <a:pPr>
              <a:defRPr/>
            </a:pPr>
            <a:endParaRPr lang="en-NZ" dirty="0"/>
          </a:p>
          <a:p>
            <a:pPr>
              <a:defRPr/>
            </a:pPr>
            <a:r>
              <a:rPr lang="en-NZ" dirty="0"/>
              <a:t>Kate Smith</a:t>
            </a:r>
          </a:p>
          <a:p>
            <a:pPr>
              <a:defRPr/>
            </a:pPr>
            <a:r>
              <a:rPr lang="en-NZ" dirty="0"/>
              <a:t>Specialist Adviser</a:t>
            </a:r>
          </a:p>
          <a:p>
            <a:pPr>
              <a:defRPr/>
            </a:pPr>
            <a:r>
              <a:rPr lang="en-NZ" dirty="0"/>
              <a:t>Ministry for Primary Industries</a:t>
            </a:r>
          </a:p>
          <a:p>
            <a:pPr>
              <a:defRPr/>
            </a:pPr>
            <a:r>
              <a:rPr lang="en-NZ" dirty="0"/>
              <a:t>New Zealand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C1AAFF9-D672-E933-AF2B-6934C7EC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06E62B-12DD-428F-BD6A-10963DD751E4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1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86F6-4E7E-0CA7-9AD9-102FCFC3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Wine is a low risk product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18294E0-567E-0C41-164C-A32C4AE0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05000"/>
            <a:ext cx="7499350" cy="4800600"/>
          </a:xfrm>
        </p:spPr>
        <p:txBody>
          <a:bodyPr/>
          <a:lstStyle/>
          <a:p>
            <a:r>
              <a:rPr lang="en-NZ" altLang="en-US">
                <a:ea typeface="ＭＳ Ｐゴシック" panose="020B0600070205080204" pitchFamily="34" charset="-128"/>
              </a:rPr>
              <a:t>Long shelf life</a:t>
            </a:r>
          </a:p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Cannot support microbial life</a:t>
            </a:r>
          </a:p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Requirements for high risk foods should not be applied</a:t>
            </a:r>
          </a:p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Certification requirements should be minimised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73CEC52-F62F-D33B-E02B-A0343208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AC035F-E868-4004-AA4A-16714CEDC8E8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10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09A6-E65D-5B2B-DC73-F459C88E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85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Thank you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310D712D-A621-F6FA-DA7B-6A2F83FD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E275D7-E114-4E78-A3F0-D634E7E74C94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11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21508" name="Picture 5" descr="F:\Abel Tasman\IMG_4969.JPG">
            <a:extLst>
              <a:ext uri="{FF2B5EF4-FFF2-40B4-BE49-F238E27FC236}">
                <a16:creationId xmlns:a16="http://schemas.microsoft.com/office/drawing/2014/main" id="{1D290EE8-AFCC-93ED-9487-4EDF3CDC8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6400800" cy="48006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CFCF-FCBE-03D2-1BF5-71251481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Purpose of a certificate 1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04D8635-BEEA-12A2-0574-6301C7F5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5000"/>
            <a:ext cx="7499350" cy="4800600"/>
          </a:xfrm>
        </p:spPr>
        <p:txBody>
          <a:bodyPr/>
          <a:lstStyle/>
          <a:p>
            <a:r>
              <a:rPr lang="en-NZ" altLang="en-US">
                <a:ea typeface="ＭＳ Ｐゴシック" panose="020B0600070205080204" pitchFamily="34" charset="-128"/>
              </a:rPr>
              <a:t>Facilitates trade</a:t>
            </a:r>
          </a:p>
          <a:p>
            <a:pPr lvl="1">
              <a:buFont typeface="Verdana" panose="020B0604030504040204" pitchFamily="34" charset="0"/>
              <a:buNone/>
            </a:pPr>
            <a:endParaRPr lang="en-NZ" altLang="en-US" sz="800">
              <a:ea typeface="ＭＳ Ｐゴシック" panose="020B0600070205080204" pitchFamily="34" charset="-128"/>
            </a:endParaRP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Confirms requirements of exporting country</a:t>
            </a:r>
          </a:p>
          <a:p>
            <a:pPr lvl="2"/>
            <a:r>
              <a:rPr lang="en-NZ" altLang="en-US">
                <a:ea typeface="ＭＳ Ｐゴシック" panose="020B0600070205080204" pitchFamily="34" charset="-128"/>
              </a:rPr>
              <a:t>Free sale certificate</a:t>
            </a:r>
          </a:p>
          <a:p>
            <a:pPr lvl="3"/>
            <a:r>
              <a:rPr lang="en-NZ" altLang="en-US">
                <a:ea typeface="ＭＳ Ｐゴシック" panose="020B0600070205080204" pitchFamily="34" charset="-128"/>
              </a:rPr>
              <a:t>Consignment</a:t>
            </a:r>
          </a:p>
          <a:p>
            <a:pPr lvl="3"/>
            <a:r>
              <a:rPr lang="en-NZ" altLang="en-US">
                <a:ea typeface="ＭＳ Ｐゴシック" panose="020B0600070205080204" pitchFamily="34" charset="-128"/>
              </a:rPr>
              <a:t>Product registration</a:t>
            </a:r>
          </a:p>
          <a:p>
            <a:pPr lvl="3"/>
            <a:endParaRPr lang="en-NZ" altLang="en-US" sz="800">
              <a:ea typeface="ＭＳ Ｐゴシック" panose="020B0600070205080204" pitchFamily="34" charset="-128"/>
            </a:endParaRPr>
          </a:p>
          <a:p>
            <a:pPr lvl="2"/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7CA82AC-AD40-FC60-DCC3-91629E72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CF915C-AA00-4DCA-B715-AAC78A940AF1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2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0196-74F4-6085-E319-2C06927A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Purpose of a certificate 2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9EEF631-AF86-71E9-A5E5-13D8408F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5000"/>
            <a:ext cx="7499350" cy="4800600"/>
          </a:xfrm>
        </p:spPr>
        <p:txBody>
          <a:bodyPr/>
          <a:lstStyle/>
          <a:p>
            <a:endParaRPr lang="en-NZ" altLang="en-US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Facilitates trade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Confirms requirements of importing country</a:t>
            </a:r>
          </a:p>
          <a:p>
            <a:pPr lvl="2"/>
            <a:r>
              <a:rPr lang="en-NZ" altLang="en-US">
                <a:ea typeface="ＭＳ Ｐゴシック" panose="020B0600070205080204" pitchFamily="34" charset="-128"/>
              </a:rPr>
              <a:t>Official Assurance</a:t>
            </a:r>
          </a:p>
          <a:p>
            <a:pPr lvl="3"/>
            <a:r>
              <a:rPr lang="en-NZ" altLang="en-US">
                <a:ea typeface="ＭＳ Ｐゴシック" panose="020B0600070205080204" pitchFamily="34" charset="-128"/>
              </a:rPr>
              <a:t>Produced within a system of additional controls</a:t>
            </a:r>
          </a:p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17BD5E0-532F-BF70-349B-8E33C99F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77395E-5A3E-416C-BE09-E5C3A77661C3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3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3C3C-78D4-E8CB-5E5D-C3EFC8E6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85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Official Assurance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3C52455-7A6A-16E5-36F5-24D5AE11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2600"/>
            <a:ext cx="7499350" cy="4800600"/>
          </a:xfrm>
        </p:spPr>
        <p:txBody>
          <a:bodyPr/>
          <a:lstStyle/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Importing country requirements must be justified</a:t>
            </a:r>
          </a:p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Ideally they should be based on sanitary or phytosanitary concerns</a:t>
            </a:r>
          </a:p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Cannot be in excess of domestic requirements</a:t>
            </a:r>
          </a:p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Unlikely to be necessary for wine</a:t>
            </a:r>
          </a:p>
          <a:p>
            <a:pPr>
              <a:buFont typeface="Webdings" panose="05030102010509060703" pitchFamily="18" charset="2"/>
              <a:buChar char="a"/>
            </a:pPr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B85B706-5944-3CC9-B863-A298B320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625B29-74CA-44D0-8E20-899A03417FC3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4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1BEF-40FB-E10E-251A-23122061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NZ" dirty="0"/>
              <a:t>Trade facilitator or trade barrier?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DE9A567-B16C-35F8-E0CD-31ACEA85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5000"/>
            <a:ext cx="7499350" cy="4800600"/>
          </a:xfrm>
        </p:spPr>
        <p:txBody>
          <a:bodyPr/>
          <a:lstStyle/>
          <a:p>
            <a:r>
              <a:rPr lang="en-NZ" altLang="en-US">
                <a:ea typeface="ＭＳ Ｐゴシック" panose="020B0600070205080204" pitchFamily="34" charset="-128"/>
              </a:rPr>
              <a:t>Systems for providing certificates can be costly</a:t>
            </a:r>
          </a:p>
          <a:p>
            <a:r>
              <a:rPr lang="en-NZ" altLang="en-US">
                <a:ea typeface="ＭＳ Ｐゴシック" panose="020B0600070205080204" pitchFamily="34" charset="-128"/>
              </a:rPr>
              <a:t>Available information can be confusing</a:t>
            </a:r>
          </a:p>
          <a:p>
            <a:r>
              <a:rPr lang="en-NZ" altLang="en-US">
                <a:ea typeface="ＭＳ Ｐゴシック" panose="020B0600070205080204" pitchFamily="34" charset="-128"/>
              </a:rPr>
              <a:t> Requirements can be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Duplicative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Redundant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Unnecessary</a:t>
            </a:r>
          </a:p>
          <a:p>
            <a:endParaRPr lang="en-NZ" altLang="en-US">
              <a:ea typeface="ＭＳ Ｐゴシック" panose="020B0600070205080204" pitchFamily="34" charset="-128"/>
            </a:endParaRPr>
          </a:p>
          <a:p>
            <a:pPr lvl="1"/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3E05280-BAB5-6A6E-8884-C4480206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4834A1-FB09-4A28-8E3C-EAFBCD534DE6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5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704B-9F6C-1772-E7FD-BB24C6A9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85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Export Certificate Roadmap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82DF6BC-F4DC-C7F0-C186-B80A449A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05000"/>
            <a:ext cx="7499350" cy="4800600"/>
          </a:xfrm>
        </p:spPr>
        <p:txBody>
          <a:bodyPr/>
          <a:lstStyle/>
          <a:p>
            <a:r>
              <a:rPr lang="en-NZ" altLang="en-US">
                <a:ea typeface="ＭＳ Ｐゴシック" panose="020B0600070205080204" pitchFamily="34" charset="-128"/>
              </a:rPr>
              <a:t>APEC Food Safety Co-operation Forum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Harmonised requirements/practices 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In line with international standards</a:t>
            </a:r>
          </a:p>
          <a:p>
            <a:pPr lvl="2"/>
            <a:r>
              <a:rPr lang="en-NZ" altLang="en-US">
                <a:ea typeface="ＭＳ Ｐゴシック" panose="020B0600070205080204" pitchFamily="34" charset="-128"/>
              </a:rPr>
              <a:t>Codex Alimentarius</a:t>
            </a:r>
          </a:p>
          <a:p>
            <a:pPr lvl="2"/>
            <a:r>
              <a:rPr lang="en-NZ" altLang="en-US">
                <a:ea typeface="ＭＳ Ｐゴシック" panose="020B0600070205080204" pitchFamily="34" charset="-128"/>
              </a:rPr>
              <a:t>OIE</a:t>
            </a:r>
          </a:p>
          <a:p>
            <a:pPr lvl="2"/>
            <a:r>
              <a:rPr lang="en-NZ" altLang="en-US">
                <a:ea typeface="ＭＳ Ｐゴシック" panose="020B0600070205080204" pitchFamily="34" charset="-128"/>
              </a:rPr>
              <a:t>IPPC</a:t>
            </a:r>
          </a:p>
          <a:p>
            <a:pPr lvl="2"/>
            <a:endParaRPr lang="en-NZ" altLang="en-US">
              <a:ea typeface="ＭＳ Ｐゴシック" panose="020B0600070205080204" pitchFamily="34" charset="-128"/>
            </a:endParaRPr>
          </a:p>
          <a:p>
            <a:pPr lvl="2"/>
            <a:endParaRPr lang="en-NZ" altLang="en-US">
              <a:ea typeface="ＭＳ Ｐゴシック" panose="020B0600070205080204" pitchFamily="34" charset="-128"/>
            </a:endParaRPr>
          </a:p>
          <a:p>
            <a:pPr lvl="2"/>
            <a:endParaRPr lang="en-NZ" altLang="en-US">
              <a:ea typeface="ＭＳ Ｐゴシック" panose="020B0600070205080204" pitchFamily="34" charset="-128"/>
            </a:endParaRPr>
          </a:p>
          <a:p>
            <a:pPr lvl="1"/>
            <a:endParaRPr lang="en-NZ" altLang="en-US">
              <a:ea typeface="ＭＳ Ｐゴシック" panose="020B0600070205080204" pitchFamily="34" charset="-128"/>
            </a:endParaRPr>
          </a:p>
          <a:p>
            <a:endParaRPr lang="en-NZ" altLang="en-US">
              <a:ea typeface="ＭＳ Ｐゴシック" panose="020B0600070205080204" pitchFamily="34" charset="-128"/>
            </a:endParaRPr>
          </a:p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7BC1E5F-ECDF-E01C-57B8-DCAF6E96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094A4E-193A-4DDD-847F-D29D9B1AE021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6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09C9-E919-F43E-5683-CBAF6859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334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Value of certificates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13457FB-FBCC-2D28-79C1-9A847ECC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752600"/>
            <a:ext cx="7499350" cy="4800600"/>
          </a:xfrm>
        </p:spPr>
        <p:txBody>
          <a:bodyPr/>
          <a:lstStyle/>
          <a:p>
            <a:r>
              <a:rPr lang="en-NZ" altLang="en-US">
                <a:ea typeface="ＭＳ Ｐゴシック" panose="020B0600070205080204" pitchFamily="34" charset="-128"/>
              </a:rPr>
              <a:t>They represent a system designed to manage risk</a:t>
            </a:r>
          </a:p>
          <a:p>
            <a:endParaRPr lang="en-NZ" altLang="en-US" sz="9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They can only be as good as that system</a:t>
            </a:r>
          </a:p>
          <a:p>
            <a:endParaRPr lang="en-NZ" altLang="en-US" sz="800">
              <a:ea typeface="ＭＳ Ｐゴシック" panose="020B0600070205080204" pitchFamily="34" charset="-128"/>
            </a:endParaRPr>
          </a:p>
          <a:p>
            <a:r>
              <a:rPr lang="en-NZ" altLang="en-US">
                <a:ea typeface="ＭＳ Ｐゴシック" panose="020B0600070205080204" pitchFamily="34" charset="-128"/>
              </a:rPr>
              <a:t>Primarily we need confidence in each other’s systems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Mutual acceptance agreements</a:t>
            </a:r>
          </a:p>
          <a:p>
            <a:pPr lvl="1"/>
            <a:r>
              <a:rPr lang="en-NZ" altLang="en-US">
                <a:ea typeface="ＭＳ Ｐゴシック" panose="020B0600070205080204" pitchFamily="34" charset="-128"/>
              </a:rPr>
              <a:t>Equivalence agreements</a:t>
            </a:r>
          </a:p>
          <a:p>
            <a:pPr>
              <a:buFont typeface="Wingdings 2" panose="05020102010507070707" pitchFamily="18" charset="2"/>
              <a:buNone/>
            </a:pPr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0AE01B4-5019-2321-5080-3DECEFFA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522D5D-390A-49FA-9F4A-89592BF468F0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7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C708-C8EE-BE45-1D64-E7105CA6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E-Cert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8EC8956-5DA9-CFF5-64DC-F4C635C5D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28800"/>
            <a:ext cx="7499350" cy="4800600"/>
          </a:xfrm>
        </p:spPr>
        <p:txBody>
          <a:bodyPr/>
          <a:lstStyle/>
          <a:p>
            <a:pPr lvl="2"/>
            <a:r>
              <a:rPr lang="en-NZ" altLang="en-US" sz="3200">
                <a:ea typeface="ＭＳ Ｐゴシック" panose="020B0600070205080204" pitchFamily="34" charset="-128"/>
              </a:rPr>
              <a:t>True Government to Government</a:t>
            </a:r>
          </a:p>
          <a:p>
            <a:pPr lvl="2"/>
            <a:r>
              <a:rPr lang="en-NZ" altLang="en-US" sz="3200">
                <a:ea typeface="ＭＳ Ｐゴシック" panose="020B0600070205080204" pitchFamily="34" charset="-128"/>
              </a:rPr>
              <a:t>Paperless (potentially)</a:t>
            </a:r>
          </a:p>
          <a:p>
            <a:pPr lvl="2"/>
            <a:r>
              <a:rPr lang="en-NZ" altLang="en-US" sz="3200">
                <a:ea typeface="ＭＳ Ｐゴシック" panose="020B0600070205080204" pitchFamily="34" charset="-128"/>
              </a:rPr>
              <a:t>Increased Trust and Confidence</a:t>
            </a:r>
          </a:p>
          <a:p>
            <a:pPr lvl="2"/>
            <a:r>
              <a:rPr lang="en-NZ" altLang="en-US" sz="3200">
                <a:ea typeface="ＭＳ Ｐゴシック" panose="020B0600070205080204" pitchFamily="34" charset="-128"/>
              </a:rPr>
              <a:t>Greater Transparency</a:t>
            </a:r>
          </a:p>
          <a:p>
            <a:pPr lvl="2"/>
            <a:r>
              <a:rPr lang="en-NZ" altLang="en-US" sz="3200">
                <a:ea typeface="ＭＳ Ｐゴシック" panose="020B0600070205080204" pitchFamily="34" charset="-128"/>
              </a:rPr>
              <a:t>Fraud prevention</a:t>
            </a:r>
          </a:p>
          <a:p>
            <a:pPr lvl="2">
              <a:buFontTx/>
              <a:buNone/>
            </a:pPr>
            <a:r>
              <a:rPr lang="en-NZ" altLang="en-US">
                <a:ea typeface="ＭＳ Ｐゴシック" panose="020B0600070205080204" pitchFamily="34" charset="-128"/>
              </a:rPr>
              <a:t> </a:t>
            </a:r>
          </a:p>
          <a:p>
            <a:endParaRPr lang="en-NZ" altLang="en-US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08CECED-1898-B2B8-FC22-27ABD8E6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A80D73-C64B-4014-8E89-250B6762FFCA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8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BD26-EC8F-239F-1E14-091C549F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85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Certificates for wine?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5FA9F32-C8DC-9C37-4663-B9C8E145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05000"/>
            <a:ext cx="7499350" cy="4800600"/>
          </a:xfrm>
        </p:spPr>
        <p:txBody>
          <a:bodyPr/>
          <a:lstStyle/>
          <a:p>
            <a:r>
              <a:rPr lang="en-NZ" altLang="en-US">
                <a:ea typeface="ＭＳ Ｐゴシック" panose="020B0600070205080204" pitchFamily="34" charset="-128"/>
              </a:rPr>
              <a:t>The majority of New Zealand’s trading partners do not require export certificates for wine</a:t>
            </a:r>
          </a:p>
          <a:p>
            <a:r>
              <a:rPr lang="en-NZ" altLang="en-US">
                <a:ea typeface="ＭＳ Ｐゴシック" panose="020B0600070205080204" pitchFamily="34" charset="-128"/>
              </a:rPr>
              <a:t>New Zealand does not require certificates for imported wine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CB587F8-429F-2375-F63B-804327D2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65FF1B-1298-4C9F-8CA9-B95B8DB410F0}" type="slidenum">
              <a:rPr lang="en-US" altLang="en-US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/>
              <a:t>9</a:t>
            </a:fld>
            <a:endParaRPr lang="en-US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261</Words>
  <Application>Microsoft Office PowerPoint</Application>
  <PresentationFormat>On-screen Show (4:3)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ＭＳ Ｐゴシック</vt:lpstr>
      <vt:lpstr>Gill Sans MT</vt:lpstr>
      <vt:lpstr>Wingdings 2</vt:lpstr>
      <vt:lpstr>Verdana</vt:lpstr>
      <vt:lpstr>Calibri</vt:lpstr>
      <vt:lpstr>Webdings</vt:lpstr>
      <vt:lpstr>Solstice</vt:lpstr>
      <vt:lpstr>Is certification really necessary?</vt:lpstr>
      <vt:lpstr>Purpose of a certificate 1</vt:lpstr>
      <vt:lpstr>Purpose of a certificate 2</vt:lpstr>
      <vt:lpstr>Official Assurance</vt:lpstr>
      <vt:lpstr>Trade facilitator or trade barrier?</vt:lpstr>
      <vt:lpstr>Export Certificate Roadmap</vt:lpstr>
      <vt:lpstr>Value of certificates</vt:lpstr>
      <vt:lpstr>E-Cert</vt:lpstr>
      <vt:lpstr>Certificates for wine?</vt:lpstr>
      <vt:lpstr>Wine is a low risk product</vt:lpstr>
      <vt:lpstr>Thank you</vt:lpstr>
    </vt:vector>
  </TitlesOfParts>
  <Company>DOC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Ferman</dc:creator>
  <cp:lastModifiedBy>Shin C. Kao</cp:lastModifiedBy>
  <cp:revision>295</cp:revision>
  <dcterms:created xsi:type="dcterms:W3CDTF">2011-07-13T19:15:32Z</dcterms:created>
  <dcterms:modified xsi:type="dcterms:W3CDTF">2024-10-23T19:16:52Z</dcterms:modified>
</cp:coreProperties>
</file>