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handoutMasterIdLst>
    <p:handoutMasterId r:id="rId20"/>
  </p:handoutMasterIdLst>
  <p:sldIdLst>
    <p:sldId id="297" r:id="rId2"/>
    <p:sldId id="314" r:id="rId3"/>
    <p:sldId id="316" r:id="rId4"/>
    <p:sldId id="312" r:id="rId5"/>
    <p:sldId id="313" r:id="rId6"/>
    <p:sldId id="259" r:id="rId7"/>
    <p:sldId id="260" r:id="rId8"/>
    <p:sldId id="303" r:id="rId9"/>
    <p:sldId id="298" r:id="rId10"/>
    <p:sldId id="304" r:id="rId11"/>
    <p:sldId id="305" r:id="rId12"/>
    <p:sldId id="306" r:id="rId13"/>
    <p:sldId id="300" r:id="rId14"/>
    <p:sldId id="307" r:id="rId15"/>
    <p:sldId id="301" r:id="rId16"/>
    <p:sldId id="302" r:id="rId17"/>
    <p:sldId id="28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ABBD"/>
    <a:srgbClr val="FF0000"/>
    <a:srgbClr val="2CD624"/>
    <a:srgbClr val="2FB13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4C6570F-62C1-409F-A6B4-6A217379DC5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20483" name="Rectangle 3">
            <a:extLst>
              <a:ext uri="{FF2B5EF4-FFF2-40B4-BE49-F238E27FC236}">
                <a16:creationId xmlns:a16="http://schemas.microsoft.com/office/drawing/2014/main" id="{AE776C3F-8963-4194-B04C-A0B404088248}"/>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471B6091-5D25-44DA-AD77-316A06DC9F06}" type="datetimeFigureOut">
              <a:rPr lang="es-ES"/>
              <a:pPr>
                <a:defRPr/>
              </a:pPr>
              <a:t>23/10/2024</a:t>
            </a:fld>
            <a:endParaRPr lang="es-ES"/>
          </a:p>
        </p:txBody>
      </p:sp>
      <p:sp>
        <p:nvSpPr>
          <p:cNvPr id="20484" name="Rectangle 4">
            <a:extLst>
              <a:ext uri="{FF2B5EF4-FFF2-40B4-BE49-F238E27FC236}">
                <a16:creationId xmlns:a16="http://schemas.microsoft.com/office/drawing/2014/main" id="{EA8ECD4F-61D7-4D50-B6B8-2AD8429821D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20485" name="Rectangle 5">
            <a:extLst>
              <a:ext uri="{FF2B5EF4-FFF2-40B4-BE49-F238E27FC236}">
                <a16:creationId xmlns:a16="http://schemas.microsoft.com/office/drawing/2014/main" id="{DFC4C34B-77A6-4F21-8969-F9A1A15E7CA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13B364-F33B-4ABB-8E08-898EDF827A52}" type="slidenum">
              <a:rPr lang="es-ES" altLang="en-US"/>
              <a:pPr/>
              <a:t>‹#›</a:t>
            </a:fld>
            <a:endParaRPr lang="es-E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251E928-5B26-4FA1-BE1A-8A353AFB3EA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21507" name="Rectangle 3">
            <a:extLst>
              <a:ext uri="{FF2B5EF4-FFF2-40B4-BE49-F238E27FC236}">
                <a16:creationId xmlns:a16="http://schemas.microsoft.com/office/drawing/2014/main" id="{9EB61FA6-3037-43CE-A6C8-DC8C7252A42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3AF028E6-5F7E-4D38-9739-2D306B210084}" type="datetimeFigureOut">
              <a:rPr lang="es-ES"/>
              <a:pPr>
                <a:defRPr/>
              </a:pPr>
              <a:t>23/10/2024</a:t>
            </a:fld>
            <a:endParaRPr lang="es-ES"/>
          </a:p>
        </p:txBody>
      </p:sp>
      <p:sp>
        <p:nvSpPr>
          <p:cNvPr id="6148" name="Rectangle 4">
            <a:extLst>
              <a:ext uri="{FF2B5EF4-FFF2-40B4-BE49-F238E27FC236}">
                <a16:creationId xmlns:a16="http://schemas.microsoft.com/office/drawing/2014/main" id="{5BBCDB02-D7DD-DF02-7ACB-1EC97D87874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F2D16687-9824-45A7-B088-8E482525D54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1510" name="Rectangle 6">
            <a:extLst>
              <a:ext uri="{FF2B5EF4-FFF2-40B4-BE49-F238E27FC236}">
                <a16:creationId xmlns:a16="http://schemas.microsoft.com/office/drawing/2014/main" id="{4ABCF61A-B055-4E30-BAAF-ABB9C120015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21511" name="Rectangle 7">
            <a:extLst>
              <a:ext uri="{FF2B5EF4-FFF2-40B4-BE49-F238E27FC236}">
                <a16:creationId xmlns:a16="http://schemas.microsoft.com/office/drawing/2014/main" id="{65717DAC-FD57-45BB-8F16-78776E0B883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1AB045-B30A-4146-85FF-07100DFA371D}" type="slidenum">
              <a:rPr lang="es-ES" altLang="en-US"/>
              <a:pPr/>
              <a:t>‹#›</a:t>
            </a:fld>
            <a:endParaRPr lang="es-E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13A4DE-BBF5-DD72-751B-76323C65450E}"/>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E0CE9711-156E-F2F7-3CFB-048D511468E8}"/>
              </a:ext>
            </a:extLst>
          </p:cNvPr>
          <p:cNvSpPr>
            <a:spLocks noGrp="1" noChangeArrowheads="1"/>
          </p:cNvSpPr>
          <p:nvPr>
            <p:ph type="body" idx="1"/>
          </p:nvPr>
        </p:nvSpPr>
        <p:spPr>
          <a:noFill/>
        </p:spPr>
        <p:txBody>
          <a:bodyPr/>
          <a:lstStyle/>
          <a:p>
            <a:pPr eaLnBrk="1" hangingPunct="1"/>
            <a:endParaRPr lang="es-E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35D6382-E9A8-6102-4F9F-7E6767D174E6}"/>
              </a:ext>
            </a:extLst>
          </p:cNvPr>
          <p:cNvSpPr>
            <a:spLocks noRot="1" noChangeArrowheads="1" noTextEdit="1"/>
          </p:cNvSpPr>
          <p:nvPr>
            <p:ph type="sldImg"/>
          </p:nvPr>
        </p:nvSpPr>
        <p:spPr>
          <a:xfrm>
            <a:off x="1146175" y="688975"/>
            <a:ext cx="4567238" cy="3425825"/>
          </a:xfrm>
          <a:ln/>
        </p:spPr>
      </p:sp>
      <p:sp>
        <p:nvSpPr>
          <p:cNvPr id="26627" name="Rectangle 3">
            <a:extLst>
              <a:ext uri="{FF2B5EF4-FFF2-40B4-BE49-F238E27FC236}">
                <a16:creationId xmlns:a16="http://schemas.microsoft.com/office/drawing/2014/main" id="{A68CCC2F-ABD6-DA84-DB18-AB0C4BA9297D}"/>
              </a:ext>
            </a:extLst>
          </p:cNvPr>
          <p:cNvSpPr>
            <a:spLocks noGrp="1" noChangeArrowheads="1"/>
          </p:cNvSpPr>
          <p:nvPr>
            <p:ph type="body" idx="1"/>
          </p:nvPr>
        </p:nvSpPr>
        <p:spPr>
          <a:xfrm>
            <a:off x="685800" y="4341813"/>
            <a:ext cx="5486400" cy="4113212"/>
          </a:xfrm>
          <a:noFill/>
        </p:spPr>
        <p:txBody>
          <a:bodyPr lIns="93708" tIns="46854" rIns="93708" bIns="46854"/>
          <a:lstStyle/>
          <a:p>
            <a:pPr eaLnBrk="1" hangingPunct="1"/>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E9C650E-5C4F-7DFB-A922-DA6741D65B95}"/>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Oval 2">
            <a:extLst>
              <a:ext uri="{FF2B5EF4-FFF2-40B4-BE49-F238E27FC236}">
                <a16:creationId xmlns:a16="http://schemas.microsoft.com/office/drawing/2014/main" id="{F7D00D9C-3DAE-6C25-4F81-7130BFE0ECBD}"/>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6">
            <a:extLst>
              <a:ext uri="{FF2B5EF4-FFF2-40B4-BE49-F238E27FC236}">
                <a16:creationId xmlns:a16="http://schemas.microsoft.com/office/drawing/2014/main" id="{86A20CDD-EA4A-CB7B-1600-4A7B189D8A9E}"/>
              </a:ext>
            </a:extLst>
          </p:cNvPr>
          <p:cNvSpPr>
            <a:spLocks noGrp="1"/>
          </p:cNvSpPr>
          <p:nvPr>
            <p:ph type="dt" sz="half" idx="10"/>
          </p:nvPr>
        </p:nvSpPr>
        <p:spPr/>
        <p:txBody>
          <a:bodyPr/>
          <a:lstStyle>
            <a:lvl1pPr>
              <a:defRPr/>
            </a:lvl1pPr>
          </a:lstStyle>
          <a:p>
            <a:pPr>
              <a:defRPr/>
            </a:pPr>
            <a:fld id="{F3F1FE38-BB7B-40A0-9E4C-872C573386E7}" type="datetime1">
              <a:rPr lang="en-US"/>
              <a:pPr>
                <a:defRPr/>
              </a:pPr>
              <a:t>10/23/2024</a:t>
            </a:fld>
            <a:endParaRPr lang="en-US"/>
          </a:p>
        </p:txBody>
      </p:sp>
      <p:sp>
        <p:nvSpPr>
          <p:cNvPr id="5" name="Footer Placeholder 19">
            <a:extLst>
              <a:ext uri="{FF2B5EF4-FFF2-40B4-BE49-F238E27FC236}">
                <a16:creationId xmlns:a16="http://schemas.microsoft.com/office/drawing/2014/main" id="{FD6791F2-CD6A-7A4D-6850-E6EDFD585F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id="{222A3C76-5393-AD04-324B-65FCB6AA1337}"/>
              </a:ext>
            </a:extLst>
          </p:cNvPr>
          <p:cNvSpPr>
            <a:spLocks noGrp="1"/>
          </p:cNvSpPr>
          <p:nvPr>
            <p:ph type="sldNum" sz="quarter" idx="12"/>
          </p:nvPr>
        </p:nvSpPr>
        <p:spPr/>
        <p:txBody>
          <a:bodyPr/>
          <a:lstStyle>
            <a:lvl1pPr>
              <a:defRPr/>
            </a:lvl1pPr>
          </a:lstStyle>
          <a:p>
            <a:fld id="{B2FB876D-59A5-481D-8472-C6FAF1677366}" type="slidenum">
              <a:rPr lang="en-US" altLang="en-US"/>
              <a:pPr/>
              <a:t>‹#›</a:t>
            </a:fld>
            <a:endParaRPr lang="en-US" altLang="en-US"/>
          </a:p>
        </p:txBody>
      </p:sp>
    </p:spTree>
    <p:extLst>
      <p:ext uri="{BB962C8B-B14F-4D97-AF65-F5344CB8AC3E}">
        <p14:creationId xmlns:p14="http://schemas.microsoft.com/office/powerpoint/2010/main" val="97170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ED8D2EF9-B9D9-E3C7-C23A-7A3F4F0C6B74}"/>
              </a:ext>
            </a:extLst>
          </p:cNvPr>
          <p:cNvSpPr>
            <a:spLocks noGrp="1"/>
          </p:cNvSpPr>
          <p:nvPr>
            <p:ph type="dt" sz="half" idx="10"/>
          </p:nvPr>
        </p:nvSpPr>
        <p:spPr/>
        <p:txBody>
          <a:bodyPr/>
          <a:lstStyle>
            <a:lvl1pPr>
              <a:defRPr/>
            </a:lvl1pPr>
          </a:lstStyle>
          <a:p>
            <a:pPr>
              <a:defRPr/>
            </a:pPr>
            <a:fld id="{04B70097-7A75-47A7-A24B-2D76B8FB8B66}" type="datetime1">
              <a:rPr lang="en-US"/>
              <a:pPr>
                <a:defRPr/>
              </a:pPr>
              <a:t>10/23/2024</a:t>
            </a:fld>
            <a:endParaRPr lang="en-US"/>
          </a:p>
        </p:txBody>
      </p:sp>
      <p:sp>
        <p:nvSpPr>
          <p:cNvPr id="5" name="Footer Placeholder 9">
            <a:extLst>
              <a:ext uri="{FF2B5EF4-FFF2-40B4-BE49-F238E27FC236}">
                <a16:creationId xmlns:a16="http://schemas.microsoft.com/office/drawing/2014/main" id="{1DD4B209-F635-72BA-99FF-0E2C8D553F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C458E43D-D55B-7CCB-0784-E1E5984C1665}"/>
              </a:ext>
            </a:extLst>
          </p:cNvPr>
          <p:cNvSpPr>
            <a:spLocks noGrp="1"/>
          </p:cNvSpPr>
          <p:nvPr>
            <p:ph type="sldNum" sz="quarter" idx="12"/>
          </p:nvPr>
        </p:nvSpPr>
        <p:spPr/>
        <p:txBody>
          <a:bodyPr/>
          <a:lstStyle>
            <a:lvl1pPr>
              <a:defRPr/>
            </a:lvl1pPr>
          </a:lstStyle>
          <a:p>
            <a:fld id="{E3E2763E-AA0C-4AD9-A66E-7A6A2C885EB8}" type="slidenum">
              <a:rPr lang="en-US" altLang="en-US"/>
              <a:pPr/>
              <a:t>‹#›</a:t>
            </a:fld>
            <a:endParaRPr lang="en-US" altLang="en-US"/>
          </a:p>
        </p:txBody>
      </p:sp>
    </p:spTree>
    <p:extLst>
      <p:ext uri="{BB962C8B-B14F-4D97-AF65-F5344CB8AC3E}">
        <p14:creationId xmlns:p14="http://schemas.microsoft.com/office/powerpoint/2010/main" val="115973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7326CB6A-45F8-2D3F-319B-55F89E7E6156}"/>
              </a:ext>
            </a:extLst>
          </p:cNvPr>
          <p:cNvSpPr>
            <a:spLocks noGrp="1"/>
          </p:cNvSpPr>
          <p:nvPr>
            <p:ph type="dt" sz="half" idx="10"/>
          </p:nvPr>
        </p:nvSpPr>
        <p:spPr/>
        <p:txBody>
          <a:bodyPr/>
          <a:lstStyle>
            <a:lvl1pPr>
              <a:defRPr/>
            </a:lvl1pPr>
          </a:lstStyle>
          <a:p>
            <a:pPr>
              <a:defRPr/>
            </a:pPr>
            <a:fld id="{448A9E7F-B854-429B-9902-2298BF3962B0}" type="datetime1">
              <a:rPr lang="en-US"/>
              <a:pPr>
                <a:defRPr/>
              </a:pPr>
              <a:t>10/23/2024</a:t>
            </a:fld>
            <a:endParaRPr lang="en-US"/>
          </a:p>
        </p:txBody>
      </p:sp>
      <p:sp>
        <p:nvSpPr>
          <p:cNvPr id="5" name="Footer Placeholder 9">
            <a:extLst>
              <a:ext uri="{FF2B5EF4-FFF2-40B4-BE49-F238E27FC236}">
                <a16:creationId xmlns:a16="http://schemas.microsoft.com/office/drawing/2014/main" id="{7D080382-571C-2BC3-36C1-3A68BEE55E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2C281BCD-B69E-278E-67DC-9A29099C9A9B}"/>
              </a:ext>
            </a:extLst>
          </p:cNvPr>
          <p:cNvSpPr>
            <a:spLocks noGrp="1"/>
          </p:cNvSpPr>
          <p:nvPr>
            <p:ph type="sldNum" sz="quarter" idx="12"/>
          </p:nvPr>
        </p:nvSpPr>
        <p:spPr/>
        <p:txBody>
          <a:bodyPr/>
          <a:lstStyle>
            <a:lvl1pPr>
              <a:defRPr/>
            </a:lvl1pPr>
          </a:lstStyle>
          <a:p>
            <a:fld id="{1745D0ED-190C-47F2-8EB9-F34FFBC3A7F0}" type="slidenum">
              <a:rPr lang="en-US" altLang="en-US"/>
              <a:pPr/>
              <a:t>‹#›</a:t>
            </a:fld>
            <a:endParaRPr lang="en-US" altLang="en-US"/>
          </a:p>
        </p:txBody>
      </p:sp>
    </p:spTree>
    <p:extLst>
      <p:ext uri="{BB962C8B-B14F-4D97-AF65-F5344CB8AC3E}">
        <p14:creationId xmlns:p14="http://schemas.microsoft.com/office/powerpoint/2010/main" val="314746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6B8D8F56-719B-B375-81FE-E58D5D918C39}"/>
              </a:ext>
            </a:extLst>
          </p:cNvPr>
          <p:cNvSpPr>
            <a:spLocks noGrp="1"/>
          </p:cNvSpPr>
          <p:nvPr>
            <p:ph type="dt" sz="half" idx="10"/>
          </p:nvPr>
        </p:nvSpPr>
        <p:spPr/>
        <p:txBody>
          <a:bodyPr/>
          <a:lstStyle>
            <a:lvl1pPr>
              <a:defRPr/>
            </a:lvl1pPr>
          </a:lstStyle>
          <a:p>
            <a:pPr>
              <a:defRPr/>
            </a:pPr>
            <a:fld id="{196FC570-9DB5-4560-950A-0FDC93AD082F}" type="datetime1">
              <a:rPr lang="en-US"/>
              <a:pPr>
                <a:defRPr/>
              </a:pPr>
              <a:t>10/23/2024</a:t>
            </a:fld>
            <a:endParaRPr lang="en-US"/>
          </a:p>
        </p:txBody>
      </p:sp>
      <p:sp>
        <p:nvSpPr>
          <p:cNvPr id="5" name="Footer Placeholder 9">
            <a:extLst>
              <a:ext uri="{FF2B5EF4-FFF2-40B4-BE49-F238E27FC236}">
                <a16:creationId xmlns:a16="http://schemas.microsoft.com/office/drawing/2014/main" id="{455A3FEC-6E66-59E9-049F-DB73F8A35A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61C7D05D-D570-FB13-F9CC-7411B1E4EF48}"/>
              </a:ext>
            </a:extLst>
          </p:cNvPr>
          <p:cNvSpPr>
            <a:spLocks noGrp="1"/>
          </p:cNvSpPr>
          <p:nvPr>
            <p:ph type="sldNum" sz="quarter" idx="12"/>
          </p:nvPr>
        </p:nvSpPr>
        <p:spPr/>
        <p:txBody>
          <a:bodyPr/>
          <a:lstStyle>
            <a:lvl1pPr>
              <a:defRPr/>
            </a:lvl1pPr>
          </a:lstStyle>
          <a:p>
            <a:fld id="{C751B055-576C-41AF-A6B5-848469E8202B}" type="slidenum">
              <a:rPr lang="en-US" altLang="en-US"/>
              <a:pPr/>
              <a:t>‹#›</a:t>
            </a:fld>
            <a:endParaRPr lang="en-US" altLang="en-US"/>
          </a:p>
        </p:txBody>
      </p:sp>
    </p:spTree>
    <p:extLst>
      <p:ext uri="{BB962C8B-B14F-4D97-AF65-F5344CB8AC3E}">
        <p14:creationId xmlns:p14="http://schemas.microsoft.com/office/powerpoint/2010/main" val="17462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E7E40-CDA2-4266-5A98-7756F5FDD5CC}"/>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4096D053-68D7-96EC-CCD5-64AC8E139F57}"/>
              </a:ext>
            </a:extLst>
          </p:cNvPr>
          <p:cNvSpPr>
            <a:spLocks noChangeArrowheads="1"/>
          </p:cNvSpPr>
          <p:nvPr/>
        </p:nvSpPr>
        <p:spPr bwMode="invGray">
          <a:xfrm>
            <a:off x="2286000" y="0"/>
            <a:ext cx="76200"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
        <p:nvSpPr>
          <p:cNvPr id="6" name="Oval 15">
            <a:extLst>
              <a:ext uri="{FF2B5EF4-FFF2-40B4-BE49-F238E27FC236}">
                <a16:creationId xmlns:a16="http://schemas.microsoft.com/office/drawing/2014/main" id="{892EC5CD-83D0-A37B-01B5-F1A538C42746}"/>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16">
            <a:extLst>
              <a:ext uri="{FF2B5EF4-FFF2-40B4-BE49-F238E27FC236}">
                <a16:creationId xmlns:a16="http://schemas.microsoft.com/office/drawing/2014/main" id="{EC624413-0139-F1CE-B906-78A1C03E7303}"/>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a:extLst>
              <a:ext uri="{FF2B5EF4-FFF2-40B4-BE49-F238E27FC236}">
                <a16:creationId xmlns:a16="http://schemas.microsoft.com/office/drawing/2014/main" id="{12369AC8-64DE-DD05-0782-FCFABA965F71}"/>
              </a:ext>
            </a:extLst>
          </p:cNvPr>
          <p:cNvSpPr>
            <a:spLocks noGrp="1"/>
          </p:cNvSpPr>
          <p:nvPr>
            <p:ph type="dt" sz="half" idx="10"/>
          </p:nvPr>
        </p:nvSpPr>
        <p:spPr/>
        <p:txBody>
          <a:bodyPr/>
          <a:lstStyle>
            <a:lvl1pPr>
              <a:defRPr/>
            </a:lvl1pPr>
          </a:lstStyle>
          <a:p>
            <a:pPr>
              <a:defRPr/>
            </a:pPr>
            <a:fld id="{BB4C3AB6-A838-45FF-B5E6-8CCB7E64A4B0}" type="datetime1">
              <a:rPr lang="en-US"/>
              <a:pPr>
                <a:defRPr/>
              </a:pPr>
              <a:t>10/23/2024</a:t>
            </a:fld>
            <a:endParaRPr lang="en-US"/>
          </a:p>
        </p:txBody>
      </p:sp>
      <p:sp>
        <p:nvSpPr>
          <p:cNvPr id="9" name="Footer Placeholder 4">
            <a:extLst>
              <a:ext uri="{FF2B5EF4-FFF2-40B4-BE49-F238E27FC236}">
                <a16:creationId xmlns:a16="http://schemas.microsoft.com/office/drawing/2014/main" id="{AB61EBA2-F1D9-94E4-A8C5-ED5B54EBDED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040DBF8-7B24-39FA-AEE7-D3295A56B86D}"/>
              </a:ext>
            </a:extLst>
          </p:cNvPr>
          <p:cNvSpPr>
            <a:spLocks noGrp="1"/>
          </p:cNvSpPr>
          <p:nvPr>
            <p:ph type="sldNum" sz="quarter" idx="12"/>
          </p:nvPr>
        </p:nvSpPr>
        <p:spPr/>
        <p:txBody>
          <a:bodyPr/>
          <a:lstStyle>
            <a:lvl1pPr>
              <a:defRPr/>
            </a:lvl1pPr>
          </a:lstStyle>
          <a:p>
            <a:fld id="{FB1E584B-2665-4478-9BFC-8CFB36FEDCCE}" type="slidenum">
              <a:rPr lang="en-US" altLang="en-US"/>
              <a:pPr/>
              <a:t>‹#›</a:t>
            </a:fld>
            <a:endParaRPr lang="en-US" altLang="en-US"/>
          </a:p>
        </p:txBody>
      </p:sp>
    </p:spTree>
    <p:extLst>
      <p:ext uri="{BB962C8B-B14F-4D97-AF65-F5344CB8AC3E}">
        <p14:creationId xmlns:p14="http://schemas.microsoft.com/office/powerpoint/2010/main" val="31940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710F5323-A03C-B915-9254-0DA3125C1B03}"/>
              </a:ext>
            </a:extLst>
          </p:cNvPr>
          <p:cNvSpPr>
            <a:spLocks noGrp="1"/>
          </p:cNvSpPr>
          <p:nvPr>
            <p:ph type="dt" sz="half" idx="10"/>
          </p:nvPr>
        </p:nvSpPr>
        <p:spPr/>
        <p:txBody>
          <a:bodyPr/>
          <a:lstStyle>
            <a:lvl1pPr>
              <a:defRPr/>
            </a:lvl1pPr>
          </a:lstStyle>
          <a:p>
            <a:pPr>
              <a:defRPr/>
            </a:pPr>
            <a:fld id="{F5D6FD01-92B6-41E8-BD7D-78FB78A6FAC2}" type="datetime1">
              <a:rPr lang="en-US"/>
              <a:pPr>
                <a:defRPr/>
              </a:pPr>
              <a:t>10/23/2024</a:t>
            </a:fld>
            <a:endParaRPr lang="en-US"/>
          </a:p>
        </p:txBody>
      </p:sp>
      <p:sp>
        <p:nvSpPr>
          <p:cNvPr id="6" name="Footer Placeholder 9">
            <a:extLst>
              <a:ext uri="{FF2B5EF4-FFF2-40B4-BE49-F238E27FC236}">
                <a16:creationId xmlns:a16="http://schemas.microsoft.com/office/drawing/2014/main" id="{E03FA032-0295-ECEE-1C32-5CBA42A539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5FF35C79-C4E7-5E0C-7E5A-7647401FE91C}"/>
              </a:ext>
            </a:extLst>
          </p:cNvPr>
          <p:cNvSpPr>
            <a:spLocks noGrp="1"/>
          </p:cNvSpPr>
          <p:nvPr>
            <p:ph type="sldNum" sz="quarter" idx="12"/>
          </p:nvPr>
        </p:nvSpPr>
        <p:spPr/>
        <p:txBody>
          <a:bodyPr/>
          <a:lstStyle>
            <a:lvl1pPr>
              <a:defRPr/>
            </a:lvl1pPr>
          </a:lstStyle>
          <a:p>
            <a:fld id="{1234640E-DC2F-411F-AFE4-9D12E59D7936}" type="slidenum">
              <a:rPr lang="en-US" altLang="en-US"/>
              <a:pPr/>
              <a:t>‹#›</a:t>
            </a:fld>
            <a:endParaRPr lang="en-US" altLang="en-US"/>
          </a:p>
        </p:txBody>
      </p:sp>
    </p:spTree>
    <p:extLst>
      <p:ext uri="{BB962C8B-B14F-4D97-AF65-F5344CB8AC3E}">
        <p14:creationId xmlns:p14="http://schemas.microsoft.com/office/powerpoint/2010/main" val="242213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3">
            <a:extLst>
              <a:ext uri="{FF2B5EF4-FFF2-40B4-BE49-F238E27FC236}">
                <a16:creationId xmlns:a16="http://schemas.microsoft.com/office/drawing/2014/main" id="{5CECC7F7-2277-9CB0-AAC0-98CA1531BDE6}"/>
              </a:ext>
            </a:extLst>
          </p:cNvPr>
          <p:cNvSpPr>
            <a:spLocks noGrp="1"/>
          </p:cNvSpPr>
          <p:nvPr>
            <p:ph type="dt" sz="half" idx="10"/>
          </p:nvPr>
        </p:nvSpPr>
        <p:spPr/>
        <p:txBody>
          <a:bodyPr/>
          <a:lstStyle>
            <a:lvl1pPr>
              <a:defRPr/>
            </a:lvl1pPr>
          </a:lstStyle>
          <a:p>
            <a:pPr>
              <a:defRPr/>
            </a:pPr>
            <a:fld id="{4142F0FE-4FB7-40FA-9741-4E3006826EA0}" type="datetime1">
              <a:rPr lang="en-US"/>
              <a:pPr>
                <a:defRPr/>
              </a:pPr>
              <a:t>10/23/2024</a:t>
            </a:fld>
            <a:endParaRPr lang="en-US"/>
          </a:p>
        </p:txBody>
      </p:sp>
      <p:sp>
        <p:nvSpPr>
          <p:cNvPr id="8" name="Footer Placeholder 9">
            <a:extLst>
              <a:ext uri="{FF2B5EF4-FFF2-40B4-BE49-F238E27FC236}">
                <a16:creationId xmlns:a16="http://schemas.microsoft.com/office/drawing/2014/main" id="{D5063965-14B6-59CB-285B-40779416CB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1">
            <a:extLst>
              <a:ext uri="{FF2B5EF4-FFF2-40B4-BE49-F238E27FC236}">
                <a16:creationId xmlns:a16="http://schemas.microsoft.com/office/drawing/2014/main" id="{9B2BF25C-B0B7-A3A5-21B2-3899A0A6E7B3}"/>
              </a:ext>
            </a:extLst>
          </p:cNvPr>
          <p:cNvSpPr>
            <a:spLocks noGrp="1"/>
          </p:cNvSpPr>
          <p:nvPr>
            <p:ph type="sldNum" sz="quarter" idx="12"/>
          </p:nvPr>
        </p:nvSpPr>
        <p:spPr/>
        <p:txBody>
          <a:bodyPr/>
          <a:lstStyle>
            <a:lvl1pPr>
              <a:defRPr/>
            </a:lvl1pPr>
          </a:lstStyle>
          <a:p>
            <a:fld id="{049B8C5A-FD98-43E6-8CE4-29A62CE3335B}" type="slidenum">
              <a:rPr lang="en-US" altLang="en-US"/>
              <a:pPr/>
              <a:t>‹#›</a:t>
            </a:fld>
            <a:endParaRPr lang="en-US" altLang="en-US"/>
          </a:p>
        </p:txBody>
      </p:sp>
    </p:spTree>
    <p:extLst>
      <p:ext uri="{BB962C8B-B14F-4D97-AF65-F5344CB8AC3E}">
        <p14:creationId xmlns:p14="http://schemas.microsoft.com/office/powerpoint/2010/main" val="394806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BD3FB970-4969-B987-BF0B-5BE57B834F63}"/>
              </a:ext>
            </a:extLst>
          </p:cNvPr>
          <p:cNvSpPr>
            <a:spLocks noGrp="1"/>
          </p:cNvSpPr>
          <p:nvPr>
            <p:ph type="dt" sz="half" idx="10"/>
          </p:nvPr>
        </p:nvSpPr>
        <p:spPr/>
        <p:txBody>
          <a:bodyPr/>
          <a:lstStyle>
            <a:lvl1pPr>
              <a:defRPr/>
            </a:lvl1pPr>
          </a:lstStyle>
          <a:p>
            <a:pPr>
              <a:defRPr/>
            </a:pPr>
            <a:fld id="{AFBDA309-A0F2-439E-96EA-4BDE9DDF55E9}" type="datetime1">
              <a:rPr lang="en-US"/>
              <a:pPr>
                <a:defRPr/>
              </a:pPr>
              <a:t>10/23/2024</a:t>
            </a:fld>
            <a:endParaRPr lang="en-US"/>
          </a:p>
        </p:txBody>
      </p:sp>
      <p:sp>
        <p:nvSpPr>
          <p:cNvPr id="4" name="Footer Placeholder 9">
            <a:extLst>
              <a:ext uri="{FF2B5EF4-FFF2-40B4-BE49-F238E27FC236}">
                <a16:creationId xmlns:a16="http://schemas.microsoft.com/office/drawing/2014/main" id="{90A64832-137D-6668-9D4F-E493D4FA3C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BCFA0C30-FA94-35A2-D960-B1CE113A15B2}"/>
              </a:ext>
            </a:extLst>
          </p:cNvPr>
          <p:cNvSpPr>
            <a:spLocks noGrp="1"/>
          </p:cNvSpPr>
          <p:nvPr>
            <p:ph type="sldNum" sz="quarter" idx="12"/>
          </p:nvPr>
        </p:nvSpPr>
        <p:spPr/>
        <p:txBody>
          <a:bodyPr/>
          <a:lstStyle>
            <a:lvl1pPr>
              <a:defRPr/>
            </a:lvl1pPr>
          </a:lstStyle>
          <a:p>
            <a:fld id="{AF83A0F7-C0DD-4334-A8E9-17111AEA2286}" type="slidenum">
              <a:rPr lang="en-US" altLang="en-US"/>
              <a:pPr/>
              <a:t>‹#›</a:t>
            </a:fld>
            <a:endParaRPr lang="en-US" altLang="en-US"/>
          </a:p>
        </p:txBody>
      </p:sp>
    </p:spTree>
    <p:extLst>
      <p:ext uri="{BB962C8B-B14F-4D97-AF65-F5344CB8AC3E}">
        <p14:creationId xmlns:p14="http://schemas.microsoft.com/office/powerpoint/2010/main" val="234762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39C2C-65EE-06CB-3850-EB2C6C6451A3}"/>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F31CCF7B-B2B5-F74D-5212-2E40570C0970}"/>
              </a:ext>
            </a:extLst>
          </p:cNvPr>
          <p:cNvSpPr>
            <a:spLocks noChangeArrowheads="1"/>
          </p:cNvSpPr>
          <p:nvPr/>
        </p:nvSpPr>
        <p:spPr bwMode="invGray">
          <a:xfrm>
            <a:off x="1014413" y="0"/>
            <a:ext cx="73025"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
        <p:nvSpPr>
          <p:cNvPr id="4" name="Date Placeholder 1">
            <a:extLst>
              <a:ext uri="{FF2B5EF4-FFF2-40B4-BE49-F238E27FC236}">
                <a16:creationId xmlns:a16="http://schemas.microsoft.com/office/drawing/2014/main" id="{9BBCEB6E-C127-F398-56E9-EC576225EE3F}"/>
              </a:ext>
            </a:extLst>
          </p:cNvPr>
          <p:cNvSpPr>
            <a:spLocks noGrp="1"/>
          </p:cNvSpPr>
          <p:nvPr>
            <p:ph type="dt" sz="half" idx="10"/>
          </p:nvPr>
        </p:nvSpPr>
        <p:spPr/>
        <p:txBody>
          <a:bodyPr/>
          <a:lstStyle>
            <a:lvl1pPr>
              <a:defRPr/>
            </a:lvl1pPr>
          </a:lstStyle>
          <a:p>
            <a:pPr>
              <a:defRPr/>
            </a:pPr>
            <a:fld id="{62B5C168-45BB-4149-B9A4-6397BD544540}" type="datetime1">
              <a:rPr lang="en-US"/>
              <a:pPr>
                <a:defRPr/>
              </a:pPr>
              <a:t>10/23/2024</a:t>
            </a:fld>
            <a:endParaRPr lang="en-US"/>
          </a:p>
        </p:txBody>
      </p:sp>
      <p:sp>
        <p:nvSpPr>
          <p:cNvPr id="5" name="Footer Placeholder 2">
            <a:extLst>
              <a:ext uri="{FF2B5EF4-FFF2-40B4-BE49-F238E27FC236}">
                <a16:creationId xmlns:a16="http://schemas.microsoft.com/office/drawing/2014/main" id="{2C2B7664-2005-4ABA-C6D4-D5A0016283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CA3676B6-BCA8-7575-5C60-67CDB1A6C788}"/>
              </a:ext>
            </a:extLst>
          </p:cNvPr>
          <p:cNvSpPr>
            <a:spLocks noGrp="1"/>
          </p:cNvSpPr>
          <p:nvPr>
            <p:ph type="sldNum" sz="quarter" idx="12"/>
          </p:nvPr>
        </p:nvSpPr>
        <p:spPr/>
        <p:txBody>
          <a:bodyPr/>
          <a:lstStyle>
            <a:lvl1pPr>
              <a:defRPr/>
            </a:lvl1pPr>
          </a:lstStyle>
          <a:p>
            <a:fld id="{53E20136-8AC6-4626-9B79-6FFC8BA0A95A}" type="slidenum">
              <a:rPr lang="en-US" altLang="en-US"/>
              <a:pPr/>
              <a:t>‹#›</a:t>
            </a:fld>
            <a:endParaRPr lang="en-US" altLang="en-US"/>
          </a:p>
        </p:txBody>
      </p:sp>
    </p:spTree>
    <p:extLst>
      <p:ext uri="{BB962C8B-B14F-4D97-AF65-F5344CB8AC3E}">
        <p14:creationId xmlns:p14="http://schemas.microsoft.com/office/powerpoint/2010/main" val="352087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B6224D4E-EA93-858D-4ED5-C0246E7D0DE4}"/>
              </a:ext>
            </a:extLst>
          </p:cNvPr>
          <p:cNvSpPr>
            <a:spLocks noGrp="1"/>
          </p:cNvSpPr>
          <p:nvPr>
            <p:ph type="dt" sz="half" idx="10"/>
          </p:nvPr>
        </p:nvSpPr>
        <p:spPr/>
        <p:txBody>
          <a:bodyPr/>
          <a:lstStyle>
            <a:lvl1pPr>
              <a:defRPr/>
            </a:lvl1pPr>
          </a:lstStyle>
          <a:p>
            <a:pPr>
              <a:defRPr/>
            </a:pPr>
            <a:fld id="{0F20793E-41CF-437E-AF34-82373AE4BE23}" type="datetime1">
              <a:rPr lang="en-US"/>
              <a:pPr>
                <a:defRPr/>
              </a:pPr>
              <a:t>10/23/2024</a:t>
            </a:fld>
            <a:endParaRPr lang="en-US"/>
          </a:p>
        </p:txBody>
      </p:sp>
      <p:sp>
        <p:nvSpPr>
          <p:cNvPr id="6" name="Footer Placeholder 9">
            <a:extLst>
              <a:ext uri="{FF2B5EF4-FFF2-40B4-BE49-F238E27FC236}">
                <a16:creationId xmlns:a16="http://schemas.microsoft.com/office/drawing/2014/main" id="{13DD3891-C663-B122-32F2-7DB30D7788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89F51471-5B30-ADC6-3675-7340A907B564}"/>
              </a:ext>
            </a:extLst>
          </p:cNvPr>
          <p:cNvSpPr>
            <a:spLocks noGrp="1"/>
          </p:cNvSpPr>
          <p:nvPr>
            <p:ph type="sldNum" sz="quarter" idx="12"/>
          </p:nvPr>
        </p:nvSpPr>
        <p:spPr/>
        <p:txBody>
          <a:bodyPr/>
          <a:lstStyle>
            <a:lvl1pPr>
              <a:defRPr/>
            </a:lvl1pPr>
          </a:lstStyle>
          <a:p>
            <a:fld id="{5811A6E9-EE1E-48C5-A789-97F18C1660DB}" type="slidenum">
              <a:rPr lang="en-US" altLang="en-US"/>
              <a:pPr/>
              <a:t>‹#›</a:t>
            </a:fld>
            <a:endParaRPr lang="en-US" altLang="en-US"/>
          </a:p>
        </p:txBody>
      </p:sp>
    </p:spTree>
    <p:extLst>
      <p:ext uri="{BB962C8B-B14F-4D97-AF65-F5344CB8AC3E}">
        <p14:creationId xmlns:p14="http://schemas.microsoft.com/office/powerpoint/2010/main" val="285428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504A11-C0D2-6018-4950-063B6A4B30DA}"/>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eaLnBrk="1" hangingPunct="1">
              <a:lnSpc>
                <a:spcPts val="3000"/>
              </a:lnSpc>
              <a:spcBef>
                <a:spcPts val="600"/>
              </a:spcBef>
              <a:buClr>
                <a:schemeClr val="accent1"/>
              </a:buClr>
              <a:buSzPct val="80000"/>
              <a:buFont typeface="Wingdings 2" charset="2"/>
              <a:buNone/>
              <a:defRPr/>
            </a:pPr>
            <a:endParaRPr lang="en-US" sz="3200">
              <a:latin typeface="Gill Sans MT" charset="0"/>
              <a:cs typeface="Arial" charset="0"/>
            </a:endParaRPr>
          </a:p>
        </p:txBody>
      </p:sp>
      <p:sp>
        <p:nvSpPr>
          <p:cNvPr id="6" name="Flowchart: Process 5">
            <a:extLst>
              <a:ext uri="{FF2B5EF4-FFF2-40B4-BE49-F238E27FC236}">
                <a16:creationId xmlns:a16="http://schemas.microsoft.com/office/drawing/2014/main" id="{2487AEFD-7D4D-30ED-3054-F0177E9F023B}"/>
              </a:ext>
            </a:extLst>
          </p:cNvPr>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
        <p:nvSpPr>
          <p:cNvPr id="7" name="Flowchart: Process 15">
            <a:extLst>
              <a:ext uri="{FF2B5EF4-FFF2-40B4-BE49-F238E27FC236}">
                <a16:creationId xmlns:a16="http://schemas.microsoft.com/office/drawing/2014/main" id="{B7DE2930-0CEE-F573-4787-98A66CA3D60C}"/>
              </a:ext>
            </a:extLst>
          </p:cNvPr>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a:extLst>
              <a:ext uri="{FF2B5EF4-FFF2-40B4-BE49-F238E27FC236}">
                <a16:creationId xmlns:a16="http://schemas.microsoft.com/office/drawing/2014/main" id="{ED2CF08A-9F4E-A0B9-71CF-C38EDEFC0575}"/>
              </a:ext>
            </a:extLst>
          </p:cNvPr>
          <p:cNvSpPr>
            <a:spLocks noGrp="1"/>
          </p:cNvSpPr>
          <p:nvPr>
            <p:ph type="dt" sz="half" idx="10"/>
          </p:nvPr>
        </p:nvSpPr>
        <p:spPr/>
        <p:txBody>
          <a:bodyPr/>
          <a:lstStyle>
            <a:lvl1pPr>
              <a:defRPr/>
            </a:lvl1pPr>
          </a:lstStyle>
          <a:p>
            <a:pPr>
              <a:defRPr/>
            </a:pPr>
            <a:fld id="{21E44270-D878-4F4C-92C9-B522918A9FF6}" type="datetime1">
              <a:rPr lang="en-US"/>
              <a:pPr>
                <a:defRPr/>
              </a:pPr>
              <a:t>10/23/2024</a:t>
            </a:fld>
            <a:endParaRPr lang="en-US"/>
          </a:p>
        </p:txBody>
      </p:sp>
      <p:sp>
        <p:nvSpPr>
          <p:cNvPr id="9" name="Footer Placeholder 5">
            <a:extLst>
              <a:ext uri="{FF2B5EF4-FFF2-40B4-BE49-F238E27FC236}">
                <a16:creationId xmlns:a16="http://schemas.microsoft.com/office/drawing/2014/main" id="{93DC8BCF-9BB3-AEEC-831F-B60C2592AD9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6AC3DC7-6843-C5D2-4165-93ADCDA74B6C}"/>
              </a:ext>
            </a:extLst>
          </p:cNvPr>
          <p:cNvSpPr>
            <a:spLocks noGrp="1"/>
          </p:cNvSpPr>
          <p:nvPr>
            <p:ph type="sldNum" sz="quarter" idx="12"/>
          </p:nvPr>
        </p:nvSpPr>
        <p:spPr/>
        <p:txBody>
          <a:bodyPr/>
          <a:lstStyle>
            <a:lvl1pPr>
              <a:defRPr/>
            </a:lvl1pPr>
          </a:lstStyle>
          <a:p>
            <a:fld id="{4970BC7D-6286-4EE4-B14B-9741B015F696}" type="slidenum">
              <a:rPr lang="en-US" altLang="en-US"/>
              <a:pPr/>
              <a:t>‹#›</a:t>
            </a:fld>
            <a:endParaRPr lang="en-US" altLang="en-US"/>
          </a:p>
        </p:txBody>
      </p:sp>
    </p:spTree>
    <p:extLst>
      <p:ext uri="{BB962C8B-B14F-4D97-AF65-F5344CB8AC3E}">
        <p14:creationId xmlns:p14="http://schemas.microsoft.com/office/powerpoint/2010/main" val="238140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7C5D7"/>
            </a:gs>
            <a:gs pos="50000">
              <a:srgbClr val="C1DAE4"/>
            </a:gs>
            <a:gs pos="100000">
              <a:srgbClr val="E1ECF1"/>
            </a:gs>
          </a:gsLst>
          <a:lin ang="5400000"/>
        </a:grad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A7C7161E-8969-40F8-A01B-4788EF485D12}"/>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Oval 7">
            <a:extLst>
              <a:ext uri="{FF2B5EF4-FFF2-40B4-BE49-F238E27FC236}">
                <a16:creationId xmlns:a16="http://schemas.microsoft.com/office/drawing/2014/main" id="{5431162C-AEDC-4B8A-BCDD-91D8C6E6B552}"/>
              </a:ext>
            </a:extLst>
          </p:cNvPr>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
        <p:nvSpPr>
          <p:cNvPr id="11" name="Donut 10">
            <a:extLst>
              <a:ext uri="{FF2B5EF4-FFF2-40B4-BE49-F238E27FC236}">
                <a16:creationId xmlns:a16="http://schemas.microsoft.com/office/drawing/2014/main" id="{9BAA3471-51A5-47B8-BE01-DC97890165EA}"/>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BC5D7FF7-0893-4A73-B54D-20E4D9CD164D}"/>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a:extLst>
              <a:ext uri="{FF2B5EF4-FFF2-40B4-BE49-F238E27FC236}">
                <a16:creationId xmlns:a16="http://schemas.microsoft.com/office/drawing/2014/main" id="{C32446CE-A182-4BA1-AFED-747D305276D6}"/>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3DA51581-56B5-ED80-BBA5-589EF3EDE4CD}"/>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69DEB300-E6D0-47FF-A5BF-68A6547B6349}"/>
              </a:ext>
            </a:extLst>
          </p:cNvPr>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latin typeface="Gill Sans MT" charset="0"/>
                <a:cs typeface="Arial" charset="0"/>
              </a:defRPr>
            </a:lvl1pPr>
          </a:lstStyle>
          <a:p>
            <a:pPr>
              <a:defRPr/>
            </a:pPr>
            <a:fld id="{DBA0D872-1CF0-4F63-B8D0-D752E72396B7}" type="datetime1">
              <a:rPr lang="en-US"/>
              <a:pPr>
                <a:defRPr/>
              </a:pPr>
              <a:t>10/23/2024</a:t>
            </a:fld>
            <a:endParaRPr lang="en-US"/>
          </a:p>
        </p:txBody>
      </p:sp>
      <p:sp>
        <p:nvSpPr>
          <p:cNvPr id="10" name="Footer Placeholder 9">
            <a:extLst>
              <a:ext uri="{FF2B5EF4-FFF2-40B4-BE49-F238E27FC236}">
                <a16:creationId xmlns:a16="http://schemas.microsoft.com/office/drawing/2014/main" id="{9378E8D2-3574-4E8A-89AD-7D49545893C6}"/>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en-US"/>
          </a:p>
        </p:txBody>
      </p:sp>
      <p:sp>
        <p:nvSpPr>
          <p:cNvPr id="22" name="Slide Number Placeholder 21">
            <a:extLst>
              <a:ext uri="{FF2B5EF4-FFF2-40B4-BE49-F238E27FC236}">
                <a16:creationId xmlns:a16="http://schemas.microsoft.com/office/drawing/2014/main" id="{345F6AC0-A973-40F8-BED4-184A4619B77B}"/>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fld id="{B1B11562-09AC-4DF3-BB52-B1EFEA33E3F3}" type="slidenum">
              <a:rPr lang="en-US" altLang="en-US"/>
              <a:pPr/>
              <a:t>‹#›</a:t>
            </a:fld>
            <a:endParaRPr lang="en-US" altLang="en-US"/>
          </a:p>
        </p:txBody>
      </p:sp>
      <p:sp>
        <p:nvSpPr>
          <p:cNvPr id="1037" name="Rectangle 14">
            <a:extLst>
              <a:ext uri="{FF2B5EF4-FFF2-40B4-BE49-F238E27FC236}">
                <a16:creationId xmlns:a16="http://schemas.microsoft.com/office/drawing/2014/main" id="{77C93DAF-41F2-4F45-90B5-9EADFA42E5CF}"/>
              </a:ext>
            </a:extLst>
          </p:cNvPr>
          <p:cNvSpPr>
            <a:spLocks noChangeArrowheads="1"/>
          </p:cNvSpPr>
          <p:nvPr/>
        </p:nvSpPr>
        <p:spPr bwMode="invGray">
          <a:xfrm>
            <a:off x="1014413" y="0"/>
            <a:ext cx="73025"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s-ES" altLang="en-US">
              <a:solidFill>
                <a:srgbClr val="FFFFFF"/>
              </a:solidFill>
              <a:latin typeface="Gill Sans MT" pitchFamily="34" charset="0"/>
            </a:endParaRPr>
          </a:p>
        </p:txBody>
      </p:sp>
    </p:spTree>
  </p:cSld>
  <p:clrMap bg1="lt1" tx1="dk1" bg2="lt2" tx2="dk2" accent1="accent1" accent2="accent2" accent3="accent3" accent4="accent4" accent5="accent5" accent6="accent6" hlink="hlink" folHlink="folHlink"/>
  <p:sldLayoutIdLst>
    <p:sldLayoutId id="2147483921" r:id="rId1"/>
    <p:sldLayoutId id="2147483914" r:id="rId2"/>
    <p:sldLayoutId id="2147483922" r:id="rId3"/>
    <p:sldLayoutId id="2147483915" r:id="rId4"/>
    <p:sldLayoutId id="2147483916" r:id="rId5"/>
    <p:sldLayoutId id="2147483917" r:id="rId6"/>
    <p:sldLayoutId id="2147483923" r:id="rId7"/>
    <p:sldLayoutId id="2147483918" r:id="rId8"/>
    <p:sldLayoutId id="2147483924" r:id="rId9"/>
    <p:sldLayoutId id="2147483919" r:id="rId10"/>
    <p:sldLayoutId id="2147483920"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ＭＳ Ｐゴシック"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a:extLst>
              <a:ext uri="{FF2B5EF4-FFF2-40B4-BE49-F238E27FC236}">
                <a16:creationId xmlns:a16="http://schemas.microsoft.com/office/drawing/2014/main" id="{FE82344D-4D54-07FA-A07E-484550C8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286000"/>
            <a:ext cx="52006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a:extLst>
              <a:ext uri="{FF2B5EF4-FFF2-40B4-BE49-F238E27FC236}">
                <a16:creationId xmlns:a16="http://schemas.microsoft.com/office/drawing/2014/main" id="{900393E6-4405-924F-C782-62D46F07A15A}"/>
              </a:ext>
            </a:extLst>
          </p:cNvPr>
          <p:cNvSpPr>
            <a:spLocks/>
          </p:cNvSpPr>
          <p:nvPr/>
        </p:nvSpPr>
        <p:spPr bwMode="auto">
          <a:xfrm>
            <a:off x="533400" y="1600200"/>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lnSpc>
                <a:spcPct val="120000"/>
              </a:lnSpc>
              <a:spcBef>
                <a:spcPct val="0"/>
              </a:spcBef>
              <a:buClrTx/>
              <a:buSzTx/>
              <a:buFontTx/>
              <a:buNone/>
            </a:pPr>
            <a:endParaRPr lang="es-ES_tradnl" altLang="en-US" sz="2800" b="1">
              <a:solidFill>
                <a:srgbClr val="FFFFFF"/>
              </a:solidFill>
              <a:latin typeface="Verdana" panose="020B0604030504040204" pitchFamily="34" charset="0"/>
              <a:sym typeface="Verdana Bold" panose="020B0804030504040204" pitchFamily="34" charset="0"/>
            </a:endParaRPr>
          </a:p>
        </p:txBody>
      </p:sp>
      <p:sp>
        <p:nvSpPr>
          <p:cNvPr id="8196" name="Text Box 5">
            <a:extLst>
              <a:ext uri="{FF2B5EF4-FFF2-40B4-BE49-F238E27FC236}">
                <a16:creationId xmlns:a16="http://schemas.microsoft.com/office/drawing/2014/main" id="{4ECC2440-91D2-816A-BB14-E3F9AC9C34EA}"/>
              </a:ext>
            </a:extLst>
          </p:cNvPr>
          <p:cNvSpPr txBox="1">
            <a:spLocks noChangeArrowheads="1"/>
          </p:cNvSpPr>
          <p:nvPr/>
        </p:nvSpPr>
        <p:spPr bwMode="auto">
          <a:xfrm>
            <a:off x="1219200" y="1066800"/>
            <a:ext cx="74564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50000"/>
              </a:spcBef>
              <a:buClrTx/>
              <a:buSzTx/>
              <a:buFontTx/>
              <a:buNone/>
            </a:pPr>
            <a:r>
              <a:rPr lang="en-US" altLang="en-US" b="1">
                <a:latin typeface="Calibri" panose="020F0502020204030204" pitchFamily="34" charset="0"/>
              </a:rPr>
              <a:t>STUDY ON EXPORT CERTIFICATES IN APEC ECONOMIES</a:t>
            </a:r>
          </a:p>
        </p:txBody>
      </p:sp>
      <p:sp>
        <p:nvSpPr>
          <p:cNvPr id="8197" name="1 CuadroTexto">
            <a:extLst>
              <a:ext uri="{FF2B5EF4-FFF2-40B4-BE49-F238E27FC236}">
                <a16:creationId xmlns:a16="http://schemas.microsoft.com/office/drawing/2014/main" id="{7A7E47A7-C697-638E-906A-8CD0F461654F}"/>
              </a:ext>
            </a:extLst>
          </p:cNvPr>
          <p:cNvSpPr txBox="1">
            <a:spLocks noChangeArrowheads="1"/>
          </p:cNvSpPr>
          <p:nvPr/>
        </p:nvSpPr>
        <p:spPr bwMode="auto">
          <a:xfrm>
            <a:off x="5486400" y="5410200"/>
            <a:ext cx="2967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50000"/>
              </a:spcBef>
              <a:buClrTx/>
              <a:buSzTx/>
              <a:buFontTx/>
              <a:buNone/>
            </a:pPr>
            <a:r>
              <a:rPr lang="en-US" altLang="en-US" sz="1800" b="1">
                <a:latin typeface="Calibri" panose="020F0502020204030204" pitchFamily="34" charset="0"/>
              </a:rPr>
              <a:t>APEC WRF Working Group on Export Certificates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6AD797B4-746C-0AE0-8163-115BD07686B0}"/>
              </a:ext>
            </a:extLst>
          </p:cNvPr>
          <p:cNvSpPr txBox="1">
            <a:spLocks noChangeArrowheads="1"/>
          </p:cNvSpPr>
          <p:nvPr/>
        </p:nvSpPr>
        <p:spPr bwMode="auto">
          <a:xfrm>
            <a:off x="2590800" y="1524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i="1">
                <a:latin typeface="Calibri" panose="020F0502020204030204" pitchFamily="34" charset="0"/>
              </a:rPr>
              <a:t>Certificate of Origin</a:t>
            </a:r>
            <a:endParaRPr lang="es-ES" altLang="en-US" i="1">
              <a:latin typeface="Calibri" panose="020F0502020204030204" pitchFamily="34" charset="0"/>
            </a:endParaRPr>
          </a:p>
        </p:txBody>
      </p:sp>
      <p:sp>
        <p:nvSpPr>
          <p:cNvPr id="29698" name="Rectangle 2">
            <a:extLst>
              <a:ext uri="{FF2B5EF4-FFF2-40B4-BE49-F238E27FC236}">
                <a16:creationId xmlns:a16="http://schemas.microsoft.com/office/drawing/2014/main" id="{464424A7-BEBE-B65A-3F18-8F9C8F64B165}"/>
              </a:ext>
            </a:extLst>
          </p:cNvPr>
          <p:cNvSpPr>
            <a:spLocks noChangeArrowheads="1"/>
          </p:cNvSpPr>
          <p:nvPr/>
        </p:nvSpPr>
        <p:spPr bwMode="auto">
          <a:xfrm>
            <a:off x="1295400" y="838200"/>
            <a:ext cx="7391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None/>
            </a:pPr>
            <a:r>
              <a:rPr lang="en-US" altLang="en-US" sz="2000">
                <a:latin typeface="Calibri" panose="020F0502020204030204" pitchFamily="34" charset="0"/>
              </a:rPr>
              <a:t>     A "Certificate of Origin" certifies the economy of origin of the products destined for export, in accordance with the Rules of Origin set out under the respective trade agreements, in which this type of certification is essential in order for the exported product to benefit from a tariff preference, that reduces or exempts it from taxation when entering the country of destination. Thus, the Certificate of Origin corresponds to Customs matters.</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The Certificate of Origin corresponds to Customs matters.</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Could be established under Trade Agreement.</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Could be requested without Trade Agreement by the importing party.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par>
                          <p:cTn id="8" fill="hold" nodeType="afterGroup">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29698">
                                            <p:txEl>
                                              <p:pRg st="4" end="4"/>
                                            </p:txEl>
                                          </p:spTgt>
                                        </p:tgtEl>
                                        <p:attrNameLst>
                                          <p:attrName>style.visibility</p:attrName>
                                        </p:attrNameLst>
                                      </p:cBhvr>
                                      <p:to>
                                        <p:strVal val="visible"/>
                                      </p:to>
                                    </p:set>
                                    <p:animEffect transition="in" filter="box(in)">
                                      <p:cBhvr>
                                        <p:cTn id="11" dur="2000"/>
                                        <p:tgtEl>
                                          <p:spTgt spid="29698">
                                            <p:txEl>
                                              <p:pRg st="4" end="4"/>
                                            </p:txEl>
                                          </p:spTgt>
                                        </p:tgtEl>
                                      </p:cBhvr>
                                    </p:animEffect>
                                  </p:childTnLst>
                                </p:cTn>
                              </p:par>
                            </p:childTnLst>
                          </p:cTn>
                        </p:par>
                        <p:par>
                          <p:cTn id="12" fill="hold" nodeType="afterGroup">
                            <p:stCondLst>
                              <p:cond delay="6000"/>
                            </p:stCondLst>
                            <p:childTnLst>
                              <p:par>
                                <p:cTn id="13" presetID="4" presetClass="entr" presetSubtype="16" fill="hold" nodeType="afterEffect">
                                  <p:stCondLst>
                                    <p:cond delay="1000"/>
                                  </p:stCondLst>
                                  <p:childTnLst>
                                    <p:set>
                                      <p:cBhvr>
                                        <p:cTn id="14" dur="1" fill="hold">
                                          <p:stCondLst>
                                            <p:cond delay="0"/>
                                          </p:stCondLst>
                                        </p:cTn>
                                        <p:tgtEl>
                                          <p:spTgt spid="29698">
                                            <p:txEl>
                                              <p:pRg st="6" end="6"/>
                                            </p:txEl>
                                          </p:spTgt>
                                        </p:tgtEl>
                                        <p:attrNameLst>
                                          <p:attrName>style.visibility</p:attrName>
                                        </p:attrNameLst>
                                      </p:cBhvr>
                                      <p:to>
                                        <p:strVal val="visible"/>
                                      </p:to>
                                    </p:set>
                                    <p:animEffect transition="in" filter="box(in)">
                                      <p:cBhvr>
                                        <p:cTn id="15" dur="2000"/>
                                        <p:tgtEl>
                                          <p:spTgt spid="29698">
                                            <p:txEl>
                                              <p:pRg st="6" end="6"/>
                                            </p:txEl>
                                          </p:spTgt>
                                        </p:tgtEl>
                                      </p:cBhvr>
                                    </p:animEffect>
                                  </p:childTnLst>
                                </p:cTn>
                              </p:par>
                            </p:childTnLst>
                          </p:cTn>
                        </p:par>
                        <p:par>
                          <p:cTn id="16" fill="hold" nodeType="afterGroup">
                            <p:stCondLst>
                              <p:cond delay="9000"/>
                            </p:stCondLst>
                            <p:childTnLst>
                              <p:par>
                                <p:cTn id="17" presetID="4" presetClass="entr" presetSubtype="16" fill="hold" nodeType="afterEffect">
                                  <p:stCondLst>
                                    <p:cond delay="1000"/>
                                  </p:stCondLst>
                                  <p:childTnLst>
                                    <p:set>
                                      <p:cBhvr>
                                        <p:cTn id="18" dur="1" fill="hold">
                                          <p:stCondLst>
                                            <p:cond delay="0"/>
                                          </p:stCondLst>
                                        </p:cTn>
                                        <p:tgtEl>
                                          <p:spTgt spid="29698">
                                            <p:txEl>
                                              <p:pRg st="2" end="2"/>
                                            </p:txEl>
                                          </p:spTgt>
                                        </p:tgtEl>
                                        <p:attrNameLst>
                                          <p:attrName>style.visibility</p:attrName>
                                        </p:attrNameLst>
                                      </p:cBhvr>
                                      <p:to>
                                        <p:strVal val="visible"/>
                                      </p:to>
                                    </p:set>
                                    <p:animEffect transition="in" filter="box(in)">
                                      <p:cBhvr>
                                        <p:cTn id="19" dur="2000"/>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9180EDA-14FC-347C-A1F3-C41FCA097F21}"/>
              </a:ext>
            </a:extLst>
          </p:cNvPr>
          <p:cNvSpPr txBox="1">
            <a:spLocks noChangeArrowheads="1"/>
          </p:cNvSpPr>
          <p:nvPr/>
        </p:nvSpPr>
        <p:spPr bwMode="auto">
          <a:xfrm>
            <a:off x="2590800" y="1524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i="1">
                <a:latin typeface="Calibri" panose="020F0502020204030204" pitchFamily="34" charset="0"/>
              </a:rPr>
              <a:t>Export Certificates </a:t>
            </a:r>
            <a:endParaRPr lang="es-ES" altLang="en-US" i="1">
              <a:latin typeface="Calibri" panose="020F0502020204030204" pitchFamily="34" charset="0"/>
            </a:endParaRPr>
          </a:p>
        </p:txBody>
      </p:sp>
      <p:sp>
        <p:nvSpPr>
          <p:cNvPr id="29698" name="Rectangle 2">
            <a:extLst>
              <a:ext uri="{FF2B5EF4-FFF2-40B4-BE49-F238E27FC236}">
                <a16:creationId xmlns:a16="http://schemas.microsoft.com/office/drawing/2014/main" id="{CC6A9C0D-A3C9-A4F5-3CD1-1388ABFF7440}"/>
              </a:ext>
            </a:extLst>
          </p:cNvPr>
          <p:cNvSpPr>
            <a:spLocks noChangeArrowheads="1"/>
          </p:cNvSpPr>
          <p:nvPr/>
        </p:nvSpPr>
        <p:spPr bwMode="auto">
          <a:xfrm>
            <a:off x="1295400" y="838200"/>
            <a:ext cx="7391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None/>
            </a:pPr>
            <a:r>
              <a:rPr lang="en-US" altLang="en-US" sz="2000">
                <a:latin typeface="Calibri" panose="020F0502020204030204" pitchFamily="34" charset="0"/>
              </a:rPr>
              <a:t>	Export certificates are documents issued from one government agency to another government agency, in which it is possible to certify various conditions, characteristics and compliance with rules and regulations associated with the exported product, which guarantee the fulfillment of the requirements of the official authorities in the importing party, allowing for customs clearance and marketing of the product in the country of destination. </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This type of certificates are not used to benefit from a tariff preference or exemption.</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Required by government agencies in the importing party.</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Used to substantiate labeling or marketing claims.</a:t>
            </a:r>
          </a:p>
          <a:p>
            <a:pPr algn="just" eaLnBrk="1" hangingPunct="1">
              <a:spcBef>
                <a:spcPct val="0"/>
              </a:spcBef>
              <a:buClrTx/>
              <a:buSzTx/>
              <a:buFont typeface="Wingdings" panose="05000000000000000000" pitchFamily="2" charset="2"/>
              <a:buChar char="Ø"/>
            </a:pPr>
            <a:endParaRPr lang="en-US" altLang="en-US" sz="20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25A491D2-B022-F33F-2ED5-3B8E158C7323}"/>
              </a:ext>
            </a:extLst>
          </p:cNvPr>
          <p:cNvSpPr txBox="1">
            <a:spLocks noChangeArrowheads="1"/>
          </p:cNvSpPr>
          <p:nvPr/>
        </p:nvSpPr>
        <p:spPr bwMode="auto">
          <a:xfrm>
            <a:off x="2590800" y="1524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i="1">
                <a:latin typeface="Calibri" panose="020F0502020204030204" pitchFamily="34" charset="0"/>
              </a:rPr>
              <a:t>Export Certificates </a:t>
            </a:r>
            <a:endParaRPr lang="es-ES" altLang="en-US" i="1">
              <a:latin typeface="Calibri" panose="020F0502020204030204" pitchFamily="34" charset="0"/>
            </a:endParaRPr>
          </a:p>
        </p:txBody>
      </p:sp>
      <p:sp>
        <p:nvSpPr>
          <p:cNvPr id="29698" name="Rectangle 2">
            <a:extLst>
              <a:ext uri="{FF2B5EF4-FFF2-40B4-BE49-F238E27FC236}">
                <a16:creationId xmlns:a16="http://schemas.microsoft.com/office/drawing/2014/main" id="{2A27F318-4871-9757-778F-19CB08236146}"/>
              </a:ext>
            </a:extLst>
          </p:cNvPr>
          <p:cNvSpPr>
            <a:spLocks noChangeArrowheads="1"/>
          </p:cNvSpPr>
          <p:nvPr/>
        </p:nvSpPr>
        <p:spPr bwMode="auto">
          <a:xfrm>
            <a:off x="1295400" y="1371600"/>
            <a:ext cx="7391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Customs clearance.</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Registration validation.</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Import licensing.</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Sanitary registration for free sale.</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Confirming sanitary conditions.</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Substantiating labeling or marketing claims.</a:t>
            </a:r>
          </a:p>
          <a:p>
            <a:pPr eaLnBrk="1" hangingPunct="1">
              <a:spcBef>
                <a:spcPct val="0"/>
              </a:spcBef>
              <a:buClrTx/>
              <a:buSzTx/>
              <a:buFont typeface="Wingdings" panose="05000000000000000000" pitchFamily="2" charset="2"/>
              <a:buChar char="Ø"/>
            </a:pPr>
            <a:r>
              <a:rPr lang="en-US" altLang="en-US" sz="2400">
                <a:latin typeface="Calibri" panose="020F0502020204030204" pitchFamily="34" charset="0"/>
              </a:rPr>
              <a:t>Guaranteeing the safety of the products.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anim calcmode="lin" valueType="num">
                                      <p:cBhvr>
                                        <p:cTn id="8"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fade">
                                      <p:cBhvr>
                                        <p:cTn id="12" dur="1000"/>
                                        <p:tgtEl>
                                          <p:spTgt spid="29698">
                                            <p:txEl>
                                              <p:pRg st="1" end="1"/>
                                            </p:txEl>
                                          </p:spTgt>
                                        </p:tgtEl>
                                      </p:cBhvr>
                                    </p:animEffect>
                                    <p:anim calcmode="lin" valueType="num">
                                      <p:cBhvr>
                                        <p:cTn id="13" dur="10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Effect transition="in" filter="fade">
                                      <p:cBhvr>
                                        <p:cTn id="17" dur="1000"/>
                                        <p:tgtEl>
                                          <p:spTgt spid="29698">
                                            <p:txEl>
                                              <p:pRg st="2" end="2"/>
                                            </p:txEl>
                                          </p:spTgt>
                                        </p:tgtEl>
                                      </p:cBhvr>
                                    </p:animEffect>
                                    <p:anim calcmode="lin" valueType="num">
                                      <p:cBhvr>
                                        <p:cTn id="18" dur="1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969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698">
                                            <p:txEl>
                                              <p:pRg st="3" end="3"/>
                                            </p:txEl>
                                          </p:spTgt>
                                        </p:tgtEl>
                                        <p:attrNameLst>
                                          <p:attrName>style.visibility</p:attrName>
                                        </p:attrNameLst>
                                      </p:cBhvr>
                                      <p:to>
                                        <p:strVal val="visible"/>
                                      </p:to>
                                    </p:set>
                                    <p:animEffect transition="in" filter="fade">
                                      <p:cBhvr>
                                        <p:cTn id="22" dur="1000"/>
                                        <p:tgtEl>
                                          <p:spTgt spid="29698">
                                            <p:txEl>
                                              <p:pRg st="3" end="3"/>
                                            </p:txEl>
                                          </p:spTgt>
                                        </p:tgtEl>
                                      </p:cBhvr>
                                    </p:animEffect>
                                    <p:anim calcmode="lin" valueType="num">
                                      <p:cBhvr>
                                        <p:cTn id="23" dur="10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969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698">
                                            <p:txEl>
                                              <p:pRg st="4" end="4"/>
                                            </p:txEl>
                                          </p:spTgt>
                                        </p:tgtEl>
                                        <p:attrNameLst>
                                          <p:attrName>style.visibility</p:attrName>
                                        </p:attrNameLst>
                                      </p:cBhvr>
                                      <p:to>
                                        <p:strVal val="visible"/>
                                      </p:to>
                                    </p:set>
                                    <p:animEffect transition="in" filter="fade">
                                      <p:cBhvr>
                                        <p:cTn id="27" dur="1000"/>
                                        <p:tgtEl>
                                          <p:spTgt spid="29698">
                                            <p:txEl>
                                              <p:pRg st="4" end="4"/>
                                            </p:txEl>
                                          </p:spTgt>
                                        </p:tgtEl>
                                      </p:cBhvr>
                                    </p:animEffect>
                                    <p:anim calcmode="lin" valueType="num">
                                      <p:cBhvr>
                                        <p:cTn id="28" dur="1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969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698">
                                            <p:txEl>
                                              <p:pRg st="5" end="5"/>
                                            </p:txEl>
                                          </p:spTgt>
                                        </p:tgtEl>
                                        <p:attrNameLst>
                                          <p:attrName>style.visibility</p:attrName>
                                        </p:attrNameLst>
                                      </p:cBhvr>
                                      <p:to>
                                        <p:strVal val="visible"/>
                                      </p:to>
                                    </p:set>
                                    <p:animEffect transition="in" filter="fade">
                                      <p:cBhvr>
                                        <p:cTn id="32" dur="1000"/>
                                        <p:tgtEl>
                                          <p:spTgt spid="29698">
                                            <p:txEl>
                                              <p:pRg st="5" end="5"/>
                                            </p:txEl>
                                          </p:spTgt>
                                        </p:tgtEl>
                                      </p:cBhvr>
                                    </p:animEffect>
                                    <p:anim calcmode="lin" valueType="num">
                                      <p:cBhvr>
                                        <p:cTn id="33" dur="1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9698">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9698">
                                            <p:txEl>
                                              <p:pRg st="6" end="6"/>
                                            </p:txEl>
                                          </p:spTgt>
                                        </p:tgtEl>
                                        <p:attrNameLst>
                                          <p:attrName>style.visibility</p:attrName>
                                        </p:attrNameLst>
                                      </p:cBhvr>
                                      <p:to>
                                        <p:strVal val="visible"/>
                                      </p:to>
                                    </p:set>
                                    <p:animEffect transition="in" filter="fade">
                                      <p:cBhvr>
                                        <p:cTn id="37" dur="1000"/>
                                        <p:tgtEl>
                                          <p:spTgt spid="29698">
                                            <p:txEl>
                                              <p:pRg st="6" end="6"/>
                                            </p:txEl>
                                          </p:spTgt>
                                        </p:tgtEl>
                                      </p:cBhvr>
                                    </p:animEffect>
                                    <p:anim calcmode="lin" valueType="num">
                                      <p:cBhvr>
                                        <p:cTn id="38" dur="1000" fill="hold"/>
                                        <p:tgtEl>
                                          <p:spTgt spid="29698">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69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C2188E98-6476-F5F1-B254-9D124B09BA1C}"/>
              </a:ext>
            </a:extLst>
          </p:cNvPr>
          <p:cNvSpPr txBox="1">
            <a:spLocks noChangeArrowheads="1"/>
          </p:cNvSpPr>
          <p:nvPr/>
        </p:nvSpPr>
        <p:spPr bwMode="auto">
          <a:xfrm>
            <a:off x="1143000" y="457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50000"/>
              </a:spcBef>
              <a:buClrTx/>
              <a:buSzTx/>
              <a:buFontTx/>
              <a:buNone/>
            </a:pPr>
            <a:r>
              <a:rPr lang="es-CL" altLang="en-US" sz="2800" i="1">
                <a:latin typeface="Calibri" panose="020F0502020204030204" pitchFamily="34" charset="0"/>
              </a:rPr>
              <a:t>Types of export certificates used by APEC economies</a:t>
            </a:r>
            <a:r>
              <a:rPr lang="es-CL" altLang="en-US" sz="2800">
                <a:latin typeface="Calibri" panose="020F0502020204030204" pitchFamily="34" charset="0"/>
              </a:rPr>
              <a:t> </a:t>
            </a:r>
            <a:endParaRPr lang="es-ES" altLang="en-US" sz="2800">
              <a:latin typeface="Calibri" panose="020F0502020204030204" pitchFamily="34" charset="0"/>
            </a:endParaRPr>
          </a:p>
        </p:txBody>
      </p:sp>
      <p:sp>
        <p:nvSpPr>
          <p:cNvPr id="21507" name="Rectangle 2">
            <a:extLst>
              <a:ext uri="{FF2B5EF4-FFF2-40B4-BE49-F238E27FC236}">
                <a16:creationId xmlns:a16="http://schemas.microsoft.com/office/drawing/2014/main" id="{0EDBE2BE-4350-3C29-0AD4-53879D478CAB}"/>
              </a:ext>
            </a:extLst>
          </p:cNvPr>
          <p:cNvSpPr>
            <a:spLocks noChangeArrowheads="1"/>
          </p:cNvSpPr>
          <p:nvPr/>
        </p:nvSpPr>
        <p:spPr bwMode="auto">
          <a:xfrm>
            <a:off x="1219200" y="1600200"/>
            <a:ext cx="7391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Char char="Ø"/>
            </a:pPr>
            <a:r>
              <a:rPr lang="en-US" altLang="en-US" sz="2000" b="1">
                <a:latin typeface="Calibri" panose="020F0502020204030204" pitchFamily="34" charset="0"/>
              </a:rPr>
              <a:t>Certificate of Free Sale:</a:t>
            </a:r>
            <a:r>
              <a:rPr lang="en-US" altLang="en-US" sz="2000">
                <a:latin typeface="Calibri" panose="020F0502020204030204" pitchFamily="34" charset="0"/>
              </a:rPr>
              <a:t> Certifies the condition of the product in the country of origin, in relation to compliance with rules and regulations that allow for their production, trade and consumption in the country of origin.  These certificates also attest to the safety of the product and its suitability for human consumption, which makes it suitable for consumption and sale in the country of destination: "If people drink a wine in the place where it is produced, this wine is also acceptable for consumption in the place where it is imported.“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3D731BE-A367-0EE0-B0E7-87C4358CC232}"/>
              </a:ext>
            </a:extLst>
          </p:cNvPr>
          <p:cNvSpPr>
            <a:spLocks noChangeArrowheads="1"/>
          </p:cNvSpPr>
          <p:nvPr/>
        </p:nvSpPr>
        <p:spPr bwMode="auto">
          <a:xfrm>
            <a:off x="1295400" y="762000"/>
            <a:ext cx="7391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Char char=""/>
            </a:pPr>
            <a:r>
              <a:rPr lang="en-US" altLang="en-US" sz="2000" b="1">
                <a:latin typeface="Calibri" panose="020F0502020204030204" pitchFamily="34" charset="0"/>
              </a:rPr>
              <a:t>Sanitary Certificate (“Sanitary and Purity Certificate”):</a:t>
            </a:r>
            <a:r>
              <a:rPr lang="en-US" altLang="en-US" sz="2000">
                <a:latin typeface="Calibri" panose="020F0502020204030204" pitchFamily="34" charset="0"/>
              </a:rPr>
              <a:t> Certifies the sanitary condition of the product and/or its suitability for human consumption in the country of origin.</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
            </a:pPr>
            <a:r>
              <a:rPr lang="en-US" altLang="en-US" sz="2000" b="1">
                <a:latin typeface="Calibri" panose="020F0502020204030204" pitchFamily="34" charset="0"/>
              </a:rPr>
              <a:t>Health Certificate:</a:t>
            </a:r>
            <a:r>
              <a:rPr lang="en-US" altLang="en-US" sz="2000">
                <a:latin typeface="Calibri" panose="020F0502020204030204" pitchFamily="34" charset="0"/>
              </a:rPr>
              <a:t> Certifies the sanitary condition of the product and regulatory compliance for production and trade in the country of origin.  This addresses the safety of the product for human consumption. </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
            </a:pPr>
            <a:r>
              <a:rPr lang="en-US" altLang="en-US" sz="2000" b="1">
                <a:latin typeface="Calibri" panose="020F0502020204030204" pitchFamily="34" charset="0"/>
              </a:rPr>
              <a:t>Analysis Reports</a:t>
            </a:r>
            <a:r>
              <a:rPr lang="en-US" altLang="en-US" sz="2000">
                <a:latin typeface="Calibri" panose="020F0502020204030204" pitchFamily="34" charset="0"/>
              </a:rPr>
              <a:t>: to verify compliance with regulations relating to pre-determined physicochemical parameters and/or labeling requirements</a:t>
            </a:r>
            <a:r>
              <a:rPr lang="en-US" altLang="en-US" sz="2000">
                <a:latin typeface="Arial" panose="020B0604020202020204" pitchFamily="34" charset="0"/>
              </a:rPr>
              <a:t>.</a:t>
            </a:r>
            <a:endParaRPr lang="en-US" altLang="en-US" sz="200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6F9F1D-911A-4B5F-A87E-7EF044F5E22C}"/>
              </a:ext>
            </a:extLst>
          </p:cNvPr>
          <p:cNvSpPr>
            <a:spLocks noChangeArrowheads="1"/>
          </p:cNvSpPr>
          <p:nvPr/>
        </p:nvSpPr>
        <p:spPr bwMode="auto">
          <a:xfrm>
            <a:off x="1371600" y="990600"/>
            <a:ext cx="7391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2550" indent="0" algn="just">
              <a:spcBef>
                <a:spcPts val="600"/>
              </a:spcBef>
              <a:buClr>
                <a:srgbClr val="23ABBD"/>
              </a:buClr>
              <a:buSzPct val="80000"/>
              <a:defRPr/>
            </a:pPr>
            <a:r>
              <a:rPr lang="en-US" altLang="en-US" sz="2000" dirty="0">
                <a:latin typeface="Calibri" pitchFamily="34" charset="0"/>
                <a:ea typeface="ＭＳ Ｐゴシック" pitchFamily="34" charset="-128"/>
              </a:rPr>
              <a:t>To establish a framework for reducing export certification requirements and burdens through a variety of different options that do not impose obligations on economies that currently do not require certification, such as:</a:t>
            </a:r>
          </a:p>
          <a:p>
            <a:pPr marL="82550" indent="0" algn="just">
              <a:spcBef>
                <a:spcPts val="600"/>
              </a:spcBef>
              <a:buClr>
                <a:srgbClr val="23ABBD"/>
              </a:buClr>
              <a:buSzPct val="80000"/>
              <a:defRPr/>
            </a:pPr>
            <a:endParaRPr lang="en-US" altLang="en-US" sz="2000" dirty="0">
              <a:latin typeface="Calibri" pitchFamily="34" charset="0"/>
              <a:ea typeface="ＭＳ Ｐゴシック" pitchFamily="34" charset="-128"/>
            </a:endParaRPr>
          </a:p>
          <a:p>
            <a:pPr algn="just">
              <a:spcBef>
                <a:spcPts val="600"/>
              </a:spcBef>
              <a:buClr>
                <a:srgbClr val="23ABBD"/>
              </a:buClr>
              <a:buSzPct val="80000"/>
              <a:buFontTx/>
              <a:buChar char="o"/>
              <a:defRPr/>
            </a:pPr>
            <a:r>
              <a:rPr lang="en-US" altLang="en-US" sz="2000" dirty="0">
                <a:latin typeface="Calibri" pitchFamily="34" charset="0"/>
                <a:ea typeface="ＭＳ Ｐゴシック" pitchFamily="34" charset="-128"/>
              </a:rPr>
              <a:t>1. Consolidation of certain certificates thru a model certificate</a:t>
            </a:r>
          </a:p>
          <a:p>
            <a:pPr algn="just">
              <a:spcBef>
                <a:spcPts val="600"/>
              </a:spcBef>
              <a:buClr>
                <a:srgbClr val="23ABBD"/>
              </a:buClr>
              <a:buSzPct val="80000"/>
              <a:buFontTx/>
              <a:buChar char="o"/>
              <a:defRPr/>
            </a:pPr>
            <a:r>
              <a:rPr lang="en-US" altLang="en-US" sz="2000" dirty="0">
                <a:latin typeface="Calibri" pitchFamily="34" charset="0"/>
                <a:ea typeface="ＭＳ Ｐゴシック" pitchFamily="34" charset="-128"/>
              </a:rPr>
              <a:t>2. Self-certification</a:t>
            </a:r>
          </a:p>
          <a:p>
            <a:pPr algn="just">
              <a:spcBef>
                <a:spcPts val="600"/>
              </a:spcBef>
              <a:buClr>
                <a:srgbClr val="23ABBD"/>
              </a:buClr>
              <a:buSzPct val="80000"/>
              <a:buFontTx/>
              <a:buChar char="o"/>
              <a:defRPr/>
            </a:pPr>
            <a:r>
              <a:rPr lang="en-US" altLang="en-US" sz="2000" dirty="0">
                <a:latin typeface="Calibri" pitchFamily="34" charset="0"/>
                <a:ea typeface="ＭＳ Ｐゴシック" pitchFamily="34" charset="-128"/>
              </a:rPr>
              <a:t>3. A pilot project on  e-certification, and/or, </a:t>
            </a:r>
          </a:p>
          <a:p>
            <a:pPr algn="just">
              <a:spcBef>
                <a:spcPts val="600"/>
              </a:spcBef>
              <a:buClr>
                <a:srgbClr val="23ABBD"/>
              </a:buClr>
              <a:buSzPct val="80000"/>
              <a:buFontTx/>
              <a:buChar char="o"/>
              <a:defRPr/>
            </a:pPr>
            <a:r>
              <a:rPr lang="en-US" altLang="en-US" sz="2000" dirty="0">
                <a:latin typeface="Calibri" pitchFamily="34" charset="0"/>
                <a:ea typeface="ＭＳ Ｐゴシック" pitchFamily="34" charset="-128"/>
              </a:rPr>
              <a:t>4. The development of mutual acceptance types of agreements between one or more economies.</a:t>
            </a:r>
          </a:p>
          <a:p>
            <a:pPr algn="just">
              <a:spcBef>
                <a:spcPts val="600"/>
              </a:spcBef>
              <a:buClr>
                <a:srgbClr val="23ABBD"/>
              </a:buClr>
              <a:buSzPct val="80000"/>
              <a:buFontTx/>
              <a:buChar char="o"/>
              <a:defRPr/>
            </a:pPr>
            <a:endParaRPr lang="es-ES" altLang="en-US" sz="2000" dirty="0">
              <a:latin typeface="Calibri" pitchFamily="34" charset="0"/>
              <a:ea typeface="ＭＳ Ｐゴシック" pitchFamily="34" charset="-128"/>
            </a:endParaRPr>
          </a:p>
        </p:txBody>
      </p:sp>
      <p:sp>
        <p:nvSpPr>
          <p:cNvPr id="23555" name="Text Box 3">
            <a:extLst>
              <a:ext uri="{FF2B5EF4-FFF2-40B4-BE49-F238E27FC236}">
                <a16:creationId xmlns:a16="http://schemas.microsoft.com/office/drawing/2014/main" id="{49C208DD-F976-5348-7427-4B93272251B6}"/>
              </a:ext>
            </a:extLst>
          </p:cNvPr>
          <p:cNvSpPr txBox="1">
            <a:spLocks noChangeArrowheads="1"/>
          </p:cNvSpPr>
          <p:nvPr/>
        </p:nvSpPr>
        <p:spPr bwMode="auto">
          <a:xfrm>
            <a:off x="2133600" y="3048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50000"/>
              </a:spcBef>
              <a:buClrTx/>
              <a:buSzTx/>
              <a:buFontTx/>
              <a:buNone/>
            </a:pPr>
            <a:r>
              <a:rPr lang="es-CL" altLang="en-US">
                <a:latin typeface="Calibri" panose="020F0502020204030204" pitchFamily="34" charset="0"/>
              </a:rPr>
              <a:t>Recommendation</a:t>
            </a:r>
            <a:endParaRPr lang="es-ES"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par>
                          <p:cTn id="8" fill="hold" nodeType="afterGroup">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29698">
                                            <p:txEl>
                                              <p:pRg st="2" end="2"/>
                                            </p:txEl>
                                          </p:spTgt>
                                        </p:tgtEl>
                                        <p:attrNameLst>
                                          <p:attrName>style.visibility</p:attrName>
                                        </p:attrNameLst>
                                      </p:cBhvr>
                                      <p:to>
                                        <p:strVal val="visible"/>
                                      </p:to>
                                    </p:set>
                                    <p:animEffect transition="in" filter="box(in)">
                                      <p:cBhvr>
                                        <p:cTn id="11" dur="2000"/>
                                        <p:tgtEl>
                                          <p:spTgt spid="29698">
                                            <p:txEl>
                                              <p:pRg st="2" end="2"/>
                                            </p:txEl>
                                          </p:spTgt>
                                        </p:tgtEl>
                                      </p:cBhvr>
                                    </p:animEffect>
                                  </p:childTnLst>
                                </p:cTn>
                              </p:par>
                            </p:childTnLst>
                          </p:cTn>
                        </p:par>
                        <p:par>
                          <p:cTn id="12" fill="hold" nodeType="afterGroup">
                            <p:stCondLst>
                              <p:cond delay="6000"/>
                            </p:stCondLst>
                            <p:childTnLst>
                              <p:par>
                                <p:cTn id="13" presetID="4" presetClass="entr" presetSubtype="16" fill="hold" nodeType="afterEffect">
                                  <p:stCondLst>
                                    <p:cond delay="1000"/>
                                  </p:stCondLst>
                                  <p:childTnLst>
                                    <p:set>
                                      <p:cBhvr>
                                        <p:cTn id="14" dur="1" fill="hold">
                                          <p:stCondLst>
                                            <p:cond delay="0"/>
                                          </p:stCondLst>
                                        </p:cTn>
                                        <p:tgtEl>
                                          <p:spTgt spid="29698">
                                            <p:txEl>
                                              <p:pRg st="3" end="3"/>
                                            </p:txEl>
                                          </p:spTgt>
                                        </p:tgtEl>
                                        <p:attrNameLst>
                                          <p:attrName>style.visibility</p:attrName>
                                        </p:attrNameLst>
                                      </p:cBhvr>
                                      <p:to>
                                        <p:strVal val="visible"/>
                                      </p:to>
                                    </p:set>
                                    <p:animEffect transition="in" filter="box(in)">
                                      <p:cBhvr>
                                        <p:cTn id="15" dur="2000"/>
                                        <p:tgtEl>
                                          <p:spTgt spid="29698">
                                            <p:txEl>
                                              <p:pRg st="3" end="3"/>
                                            </p:txEl>
                                          </p:spTgt>
                                        </p:tgtEl>
                                      </p:cBhvr>
                                    </p:animEffect>
                                  </p:childTnLst>
                                </p:cTn>
                              </p:par>
                            </p:childTnLst>
                          </p:cTn>
                        </p:par>
                        <p:par>
                          <p:cTn id="16" fill="hold" nodeType="afterGroup">
                            <p:stCondLst>
                              <p:cond delay="9000"/>
                            </p:stCondLst>
                            <p:childTnLst>
                              <p:par>
                                <p:cTn id="17" presetID="4" presetClass="entr" presetSubtype="16" fill="hold" nodeType="afterEffect">
                                  <p:stCondLst>
                                    <p:cond delay="1000"/>
                                  </p:stCondLst>
                                  <p:childTnLst>
                                    <p:set>
                                      <p:cBhvr>
                                        <p:cTn id="18" dur="1" fill="hold">
                                          <p:stCondLst>
                                            <p:cond delay="0"/>
                                          </p:stCondLst>
                                        </p:cTn>
                                        <p:tgtEl>
                                          <p:spTgt spid="29698">
                                            <p:txEl>
                                              <p:pRg st="4" end="4"/>
                                            </p:txEl>
                                          </p:spTgt>
                                        </p:tgtEl>
                                        <p:attrNameLst>
                                          <p:attrName>style.visibility</p:attrName>
                                        </p:attrNameLst>
                                      </p:cBhvr>
                                      <p:to>
                                        <p:strVal val="visible"/>
                                      </p:to>
                                    </p:set>
                                    <p:animEffect transition="in" filter="box(in)">
                                      <p:cBhvr>
                                        <p:cTn id="19" dur="2000"/>
                                        <p:tgtEl>
                                          <p:spTgt spid="29698">
                                            <p:txEl>
                                              <p:pRg st="4" end="4"/>
                                            </p:txEl>
                                          </p:spTgt>
                                        </p:tgtEl>
                                      </p:cBhvr>
                                    </p:animEffect>
                                  </p:childTnLst>
                                </p:cTn>
                              </p:par>
                            </p:childTnLst>
                          </p:cTn>
                        </p:par>
                        <p:par>
                          <p:cTn id="20" fill="hold" nodeType="afterGroup">
                            <p:stCondLst>
                              <p:cond delay="12000"/>
                            </p:stCondLst>
                            <p:childTnLst>
                              <p:par>
                                <p:cTn id="21" presetID="4" presetClass="entr" presetSubtype="16" fill="hold" nodeType="afterEffect">
                                  <p:stCondLst>
                                    <p:cond delay="1000"/>
                                  </p:stCondLst>
                                  <p:childTnLst>
                                    <p:set>
                                      <p:cBhvr>
                                        <p:cTn id="22" dur="1" fill="hold">
                                          <p:stCondLst>
                                            <p:cond delay="0"/>
                                          </p:stCondLst>
                                        </p:cTn>
                                        <p:tgtEl>
                                          <p:spTgt spid="29698">
                                            <p:txEl>
                                              <p:pRg st="5" end="5"/>
                                            </p:txEl>
                                          </p:spTgt>
                                        </p:tgtEl>
                                        <p:attrNameLst>
                                          <p:attrName>style.visibility</p:attrName>
                                        </p:attrNameLst>
                                      </p:cBhvr>
                                      <p:to>
                                        <p:strVal val="visible"/>
                                      </p:to>
                                    </p:set>
                                    <p:animEffect transition="in" filter="box(in)">
                                      <p:cBhvr>
                                        <p:cTn id="23" dur="2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BDE75F5-065A-8A94-7030-D0B7818A3E33}"/>
              </a:ext>
            </a:extLst>
          </p:cNvPr>
          <p:cNvSpPr>
            <a:spLocks noChangeArrowheads="1"/>
          </p:cNvSpPr>
          <p:nvPr/>
        </p:nvSpPr>
        <p:spPr bwMode="auto">
          <a:xfrm>
            <a:off x="1219200" y="10668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a:buFont typeface="Wingdings 2" panose="05020102010507070707" pitchFamily="18" charset="2"/>
              <a:buNone/>
            </a:pPr>
            <a:r>
              <a:rPr lang="en-US" altLang="en-US" sz="2000">
                <a:latin typeface="Calibri" panose="020F0502020204030204" pitchFamily="34" charset="0"/>
              </a:rPr>
              <a:t>	Despite some of the differences that exist among our wine regulatory regimes when it comes to export certification, the WRF Working Group on Export Certificates will facilitate the process for APEC economies to become more familiar with each other’s systems and help identify mechanisms for economies to consider in reducing unnecessary burdens caused by export certificates.  The recommendations provided in this study are intended to bring about action that will help achieve the goals of the WRF’s multi-year effort to assist economies in “implementing specific, measurable good regulatory practices” in the area of wine trade, which contributes to APEC’s goal to “further enhance economic growth and prosperity for the region and to strengthen the Asian-Pacific community.” </a:t>
            </a:r>
          </a:p>
        </p:txBody>
      </p:sp>
      <p:sp>
        <p:nvSpPr>
          <p:cNvPr id="24579" name="Text Box 3">
            <a:extLst>
              <a:ext uri="{FF2B5EF4-FFF2-40B4-BE49-F238E27FC236}">
                <a16:creationId xmlns:a16="http://schemas.microsoft.com/office/drawing/2014/main" id="{8B2908D8-C83A-866F-279F-8FCEA29ABA37}"/>
              </a:ext>
            </a:extLst>
          </p:cNvPr>
          <p:cNvSpPr txBox="1">
            <a:spLocks noChangeArrowheads="1"/>
          </p:cNvSpPr>
          <p:nvPr/>
        </p:nvSpPr>
        <p:spPr bwMode="auto">
          <a:xfrm>
            <a:off x="2133600" y="304800"/>
            <a:ext cx="548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eaLnBrk="1" hangingPunct="1">
              <a:spcBef>
                <a:spcPct val="50000"/>
              </a:spcBef>
              <a:buClrTx/>
              <a:buSzTx/>
              <a:buFontTx/>
              <a:buNone/>
            </a:pPr>
            <a:r>
              <a:rPr lang="es-CL" altLang="en-US">
                <a:latin typeface="Calibri" panose="020F0502020204030204" pitchFamily="34" charset="0"/>
              </a:rPr>
              <a:t>Conclusion</a:t>
            </a:r>
            <a:endParaRPr lang="es-ES" altLang="en-US">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D5C2A71-9751-3951-58C0-1A10321EAABA}"/>
              </a:ext>
            </a:extLst>
          </p:cNvPr>
          <p:cNvSpPr>
            <a:spLocks noChangeArrowheads="1"/>
          </p:cNvSpPr>
          <p:nvPr/>
        </p:nvSpPr>
        <p:spPr bwMode="auto">
          <a:xfrm>
            <a:off x="1981200" y="2682875"/>
            <a:ext cx="5181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spcBef>
                <a:spcPts val="600"/>
              </a:spcBef>
              <a:buClr>
                <a:schemeClr val="accent1"/>
              </a:buClr>
              <a:buSzPct val="80000"/>
              <a:buFont typeface="Wingdings 2" panose="05020102010507070707" pitchFamily="18" charset="2"/>
              <a:buChar char=""/>
              <a:tabLst>
                <a:tab pos="495300" algn="l"/>
              </a:tabLst>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tabLst>
                <a:tab pos="495300" algn="l"/>
              </a:tabLst>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tabLst>
                <a:tab pos="495300" algn="l"/>
              </a:tabLst>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tabLst>
                <a:tab pos="495300" algn="l"/>
              </a:tabLst>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Tx/>
              <a:buNone/>
            </a:pPr>
            <a:r>
              <a:rPr lang="es-ES" altLang="zh-CN" sz="5400">
                <a:ea typeface="宋体" panose="02010600030101010101" pitchFamily="2" charset="-122"/>
              </a:rPr>
              <a:t>Thank you for your attention</a:t>
            </a:r>
            <a:endParaRPr lang="es-ES" altLang="ja-JP" sz="5400">
              <a:ea typeface="宋体" panose="02010600030101010101" pitchFamily="2" charset="-122"/>
            </a:endParaRPr>
          </a:p>
        </p:txBody>
      </p:sp>
      <p:pic>
        <p:nvPicPr>
          <p:cNvPr id="25603" name="Picture 6">
            <a:extLst>
              <a:ext uri="{FF2B5EF4-FFF2-40B4-BE49-F238E27FC236}">
                <a16:creationId xmlns:a16="http://schemas.microsoft.com/office/drawing/2014/main" id="{D4B351AD-0E9D-81F1-22C0-5F65E9739E34}"/>
              </a:ext>
            </a:extLst>
          </p:cNvPr>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6705600" y="4114800"/>
            <a:ext cx="21050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9" descr="9110JV0088">
            <a:extLst>
              <a:ext uri="{FF2B5EF4-FFF2-40B4-BE49-F238E27FC236}">
                <a16:creationId xmlns:a16="http://schemas.microsoft.com/office/drawing/2014/main" id="{EAECDCFC-ED13-E16C-8474-4CAEAF140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8600"/>
            <a:ext cx="322897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app_full_proxy">
            <a:extLst>
              <a:ext uri="{FF2B5EF4-FFF2-40B4-BE49-F238E27FC236}">
                <a16:creationId xmlns:a16="http://schemas.microsoft.com/office/drawing/2014/main" id="{518874AD-1291-8B97-DA9C-FEB7E9BE1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419600"/>
            <a:ext cx="3200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3" descr="583px-CarmenereW">
            <a:extLst>
              <a:ext uri="{FF2B5EF4-FFF2-40B4-BE49-F238E27FC236}">
                <a16:creationId xmlns:a16="http://schemas.microsoft.com/office/drawing/2014/main" id="{74A21127-56BC-D232-A705-70C18FECA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366" b="1308"/>
          <a:stretch>
            <a:fillRect/>
          </a:stretch>
        </p:blipFill>
        <p:spPr bwMode="auto">
          <a:xfrm>
            <a:off x="1524000" y="228600"/>
            <a:ext cx="20986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100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2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D14101-16AA-90B4-F07B-F53550DFFC75}"/>
              </a:ext>
            </a:extLst>
          </p:cNvPr>
          <p:cNvSpPr txBox="1">
            <a:spLocks noChangeArrowheads="1"/>
          </p:cNvSpPr>
          <p:nvPr/>
        </p:nvSpPr>
        <p:spPr bwMode="auto">
          <a:xfrm>
            <a:off x="2819400" y="76200"/>
            <a:ext cx="42672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a:spcBef>
                <a:spcPct val="0"/>
              </a:spcBef>
              <a:buClrTx/>
              <a:buSzTx/>
              <a:buFontTx/>
              <a:buNone/>
            </a:pPr>
            <a:r>
              <a:rPr lang="es-CL" altLang="en-US" sz="2800" b="1">
                <a:latin typeface="Calibri" panose="020F0502020204030204" pitchFamily="34" charset="0"/>
              </a:rPr>
              <a:t> Background  </a:t>
            </a:r>
            <a:endParaRPr lang="es-ES" altLang="en-US" sz="2800" b="1">
              <a:solidFill>
                <a:srgbClr val="572314"/>
              </a:solidFill>
              <a:latin typeface="Calibri" panose="020F0502020204030204" pitchFamily="34" charset="0"/>
            </a:endParaRPr>
          </a:p>
        </p:txBody>
      </p:sp>
      <p:pic>
        <p:nvPicPr>
          <p:cNvPr id="58372" name="Picture 4">
            <a:extLst>
              <a:ext uri="{FF2B5EF4-FFF2-40B4-BE49-F238E27FC236}">
                <a16:creationId xmlns:a16="http://schemas.microsoft.com/office/drawing/2014/main" id="{0EC54A8B-1938-1CE6-0533-D9E251A0B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62484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94B2F778-1BDD-4E4D-F293-B106A5465CB8}"/>
              </a:ext>
            </a:extLst>
          </p:cNvPr>
          <p:cNvSpPr>
            <a:spLocks noChangeArrowheads="1"/>
          </p:cNvSpPr>
          <p:nvPr/>
        </p:nvSpPr>
        <p:spPr bwMode="auto">
          <a:xfrm>
            <a:off x="1295400" y="700088"/>
            <a:ext cx="7543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a:buFont typeface="Wingdings 2" panose="05020102010507070707" pitchFamily="18" charset="2"/>
              <a:buNone/>
            </a:pPr>
            <a:r>
              <a:rPr lang="en-US" altLang="en-US" sz="2400">
                <a:latin typeface="Calibri" panose="020F0502020204030204" pitchFamily="34" charset="0"/>
              </a:rPr>
              <a:t>	- </a:t>
            </a:r>
            <a:r>
              <a:rPr lang="en-US" altLang="en-US" sz="2000">
                <a:latin typeface="Calibri" panose="020F0502020204030204" pitchFamily="34" charset="0"/>
              </a:rPr>
              <a:t>The wine trade in the APEC region has grown dramatically in importance for both exporting and importing member economies.</a:t>
            </a:r>
          </a:p>
          <a:p>
            <a:pPr algn="just">
              <a:buFont typeface="Wingdings 2" panose="05020102010507070707" pitchFamily="18" charset="2"/>
              <a:buNone/>
            </a:pPr>
            <a:r>
              <a:rPr lang="en-US" altLang="en-US" sz="2000">
                <a:latin typeface="Calibri" panose="020F0502020204030204" pitchFamily="34" charset="0"/>
              </a:rPr>
              <a:t>	 - The value of APEC wine trade more than tripled, increasing from US$7 billion in 2000 to US$25 billion in 2013.</a:t>
            </a:r>
          </a:p>
          <a:p>
            <a:pPr algn="just">
              <a:buFont typeface="Wingdings 2" panose="05020102010507070707" pitchFamily="18" charset="2"/>
              <a:buNone/>
            </a:pPr>
            <a:r>
              <a:rPr lang="en-US" altLang="en-US" sz="200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1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10"/>
                                        <p:tgtEl>
                                          <p:spTgt spid="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ox(in)">
                                      <p:cBhvr>
                                        <p:cTn id="13" dur="10"/>
                                        <p:tgtEl>
                                          <p:spTgt spid="7">
                                            <p:txEl>
                                              <p:pRg st="2" end="2"/>
                                            </p:txEl>
                                          </p:spTgt>
                                        </p:tgtEl>
                                      </p:cBhvr>
                                    </p:animEffect>
                                  </p:childTnLst>
                                </p:cTn>
                              </p:par>
                            </p:childTnLst>
                          </p:cTn>
                        </p:par>
                        <p:par>
                          <p:cTn id="14" fill="hold" nodeType="afterGroup">
                            <p:stCondLst>
                              <p:cond delay="10"/>
                            </p:stCondLst>
                            <p:childTnLst>
                              <p:par>
                                <p:cTn id="15" presetID="10" presetClass="entr" presetSubtype="0" fill="hold" nodeType="afterEffect">
                                  <p:stCondLst>
                                    <p:cond delay="50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1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286DB8F-F8A5-5523-D42F-224E42C306C6}"/>
              </a:ext>
            </a:extLst>
          </p:cNvPr>
          <p:cNvSpPr txBox="1">
            <a:spLocks noChangeArrowheads="1"/>
          </p:cNvSpPr>
          <p:nvPr/>
        </p:nvSpPr>
        <p:spPr bwMode="auto">
          <a:xfrm>
            <a:off x="2819400" y="152400"/>
            <a:ext cx="42672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ctr">
              <a:spcBef>
                <a:spcPct val="0"/>
              </a:spcBef>
              <a:buClrTx/>
              <a:buSzTx/>
              <a:buFontTx/>
              <a:buNone/>
            </a:pPr>
            <a:r>
              <a:rPr lang="es-CL" altLang="en-US" sz="2800" b="1">
                <a:latin typeface="Calibri" panose="020F0502020204030204" pitchFamily="34" charset="0"/>
              </a:rPr>
              <a:t> Background  </a:t>
            </a:r>
            <a:endParaRPr lang="es-ES" altLang="en-US" sz="2800" b="1">
              <a:solidFill>
                <a:srgbClr val="572314"/>
              </a:solidFill>
              <a:latin typeface="Calibri" panose="020F0502020204030204" pitchFamily="34" charset="0"/>
            </a:endParaRPr>
          </a:p>
        </p:txBody>
      </p:sp>
      <p:sp>
        <p:nvSpPr>
          <p:cNvPr id="10243" name="1 Rectángulo">
            <a:extLst>
              <a:ext uri="{FF2B5EF4-FFF2-40B4-BE49-F238E27FC236}">
                <a16:creationId xmlns:a16="http://schemas.microsoft.com/office/drawing/2014/main" id="{BA8366B8-FC8E-8ADF-371F-45FD7E3E574C}"/>
              </a:ext>
            </a:extLst>
          </p:cNvPr>
          <p:cNvSpPr>
            <a:spLocks noChangeArrowheads="1"/>
          </p:cNvSpPr>
          <p:nvPr/>
        </p:nvSpPr>
        <p:spPr bwMode="auto">
          <a:xfrm>
            <a:off x="1295400" y="796925"/>
            <a:ext cx="7162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a:buFontTx/>
              <a:buNone/>
            </a:pPr>
            <a:r>
              <a:rPr lang="en-US" altLang="en-US" sz="2000">
                <a:latin typeface="Calibri" panose="020F0502020204030204" pitchFamily="34" charset="0"/>
              </a:rPr>
              <a:t>	- APEC made up 27% of the US$84 billion total value of global wine trade.</a:t>
            </a:r>
          </a:p>
          <a:p>
            <a:pPr algn="just">
              <a:buFont typeface="Wingdings 2" panose="05020102010507070707" pitchFamily="18" charset="2"/>
              <a:buNone/>
            </a:pPr>
            <a:r>
              <a:rPr lang="en-US" altLang="en-US" sz="2000">
                <a:latin typeface="Calibri" panose="020F0502020204030204" pitchFamily="34" charset="0"/>
              </a:rPr>
              <a:t>	- Wine consumption in the 21 APEC countries has more than doubled from 1990 to 2013 and wine production has flourished in many of those countries.</a:t>
            </a:r>
          </a:p>
        </p:txBody>
      </p:sp>
      <p:pic>
        <p:nvPicPr>
          <p:cNvPr id="59395" name="Picture 3">
            <a:extLst>
              <a:ext uri="{FF2B5EF4-FFF2-40B4-BE49-F238E27FC236}">
                <a16:creationId xmlns:a16="http://schemas.microsoft.com/office/drawing/2014/main" id="{FEB94305-88E9-6211-E9DA-1B06AC7D2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2473325"/>
            <a:ext cx="6892925"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1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A63BA0-B27B-4B67-8B25-442E1523D496}"/>
              </a:ext>
            </a:extLst>
          </p:cNvPr>
          <p:cNvSpPr>
            <a:spLocks noChangeArrowheads="1"/>
          </p:cNvSpPr>
          <p:nvPr/>
        </p:nvSpPr>
        <p:spPr bwMode="auto">
          <a:xfrm>
            <a:off x="838200" y="655638"/>
            <a:ext cx="7848600" cy="597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425450" indent="-342900" algn="just" eaLnBrk="1" hangingPunct="1">
              <a:buFont typeface="Wingdings" pitchFamily="2" charset="2"/>
              <a:buChar char="Ø"/>
              <a:defRPr/>
            </a:pPr>
            <a:r>
              <a:rPr lang="en-US" sz="2000" dirty="0">
                <a:latin typeface="Calibri" pitchFamily="34" charset="0"/>
                <a:cs typeface="Arial" charset="0"/>
              </a:rPr>
              <a:t>This study was carried out by the WG on Export Certificates as a key outcome of the November 2013 APEC </a:t>
            </a:r>
            <a:r>
              <a:rPr lang="es-CL" sz="2000" dirty="0" err="1">
                <a:latin typeface="Calibri" pitchFamily="34" charset="0"/>
                <a:cs typeface="Arial" charset="0"/>
              </a:rPr>
              <a:t>Wine</a:t>
            </a:r>
            <a:r>
              <a:rPr lang="es-CL" sz="2000" dirty="0">
                <a:latin typeface="Calibri" pitchFamily="34" charset="0"/>
                <a:cs typeface="Arial" charset="0"/>
              </a:rPr>
              <a:t> </a:t>
            </a:r>
            <a:r>
              <a:rPr lang="es-CL" sz="2000" dirty="0" err="1">
                <a:latin typeface="Calibri" pitchFamily="34" charset="0"/>
                <a:cs typeface="Arial" charset="0"/>
              </a:rPr>
              <a:t>Regulatory</a:t>
            </a:r>
            <a:r>
              <a:rPr lang="es-CL" sz="2000" dirty="0">
                <a:latin typeface="Calibri" pitchFamily="34" charset="0"/>
                <a:cs typeface="Arial" charset="0"/>
              </a:rPr>
              <a:t> </a:t>
            </a:r>
            <a:r>
              <a:rPr lang="es-CL" sz="2000" dirty="0" err="1">
                <a:latin typeface="Calibri" pitchFamily="34" charset="0"/>
                <a:cs typeface="Arial" charset="0"/>
              </a:rPr>
              <a:t>Forum</a:t>
            </a:r>
            <a:r>
              <a:rPr lang="es-CL" sz="2000" dirty="0">
                <a:latin typeface="Calibri" pitchFamily="34" charset="0"/>
                <a:cs typeface="Arial" charset="0"/>
              </a:rPr>
              <a:t> (WRF) </a:t>
            </a:r>
            <a:r>
              <a:rPr lang="en-US" sz="2000" dirty="0">
                <a:latin typeface="Calibri" pitchFamily="34" charset="0"/>
                <a:cs typeface="Arial" charset="0"/>
              </a:rPr>
              <a:t>meeting in Washington D.C. </a:t>
            </a:r>
          </a:p>
          <a:p>
            <a:pPr marL="365125" indent="-282575" algn="just" eaLnBrk="1" hangingPunct="1">
              <a:buFont typeface="Wingdings" pitchFamily="2" charset="2"/>
              <a:buNone/>
              <a:defRPr/>
            </a:pPr>
            <a:endParaRPr lang="en-US" sz="2000" dirty="0">
              <a:latin typeface="Calibri" pitchFamily="34" charset="0"/>
              <a:cs typeface="Arial" charset="0"/>
            </a:endParaRPr>
          </a:p>
          <a:p>
            <a:pPr marL="425450" indent="-342900" algn="just" eaLnBrk="1" hangingPunct="1">
              <a:buFont typeface="Wingdings" pitchFamily="2" charset="2"/>
              <a:buChar char="Ø"/>
              <a:defRPr/>
            </a:pPr>
            <a:r>
              <a:rPr lang="en-US" sz="2000" dirty="0">
                <a:latin typeface="Calibri" pitchFamily="34" charset="0"/>
                <a:cs typeface="Arial" charset="0"/>
              </a:rPr>
              <a:t>A 6 questions survey, related with export certificates, was sent to 21 APEC economies, in order to gather information that could help to find common element inside the export/import process. </a:t>
            </a:r>
          </a:p>
          <a:p>
            <a:pPr marL="365125" indent="-282575" algn="just" eaLnBrk="1" hangingPunct="1">
              <a:buFont typeface="Wingdings" pitchFamily="2" charset="2"/>
              <a:buNone/>
              <a:defRPr/>
            </a:pPr>
            <a:endParaRPr lang="en-US" sz="2000" dirty="0">
              <a:latin typeface="Calibri" pitchFamily="34" charset="0"/>
              <a:cs typeface="Arial" charset="0"/>
            </a:endParaRPr>
          </a:p>
          <a:p>
            <a:pPr marL="425450" indent="-342900" algn="just" eaLnBrk="1" hangingPunct="1">
              <a:buFont typeface="Wingdings" pitchFamily="2" charset="2"/>
              <a:buChar char="Ø"/>
              <a:defRPr/>
            </a:pPr>
            <a:r>
              <a:rPr lang="es-CL" sz="2000" dirty="0" err="1">
                <a:latin typeface="Calibri" pitchFamily="34" charset="0"/>
                <a:cs typeface="Arial" charset="0"/>
              </a:rPr>
              <a:t>The</a:t>
            </a:r>
            <a:r>
              <a:rPr lang="es-CL" sz="2000" dirty="0">
                <a:latin typeface="Calibri" pitchFamily="34" charset="0"/>
                <a:cs typeface="Arial" charset="0"/>
              </a:rPr>
              <a:t> </a:t>
            </a:r>
            <a:r>
              <a:rPr lang="es-CL" sz="2000" dirty="0" err="1">
                <a:latin typeface="Calibri" pitchFamily="34" charset="0"/>
                <a:cs typeface="Arial" charset="0"/>
              </a:rPr>
              <a:t>Working</a:t>
            </a:r>
            <a:r>
              <a:rPr lang="es-CL" sz="2000" dirty="0">
                <a:latin typeface="Calibri" pitchFamily="34" charset="0"/>
                <a:cs typeface="Arial" charset="0"/>
              </a:rPr>
              <a:t> </a:t>
            </a:r>
            <a:r>
              <a:rPr lang="es-CL" sz="2000" dirty="0" err="1">
                <a:latin typeface="Calibri" pitchFamily="34" charset="0"/>
                <a:cs typeface="Arial" charset="0"/>
              </a:rPr>
              <a:t>Group</a:t>
            </a:r>
            <a:r>
              <a:rPr lang="es-CL" sz="2000" dirty="0">
                <a:latin typeface="Calibri" pitchFamily="34" charset="0"/>
                <a:cs typeface="Arial" charset="0"/>
              </a:rPr>
              <a:t> </a:t>
            </a:r>
            <a:r>
              <a:rPr lang="es-CL" sz="2000" dirty="0" err="1">
                <a:latin typeface="Calibri" pitchFamily="34" charset="0"/>
                <a:cs typeface="Arial" charset="0"/>
              </a:rPr>
              <a:t>on</a:t>
            </a:r>
            <a:r>
              <a:rPr lang="es-CL" sz="2000" dirty="0">
                <a:latin typeface="Calibri" pitchFamily="34" charset="0"/>
                <a:cs typeface="Arial" charset="0"/>
              </a:rPr>
              <a:t> </a:t>
            </a:r>
            <a:r>
              <a:rPr lang="es-CL" sz="2000" dirty="0" err="1">
                <a:latin typeface="Calibri" pitchFamily="34" charset="0"/>
                <a:cs typeface="Arial" charset="0"/>
              </a:rPr>
              <a:t>Export</a:t>
            </a:r>
            <a:r>
              <a:rPr lang="es-CL" sz="2000" dirty="0">
                <a:latin typeface="Calibri" pitchFamily="34" charset="0"/>
                <a:cs typeface="Arial" charset="0"/>
              </a:rPr>
              <a:t> </a:t>
            </a:r>
            <a:r>
              <a:rPr lang="es-CL" sz="2000" dirty="0" err="1">
                <a:latin typeface="Calibri" pitchFamily="34" charset="0"/>
                <a:cs typeface="Arial" charset="0"/>
              </a:rPr>
              <a:t>Certificates</a:t>
            </a:r>
            <a:r>
              <a:rPr lang="es-CL" sz="2000" dirty="0">
                <a:latin typeface="Calibri" pitchFamily="34" charset="0"/>
                <a:cs typeface="Arial" charset="0"/>
              </a:rPr>
              <a:t> </a:t>
            </a:r>
            <a:r>
              <a:rPr lang="es-CL" sz="2000" dirty="0" err="1">
                <a:latin typeface="Calibri" pitchFamily="34" charset="0"/>
                <a:cs typeface="Arial" charset="0"/>
              </a:rPr>
              <a:t>was</a:t>
            </a:r>
            <a:r>
              <a:rPr lang="es-CL" sz="2000" dirty="0">
                <a:latin typeface="Calibri" pitchFamily="34" charset="0"/>
                <a:cs typeface="Arial" charset="0"/>
              </a:rPr>
              <a:t> </a:t>
            </a:r>
            <a:r>
              <a:rPr lang="es-CL" sz="2000" dirty="0" err="1">
                <a:latin typeface="Calibri" pitchFamily="34" charset="0"/>
                <a:cs typeface="Arial" charset="0"/>
              </a:rPr>
              <a:t>requested</a:t>
            </a:r>
            <a:r>
              <a:rPr lang="es-CL" sz="2000" dirty="0">
                <a:latin typeface="Calibri" pitchFamily="34" charset="0"/>
                <a:cs typeface="Arial" charset="0"/>
              </a:rPr>
              <a:t> </a:t>
            </a:r>
            <a:r>
              <a:rPr lang="es-CL" sz="2000" dirty="0" err="1">
                <a:latin typeface="Calibri" pitchFamily="34" charset="0"/>
                <a:cs typeface="Arial" charset="0"/>
              </a:rPr>
              <a:t>to</a:t>
            </a:r>
            <a:r>
              <a:rPr lang="es-CL" sz="2000" dirty="0">
                <a:latin typeface="Calibri" pitchFamily="34" charset="0"/>
                <a:cs typeface="Arial" charset="0"/>
              </a:rPr>
              <a:t> </a:t>
            </a:r>
            <a:r>
              <a:rPr lang="es-CL" sz="2000" dirty="0" err="1">
                <a:latin typeface="Calibri" pitchFamily="34" charset="0"/>
                <a:cs typeface="Arial" charset="0"/>
              </a:rPr>
              <a:t>study</a:t>
            </a:r>
            <a:r>
              <a:rPr lang="es-CL" sz="2000" dirty="0">
                <a:latin typeface="Calibri" pitchFamily="34" charset="0"/>
                <a:cs typeface="Arial" charset="0"/>
              </a:rPr>
              <a:t> </a:t>
            </a:r>
            <a:r>
              <a:rPr lang="es-CL" sz="2000" dirty="0" err="1">
                <a:latin typeface="Calibri" pitchFamily="34" charset="0"/>
                <a:cs typeface="Arial" charset="0"/>
              </a:rPr>
              <a:t>the</a:t>
            </a:r>
            <a:r>
              <a:rPr lang="es-CL" sz="2000" dirty="0">
                <a:latin typeface="Calibri" pitchFamily="34" charset="0"/>
                <a:cs typeface="Arial" charset="0"/>
              </a:rPr>
              <a:t> </a:t>
            </a:r>
            <a:r>
              <a:rPr lang="es-CL" sz="2000" dirty="0" err="1">
                <a:latin typeface="Calibri" pitchFamily="34" charset="0"/>
                <a:cs typeface="Arial" charset="0"/>
              </a:rPr>
              <a:t>information</a:t>
            </a:r>
            <a:r>
              <a:rPr lang="es-CL" sz="2000" dirty="0">
                <a:latin typeface="Calibri" pitchFamily="34" charset="0"/>
                <a:cs typeface="Arial" charset="0"/>
              </a:rPr>
              <a:t> </a:t>
            </a:r>
            <a:r>
              <a:rPr lang="es-CL" sz="2000" dirty="0" err="1">
                <a:latin typeface="Calibri" pitchFamily="34" charset="0"/>
                <a:cs typeface="Arial" charset="0"/>
              </a:rPr>
              <a:t>received</a:t>
            </a:r>
            <a:r>
              <a:rPr lang="es-CL" sz="2000" dirty="0">
                <a:latin typeface="Calibri" pitchFamily="34" charset="0"/>
                <a:cs typeface="Arial" charset="0"/>
              </a:rPr>
              <a:t>, </a:t>
            </a:r>
            <a:r>
              <a:rPr lang="es-CL" sz="2000" dirty="0" err="1">
                <a:latin typeface="Calibri" pitchFamily="34" charset="0"/>
                <a:cs typeface="Arial" charset="0"/>
              </a:rPr>
              <a:t>generate</a:t>
            </a:r>
            <a:r>
              <a:rPr lang="es-CL" sz="2000" dirty="0">
                <a:latin typeface="Calibri" pitchFamily="34" charset="0"/>
                <a:cs typeface="Arial" charset="0"/>
              </a:rPr>
              <a:t> a </a:t>
            </a:r>
            <a:r>
              <a:rPr lang="es-CL" sz="2000" dirty="0" err="1">
                <a:latin typeface="Calibri" pitchFamily="34" charset="0"/>
                <a:cs typeface="Arial" charset="0"/>
              </a:rPr>
              <a:t>generic</a:t>
            </a:r>
            <a:r>
              <a:rPr lang="es-CL" sz="2000" dirty="0">
                <a:latin typeface="Calibri" pitchFamily="34" charset="0"/>
                <a:cs typeface="Arial" charset="0"/>
              </a:rPr>
              <a:t> </a:t>
            </a:r>
            <a:r>
              <a:rPr lang="es-CL" sz="2000" dirty="0" err="1">
                <a:latin typeface="Calibri" pitchFamily="34" charset="0"/>
                <a:cs typeface="Arial" charset="0"/>
              </a:rPr>
              <a:t>profile</a:t>
            </a:r>
            <a:r>
              <a:rPr lang="es-CL" sz="2000" dirty="0">
                <a:latin typeface="Calibri" pitchFamily="34" charset="0"/>
                <a:cs typeface="Arial" charset="0"/>
              </a:rPr>
              <a:t> of </a:t>
            </a:r>
            <a:r>
              <a:rPr lang="es-CL" sz="2000" dirty="0" err="1">
                <a:latin typeface="Calibri" pitchFamily="34" charset="0"/>
                <a:cs typeface="Arial" charset="0"/>
              </a:rPr>
              <a:t>the</a:t>
            </a:r>
            <a:r>
              <a:rPr lang="es-CL" sz="2000" dirty="0">
                <a:latin typeface="Calibri" pitchFamily="34" charset="0"/>
                <a:cs typeface="Arial" charset="0"/>
              </a:rPr>
              <a:t> </a:t>
            </a:r>
            <a:r>
              <a:rPr lang="es-CL" sz="2000" dirty="0" err="1">
                <a:latin typeface="Calibri" pitchFamily="34" charset="0"/>
                <a:cs typeface="Arial" charset="0"/>
              </a:rPr>
              <a:t>export</a:t>
            </a:r>
            <a:r>
              <a:rPr lang="es-CL" sz="2000" dirty="0">
                <a:latin typeface="Calibri" pitchFamily="34" charset="0"/>
                <a:cs typeface="Arial" charset="0"/>
              </a:rPr>
              <a:t> </a:t>
            </a:r>
            <a:r>
              <a:rPr lang="es-CL" sz="2000" dirty="0" err="1">
                <a:latin typeface="Calibri" pitchFamily="34" charset="0"/>
                <a:cs typeface="Arial" charset="0"/>
              </a:rPr>
              <a:t>documents</a:t>
            </a:r>
            <a:r>
              <a:rPr lang="es-CL" sz="2000" dirty="0">
                <a:latin typeface="Calibri" pitchFamily="34" charset="0"/>
                <a:cs typeface="Arial" charset="0"/>
              </a:rPr>
              <a:t> </a:t>
            </a:r>
            <a:r>
              <a:rPr lang="es-CL" sz="2000" dirty="0" err="1">
                <a:latin typeface="Calibri" pitchFamily="34" charset="0"/>
                <a:cs typeface="Arial" charset="0"/>
              </a:rPr>
              <a:t>required</a:t>
            </a:r>
            <a:r>
              <a:rPr lang="es-CL" sz="2000" dirty="0">
                <a:latin typeface="Calibri" pitchFamily="34" charset="0"/>
                <a:cs typeface="Arial" charset="0"/>
              </a:rPr>
              <a:t> </a:t>
            </a:r>
            <a:r>
              <a:rPr lang="es-CL" sz="2000" dirty="0" err="1">
                <a:latin typeface="Calibri" pitchFamily="34" charset="0"/>
                <a:cs typeface="Arial" charset="0"/>
              </a:rPr>
              <a:t>by</a:t>
            </a:r>
            <a:r>
              <a:rPr lang="es-CL" sz="2000" dirty="0">
                <a:latin typeface="Calibri" pitchFamily="34" charset="0"/>
                <a:cs typeface="Arial" charset="0"/>
              </a:rPr>
              <a:t> APEC </a:t>
            </a:r>
            <a:r>
              <a:rPr lang="es-CL" sz="2000" dirty="0" err="1">
                <a:latin typeface="Calibri" pitchFamily="34" charset="0"/>
                <a:cs typeface="Arial" charset="0"/>
              </a:rPr>
              <a:t>economies</a:t>
            </a:r>
            <a:r>
              <a:rPr lang="es-CL" sz="2000" dirty="0">
                <a:latin typeface="Calibri" pitchFamily="34" charset="0"/>
                <a:cs typeface="Arial" charset="0"/>
              </a:rPr>
              <a:t>, and </a:t>
            </a:r>
            <a:r>
              <a:rPr lang="es-CL" sz="2000" dirty="0" err="1">
                <a:latin typeface="Calibri" pitchFamily="34" charset="0"/>
                <a:cs typeface="Arial" charset="0"/>
              </a:rPr>
              <a:t>indicate</a:t>
            </a:r>
            <a:r>
              <a:rPr lang="es-CL" sz="2000" dirty="0">
                <a:latin typeface="Calibri" pitchFamily="34" charset="0"/>
                <a:cs typeface="Arial" charset="0"/>
              </a:rPr>
              <a:t> </a:t>
            </a:r>
            <a:r>
              <a:rPr lang="es-CL" sz="2000" dirty="0" err="1">
                <a:latin typeface="Calibri" pitchFamily="34" charset="0"/>
                <a:cs typeface="Arial" charset="0"/>
              </a:rPr>
              <a:t>the</a:t>
            </a:r>
            <a:r>
              <a:rPr lang="es-CL" sz="2000" dirty="0">
                <a:latin typeface="Calibri" pitchFamily="34" charset="0"/>
                <a:cs typeface="Arial" charset="0"/>
              </a:rPr>
              <a:t> </a:t>
            </a:r>
            <a:r>
              <a:rPr lang="es-CL" sz="2000" dirty="0" err="1">
                <a:latin typeface="Calibri" pitchFamily="34" charset="0"/>
                <a:cs typeface="Arial" charset="0"/>
              </a:rPr>
              <a:t>feasibility</a:t>
            </a:r>
            <a:r>
              <a:rPr lang="es-CL" sz="2000" dirty="0">
                <a:latin typeface="Calibri" pitchFamily="34" charset="0"/>
                <a:cs typeface="Arial" charset="0"/>
              </a:rPr>
              <a:t> of </a:t>
            </a:r>
            <a:r>
              <a:rPr lang="es-CL" sz="2000" dirty="0" err="1">
                <a:latin typeface="Calibri" pitchFamily="34" charset="0"/>
                <a:cs typeface="Arial" charset="0"/>
              </a:rPr>
              <a:t>elimination</a:t>
            </a:r>
            <a:r>
              <a:rPr lang="es-CL" sz="2000" dirty="0">
                <a:latin typeface="Calibri" pitchFamily="34" charset="0"/>
                <a:cs typeface="Arial" charset="0"/>
              </a:rPr>
              <a:t>, </a:t>
            </a:r>
            <a:r>
              <a:rPr lang="es-CL" sz="2000" dirty="0" err="1">
                <a:latin typeface="Calibri" pitchFamily="34" charset="0"/>
                <a:cs typeface="Arial" charset="0"/>
              </a:rPr>
              <a:t>consolidation</a:t>
            </a:r>
            <a:r>
              <a:rPr lang="es-CL" sz="2000" dirty="0">
                <a:latin typeface="Calibri" pitchFamily="34" charset="0"/>
                <a:cs typeface="Arial" charset="0"/>
              </a:rPr>
              <a:t>, and </a:t>
            </a:r>
            <a:r>
              <a:rPr lang="es-CL" sz="2000" dirty="0" err="1">
                <a:latin typeface="Calibri" pitchFamily="34" charset="0"/>
                <a:cs typeface="Arial" charset="0"/>
              </a:rPr>
              <a:t>electronic</a:t>
            </a:r>
            <a:r>
              <a:rPr lang="es-CL" sz="2000" dirty="0">
                <a:latin typeface="Calibri" pitchFamily="34" charset="0"/>
                <a:cs typeface="Arial" charset="0"/>
              </a:rPr>
              <a:t> </a:t>
            </a:r>
            <a:r>
              <a:rPr lang="es-CL" sz="2000" dirty="0" err="1">
                <a:latin typeface="Calibri" pitchFamily="34" charset="0"/>
                <a:cs typeface="Arial" charset="0"/>
              </a:rPr>
              <a:t>submission</a:t>
            </a:r>
            <a:r>
              <a:rPr lang="es-CL" sz="2000" dirty="0">
                <a:latin typeface="Calibri" pitchFamily="34" charset="0"/>
                <a:cs typeface="Arial" charset="0"/>
              </a:rPr>
              <a:t> of </a:t>
            </a:r>
            <a:r>
              <a:rPr lang="es-CL" sz="2000" dirty="0" err="1">
                <a:latin typeface="Calibri" pitchFamily="34" charset="0"/>
                <a:cs typeface="Arial" charset="0"/>
              </a:rPr>
              <a:t>certificates</a:t>
            </a:r>
            <a:r>
              <a:rPr lang="es-CL" sz="2000" dirty="0">
                <a:latin typeface="Calibri" pitchFamily="34" charset="0"/>
                <a:cs typeface="Arial" charset="0"/>
              </a:rPr>
              <a:t> </a:t>
            </a:r>
            <a:r>
              <a:rPr lang="es-CL" sz="2000" dirty="0" err="1">
                <a:latin typeface="Calibri" pitchFamily="34" charset="0"/>
                <a:cs typeface="Arial" charset="0"/>
              </a:rPr>
              <a:t>within</a:t>
            </a:r>
            <a:r>
              <a:rPr lang="es-CL" sz="2000" dirty="0">
                <a:latin typeface="Calibri" pitchFamily="34" charset="0"/>
                <a:cs typeface="Arial" charset="0"/>
              </a:rPr>
              <a:t> APEC.</a:t>
            </a:r>
          </a:p>
          <a:p>
            <a:pPr marL="365125" indent="-282575" algn="just" eaLnBrk="1" hangingPunct="1">
              <a:buFont typeface="Wingdings" pitchFamily="2" charset="2"/>
              <a:buNone/>
              <a:defRPr/>
            </a:pPr>
            <a:endParaRPr lang="es-CL" sz="2000" dirty="0">
              <a:latin typeface="Calibri" pitchFamily="34" charset="0"/>
              <a:cs typeface="Arial" charset="0"/>
            </a:endParaRPr>
          </a:p>
          <a:p>
            <a:pPr marL="425450" indent="-342900" algn="just" eaLnBrk="1" hangingPunct="1">
              <a:buFont typeface="Wingdings" pitchFamily="2" charset="2"/>
              <a:buChar char="Ø"/>
              <a:defRPr/>
            </a:pPr>
            <a:r>
              <a:rPr lang="en-US" sz="2000" dirty="0">
                <a:latin typeface="Calibri" pitchFamily="34" charset="0"/>
                <a:cs typeface="Arial" charset="0"/>
              </a:rPr>
              <a:t>A key point, is to increase in knowledge and engagement among APEC economies, that will allow the parties to reevaluate the need for having export certificates to the point of eliminating at least some of the certificates, or reducing the burden on government and industry through consolidation, electronic certifications, self-certification and mutual acceptance-like agreements. </a:t>
            </a:r>
          </a:p>
          <a:p>
            <a:pPr marL="365125" indent="-282575" algn="just" eaLnBrk="1" hangingPunct="1">
              <a:buFont typeface="Wingdings" pitchFamily="2" charset="2"/>
              <a:buNone/>
              <a:defRPr/>
            </a:pPr>
            <a:r>
              <a:rPr lang="en-US" sz="2000" dirty="0">
                <a:latin typeface="Calibri" pitchFamily="34" charset="0"/>
                <a:cs typeface="Arial" charset="0"/>
              </a:rPr>
              <a:t>	</a:t>
            </a:r>
            <a:r>
              <a:rPr lang="en-US" dirty="0">
                <a:latin typeface="Arial" charset="0"/>
                <a:cs typeface="Arial" charset="0"/>
              </a:rPr>
              <a:t>	</a:t>
            </a:r>
          </a:p>
        </p:txBody>
      </p:sp>
      <p:sp>
        <p:nvSpPr>
          <p:cNvPr id="11267" name="Text Box 3">
            <a:extLst>
              <a:ext uri="{FF2B5EF4-FFF2-40B4-BE49-F238E27FC236}">
                <a16:creationId xmlns:a16="http://schemas.microsoft.com/office/drawing/2014/main" id="{28280044-06DD-C68D-1C1F-E1C6579F9D90}"/>
              </a:ext>
            </a:extLst>
          </p:cNvPr>
          <p:cNvSpPr txBox="1">
            <a:spLocks noChangeArrowheads="1"/>
          </p:cNvSpPr>
          <p:nvPr/>
        </p:nvSpPr>
        <p:spPr bwMode="auto">
          <a:xfrm>
            <a:off x="3352800" y="76200"/>
            <a:ext cx="3048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sz="2800" b="1">
                <a:latin typeface="Calibri" panose="020F0502020204030204" pitchFamily="34" charset="0"/>
              </a:rPr>
              <a:t>Introduction</a:t>
            </a:r>
            <a:endParaRPr lang="es-ES" altLang="en-US" sz="2800"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par>
                          <p:cTn id="8" fill="hold" nodeType="afterGroup">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29698">
                                            <p:txEl>
                                              <p:pRg st="2" end="2"/>
                                            </p:txEl>
                                          </p:spTgt>
                                        </p:tgtEl>
                                        <p:attrNameLst>
                                          <p:attrName>style.visibility</p:attrName>
                                        </p:attrNameLst>
                                      </p:cBhvr>
                                      <p:to>
                                        <p:strVal val="visible"/>
                                      </p:to>
                                    </p:set>
                                    <p:animEffect transition="in" filter="box(in)">
                                      <p:cBhvr>
                                        <p:cTn id="11" dur="2000"/>
                                        <p:tgtEl>
                                          <p:spTgt spid="29698">
                                            <p:txEl>
                                              <p:pRg st="2" end="2"/>
                                            </p:txEl>
                                          </p:spTgt>
                                        </p:tgtEl>
                                      </p:cBhvr>
                                    </p:animEffect>
                                  </p:childTnLst>
                                </p:cTn>
                              </p:par>
                            </p:childTnLst>
                          </p:cTn>
                        </p:par>
                        <p:par>
                          <p:cTn id="12" fill="hold" nodeType="afterGroup">
                            <p:stCondLst>
                              <p:cond delay="6000"/>
                            </p:stCondLst>
                            <p:childTnLst>
                              <p:par>
                                <p:cTn id="13" presetID="4" presetClass="entr" presetSubtype="16" fill="hold" nodeType="afterEffect">
                                  <p:stCondLst>
                                    <p:cond delay="1000"/>
                                  </p:stCondLst>
                                  <p:childTnLst>
                                    <p:set>
                                      <p:cBhvr>
                                        <p:cTn id="14" dur="1" fill="hold">
                                          <p:stCondLst>
                                            <p:cond delay="0"/>
                                          </p:stCondLst>
                                        </p:cTn>
                                        <p:tgtEl>
                                          <p:spTgt spid="29698">
                                            <p:txEl>
                                              <p:pRg st="4" end="4"/>
                                            </p:txEl>
                                          </p:spTgt>
                                        </p:tgtEl>
                                        <p:attrNameLst>
                                          <p:attrName>style.visibility</p:attrName>
                                        </p:attrNameLst>
                                      </p:cBhvr>
                                      <p:to>
                                        <p:strVal val="visible"/>
                                      </p:to>
                                    </p:set>
                                    <p:animEffect transition="in" filter="box(in)">
                                      <p:cBhvr>
                                        <p:cTn id="15" dur="2000"/>
                                        <p:tgtEl>
                                          <p:spTgt spid="29698">
                                            <p:txEl>
                                              <p:pRg st="4" end="4"/>
                                            </p:txEl>
                                          </p:spTgt>
                                        </p:tgtEl>
                                      </p:cBhvr>
                                    </p:animEffect>
                                  </p:childTnLst>
                                </p:cTn>
                              </p:par>
                            </p:childTnLst>
                          </p:cTn>
                        </p:par>
                        <p:par>
                          <p:cTn id="16" fill="hold" nodeType="afterGroup">
                            <p:stCondLst>
                              <p:cond delay="9000"/>
                            </p:stCondLst>
                            <p:childTnLst>
                              <p:par>
                                <p:cTn id="17" presetID="4" presetClass="entr" presetSubtype="16" fill="hold" nodeType="afterEffect">
                                  <p:stCondLst>
                                    <p:cond delay="1000"/>
                                  </p:stCondLst>
                                  <p:childTnLst>
                                    <p:set>
                                      <p:cBhvr>
                                        <p:cTn id="18" dur="1" fill="hold">
                                          <p:stCondLst>
                                            <p:cond delay="0"/>
                                          </p:stCondLst>
                                        </p:cTn>
                                        <p:tgtEl>
                                          <p:spTgt spid="29698">
                                            <p:txEl>
                                              <p:pRg st="6" end="6"/>
                                            </p:txEl>
                                          </p:spTgt>
                                        </p:tgtEl>
                                        <p:attrNameLst>
                                          <p:attrName>style.visibility</p:attrName>
                                        </p:attrNameLst>
                                      </p:cBhvr>
                                      <p:to>
                                        <p:strVal val="visible"/>
                                      </p:to>
                                    </p:set>
                                    <p:animEffect transition="in" filter="box(in)">
                                      <p:cBhvr>
                                        <p:cTn id="19" dur="2000"/>
                                        <p:tgtEl>
                                          <p:spTgt spid="29698">
                                            <p:txEl>
                                              <p:pRg st="6" end="6"/>
                                            </p:txEl>
                                          </p:spTgt>
                                        </p:tgtEl>
                                      </p:cBhvr>
                                    </p:animEffect>
                                  </p:childTnLst>
                                </p:cTn>
                              </p:par>
                            </p:childTnLst>
                          </p:cTn>
                        </p:par>
                        <p:par>
                          <p:cTn id="20" fill="hold" nodeType="afterGroup">
                            <p:stCondLst>
                              <p:cond delay="12000"/>
                            </p:stCondLst>
                            <p:childTnLst>
                              <p:par>
                                <p:cTn id="21" presetID="4" presetClass="entr" presetSubtype="16" fill="hold" nodeType="afterEffect">
                                  <p:stCondLst>
                                    <p:cond delay="1000"/>
                                  </p:stCondLst>
                                  <p:childTnLst>
                                    <p:set>
                                      <p:cBhvr>
                                        <p:cTn id="22" dur="1" fill="hold">
                                          <p:stCondLst>
                                            <p:cond delay="0"/>
                                          </p:stCondLst>
                                        </p:cTn>
                                        <p:tgtEl>
                                          <p:spTgt spid="29698">
                                            <p:txEl>
                                              <p:pRg st="7" end="7"/>
                                            </p:txEl>
                                          </p:spTgt>
                                        </p:tgtEl>
                                        <p:attrNameLst>
                                          <p:attrName>style.visibility</p:attrName>
                                        </p:attrNameLst>
                                      </p:cBhvr>
                                      <p:to>
                                        <p:strVal val="visible"/>
                                      </p:to>
                                    </p:set>
                                    <p:animEffect transition="in" filter="box(in)">
                                      <p:cBhvr>
                                        <p:cTn id="23" dur="20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54A09FAE-8F17-F542-8D74-3496E25B0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7" t="16182" r="36942" b="20226"/>
          <a:stretch>
            <a:fillRect/>
          </a:stretch>
        </p:blipFill>
        <p:spPr bwMode="auto">
          <a:xfrm>
            <a:off x="3201988" y="1262063"/>
            <a:ext cx="58658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6">
            <a:extLst>
              <a:ext uri="{FF2B5EF4-FFF2-40B4-BE49-F238E27FC236}">
                <a16:creationId xmlns:a16="http://schemas.microsoft.com/office/drawing/2014/main" id="{5A3FCB97-739E-BFFA-06C3-4E00E8B10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07" r="3270"/>
          <a:stretch>
            <a:fillRect/>
          </a:stretch>
        </p:blipFill>
        <p:spPr bwMode="auto">
          <a:xfrm>
            <a:off x="1066800" y="1262063"/>
            <a:ext cx="2173288"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F28AFD46-E66A-461D-8CA3-97D5AF245E24}"/>
              </a:ext>
            </a:extLst>
          </p:cNvPr>
          <p:cNvSpPr txBox="1">
            <a:spLocks noChangeArrowheads="1"/>
          </p:cNvSpPr>
          <p:nvPr/>
        </p:nvSpPr>
        <p:spPr bwMode="auto">
          <a:xfrm>
            <a:off x="2622550" y="304800"/>
            <a:ext cx="4267200" cy="5905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normAutofit fontScale="62500" lnSpcReduction="2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128"/>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128"/>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128"/>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lgn="ctr">
              <a:defRPr/>
            </a:pPr>
            <a:r>
              <a:rPr lang="es-CL" sz="3200" dirty="0">
                <a:solidFill>
                  <a:schemeClr val="tx1"/>
                </a:solidFill>
                <a:effectLst/>
                <a:latin typeface="Calibri" pitchFamily="34" charset="0"/>
                <a:ea typeface="ＭＳ Ｐゴシック" pitchFamily="34" charset="-128"/>
              </a:rPr>
              <a:t> </a:t>
            </a:r>
            <a:r>
              <a:rPr lang="es-CL" sz="3300" dirty="0">
                <a:solidFill>
                  <a:schemeClr val="tx1"/>
                </a:solidFill>
                <a:effectLst/>
                <a:latin typeface="Calibri" pitchFamily="34" charset="0"/>
                <a:ea typeface="ＭＳ Ｐゴシック" pitchFamily="34" charset="-128"/>
              </a:rPr>
              <a:t>Chart - </a:t>
            </a:r>
            <a:r>
              <a:rPr lang="es-CL" sz="3300" dirty="0" err="1">
                <a:solidFill>
                  <a:schemeClr val="tx1"/>
                </a:solidFill>
                <a:effectLst/>
                <a:latin typeface="Calibri" pitchFamily="34" charset="0"/>
                <a:ea typeface="ＭＳ Ｐゴシック" pitchFamily="34" charset="-128"/>
              </a:rPr>
              <a:t>Study</a:t>
            </a:r>
            <a:r>
              <a:rPr lang="es-CL" sz="3300" dirty="0">
                <a:solidFill>
                  <a:schemeClr val="tx1"/>
                </a:solidFill>
                <a:effectLst/>
                <a:latin typeface="Calibri" pitchFamily="34" charset="0"/>
                <a:ea typeface="ＭＳ Ｐゴシック" pitchFamily="34" charset="-128"/>
              </a:rPr>
              <a:t> </a:t>
            </a:r>
            <a:r>
              <a:rPr lang="es-CL" sz="3300" dirty="0" err="1">
                <a:solidFill>
                  <a:schemeClr val="tx1"/>
                </a:solidFill>
                <a:effectLst/>
                <a:latin typeface="Calibri" pitchFamily="34" charset="0"/>
                <a:ea typeface="ＭＳ Ｐゴシック" pitchFamily="34" charset="-128"/>
              </a:rPr>
              <a:t>on</a:t>
            </a:r>
            <a:r>
              <a:rPr lang="es-CL" sz="3300" dirty="0">
                <a:solidFill>
                  <a:schemeClr val="tx1"/>
                </a:solidFill>
                <a:effectLst/>
                <a:latin typeface="Calibri" pitchFamily="34" charset="0"/>
                <a:ea typeface="ＭＳ Ｐゴシック" pitchFamily="34" charset="-128"/>
              </a:rPr>
              <a:t> </a:t>
            </a:r>
            <a:r>
              <a:rPr lang="es-CL" sz="3300" dirty="0" err="1">
                <a:solidFill>
                  <a:schemeClr val="tx1"/>
                </a:solidFill>
                <a:effectLst/>
                <a:latin typeface="Calibri" pitchFamily="34" charset="0"/>
                <a:ea typeface="ＭＳ Ｐゴシック" pitchFamily="34" charset="-128"/>
              </a:rPr>
              <a:t>Export</a:t>
            </a:r>
            <a:r>
              <a:rPr lang="es-CL" sz="3300" dirty="0">
                <a:solidFill>
                  <a:schemeClr val="tx1"/>
                </a:solidFill>
                <a:effectLst/>
                <a:latin typeface="Calibri" pitchFamily="34" charset="0"/>
                <a:ea typeface="ＭＳ Ｐゴシック" pitchFamily="34" charset="-128"/>
              </a:rPr>
              <a:t> </a:t>
            </a:r>
            <a:r>
              <a:rPr lang="es-CL" sz="3300" dirty="0" err="1">
                <a:solidFill>
                  <a:schemeClr val="tx1"/>
                </a:solidFill>
                <a:effectLst/>
                <a:latin typeface="Calibri" pitchFamily="34" charset="0"/>
                <a:ea typeface="ＭＳ Ｐゴシック" pitchFamily="34" charset="-128"/>
              </a:rPr>
              <a:t>Certification</a:t>
            </a:r>
            <a:r>
              <a:rPr lang="es-CL" sz="3300" dirty="0">
                <a:solidFill>
                  <a:schemeClr val="tx1"/>
                </a:solidFill>
                <a:effectLst/>
                <a:latin typeface="Calibri" pitchFamily="34" charset="0"/>
                <a:ea typeface="ＭＳ Ｐゴシック" pitchFamily="34" charset="-128"/>
              </a:rPr>
              <a:t>  </a:t>
            </a:r>
            <a:endParaRPr lang="es-ES" sz="3300" dirty="0">
              <a:effectLst/>
              <a:latin typeface="Calibri" pitchFamily="34" charset="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C610F84-B37D-8F15-4B38-75EEF58E710D}"/>
              </a:ext>
            </a:extLst>
          </p:cNvPr>
          <p:cNvSpPr>
            <a:spLocks noGrp="1" noChangeArrowheads="1"/>
          </p:cNvSpPr>
          <p:nvPr>
            <p:ph type="title" idx="4294967295"/>
          </p:nvPr>
        </p:nvSpPr>
        <p:spPr bwMode="auto">
          <a:xfrm>
            <a:off x="1981200" y="304800"/>
            <a:ext cx="5830888" cy="742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0" compatLnSpc="1">
            <a:prstTxWarp prst="textNoShape">
              <a:avLst/>
            </a:prstTxWarp>
          </a:bodyPr>
          <a:lstStyle/>
          <a:p>
            <a:pPr algn="ctr"/>
            <a:r>
              <a:rPr lang="en-US" altLang="en-US" sz="3600">
                <a:solidFill>
                  <a:schemeClr val="tx1"/>
                </a:solidFill>
                <a:effectLst/>
                <a:latin typeface="Calibri" panose="020F0502020204030204" pitchFamily="34" charset="0"/>
                <a:ea typeface="ＭＳ Ｐゴシック" panose="020B0600070205080204" pitchFamily="34" charset="-128"/>
              </a:rPr>
              <a:t>Types of Export Certificates</a:t>
            </a:r>
            <a:endParaRPr lang="es-ES" altLang="en-US" sz="3400">
              <a:effectLst/>
              <a:ea typeface="ＭＳ Ｐゴシック" panose="020B0600070205080204" pitchFamily="34" charset="-128"/>
            </a:endParaRPr>
          </a:p>
        </p:txBody>
      </p:sp>
      <p:pic>
        <p:nvPicPr>
          <p:cNvPr id="11271" name="Picture 7">
            <a:extLst>
              <a:ext uri="{FF2B5EF4-FFF2-40B4-BE49-F238E27FC236}">
                <a16:creationId xmlns:a16="http://schemas.microsoft.com/office/drawing/2014/main" id="{16CA1D07-F315-1ED3-38EF-B03440DEE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67056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250"/>
                                  </p:stCondLst>
                                  <p:childTnLst>
                                    <p:set>
                                      <p:cBhvr>
                                        <p:cTn id="6" dur="1" fill="hold">
                                          <p:stCondLst>
                                            <p:cond delay="999"/>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3CE5F8B-7287-73DD-A1BE-EA7EB9C0E508}"/>
              </a:ext>
            </a:extLst>
          </p:cNvPr>
          <p:cNvSpPr>
            <a:spLocks noChangeArrowheads="1"/>
          </p:cNvSpPr>
          <p:nvPr/>
        </p:nvSpPr>
        <p:spPr bwMode="auto">
          <a:xfrm>
            <a:off x="1295400" y="838200"/>
            <a:ext cx="7391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None/>
            </a:pPr>
            <a:r>
              <a:rPr lang="en-US" altLang="en-US" sz="2000">
                <a:latin typeface="Calibri" panose="020F0502020204030204" pitchFamily="34" charset="0"/>
              </a:rPr>
              <a:t>	Self-certification is one type of certification of origin, often made only under the protection of some trade agreements, in which the exporter, importer or producer himself declares that the exported goods comply with the rules of origin set out in the respective trade agreement, which allows them to benefit from a specific tariff preference.</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The exporter or producer himself becomes responsible for issuing export documents.</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Must to comply with all regulatory and legal requirements established by the law in the country of origin. </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The exporter or producer is subject to control and supervision by the responsible official agency in the country of origin.</a:t>
            </a:r>
          </a:p>
        </p:txBody>
      </p:sp>
      <p:sp>
        <p:nvSpPr>
          <p:cNvPr id="15363" name="Text Box 5">
            <a:extLst>
              <a:ext uri="{FF2B5EF4-FFF2-40B4-BE49-F238E27FC236}">
                <a16:creationId xmlns:a16="http://schemas.microsoft.com/office/drawing/2014/main" id="{29963172-C7B4-4CB9-870C-4049940F58FA}"/>
              </a:ext>
            </a:extLst>
          </p:cNvPr>
          <p:cNvSpPr txBox="1">
            <a:spLocks noChangeArrowheads="1"/>
          </p:cNvSpPr>
          <p:nvPr/>
        </p:nvSpPr>
        <p:spPr bwMode="auto">
          <a:xfrm>
            <a:off x="3352800" y="76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b="1">
                <a:latin typeface="Calibri" panose="020F0502020204030204" pitchFamily="34" charset="0"/>
              </a:rPr>
              <a:t>Self-Certification</a:t>
            </a:r>
            <a:endParaRPr lang="es-ES" altLang="en-US"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par>
                          <p:cTn id="8" fill="hold" nodeType="afterGroup">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29698">
                                            <p:txEl>
                                              <p:pRg st="2" end="2"/>
                                            </p:txEl>
                                          </p:spTgt>
                                        </p:tgtEl>
                                        <p:attrNameLst>
                                          <p:attrName>style.visibility</p:attrName>
                                        </p:attrNameLst>
                                      </p:cBhvr>
                                      <p:to>
                                        <p:strVal val="visible"/>
                                      </p:to>
                                    </p:set>
                                    <p:animEffect transition="in" filter="box(in)">
                                      <p:cBhvr>
                                        <p:cTn id="11" dur="2000"/>
                                        <p:tgtEl>
                                          <p:spTgt spid="29698">
                                            <p:txEl>
                                              <p:pRg st="2" end="2"/>
                                            </p:txEl>
                                          </p:spTgt>
                                        </p:tgtEl>
                                      </p:cBhvr>
                                    </p:animEffect>
                                  </p:childTnLst>
                                </p:cTn>
                              </p:par>
                            </p:childTnLst>
                          </p:cTn>
                        </p:par>
                        <p:par>
                          <p:cTn id="12" fill="hold" nodeType="afterGroup">
                            <p:stCondLst>
                              <p:cond delay="6000"/>
                            </p:stCondLst>
                            <p:childTnLst>
                              <p:par>
                                <p:cTn id="13" presetID="4" presetClass="entr" presetSubtype="16" fill="hold" nodeType="afterEffect">
                                  <p:stCondLst>
                                    <p:cond delay="1000"/>
                                  </p:stCondLst>
                                  <p:childTnLst>
                                    <p:set>
                                      <p:cBhvr>
                                        <p:cTn id="14" dur="1" fill="hold">
                                          <p:stCondLst>
                                            <p:cond delay="0"/>
                                          </p:stCondLst>
                                        </p:cTn>
                                        <p:tgtEl>
                                          <p:spTgt spid="29698">
                                            <p:txEl>
                                              <p:pRg st="4" end="4"/>
                                            </p:txEl>
                                          </p:spTgt>
                                        </p:tgtEl>
                                        <p:attrNameLst>
                                          <p:attrName>style.visibility</p:attrName>
                                        </p:attrNameLst>
                                      </p:cBhvr>
                                      <p:to>
                                        <p:strVal val="visible"/>
                                      </p:to>
                                    </p:set>
                                    <p:animEffect transition="in" filter="box(in)">
                                      <p:cBhvr>
                                        <p:cTn id="15" dur="2000"/>
                                        <p:tgtEl>
                                          <p:spTgt spid="29698">
                                            <p:txEl>
                                              <p:pRg st="4" end="4"/>
                                            </p:txEl>
                                          </p:spTgt>
                                        </p:tgtEl>
                                      </p:cBhvr>
                                    </p:animEffect>
                                  </p:childTnLst>
                                </p:cTn>
                              </p:par>
                            </p:childTnLst>
                          </p:cTn>
                        </p:par>
                        <p:par>
                          <p:cTn id="16" fill="hold" nodeType="afterGroup">
                            <p:stCondLst>
                              <p:cond delay="9000"/>
                            </p:stCondLst>
                            <p:childTnLst>
                              <p:par>
                                <p:cTn id="17" presetID="4" presetClass="entr" presetSubtype="16" fill="hold" nodeType="afterEffect">
                                  <p:stCondLst>
                                    <p:cond delay="1000"/>
                                  </p:stCondLst>
                                  <p:childTnLst>
                                    <p:set>
                                      <p:cBhvr>
                                        <p:cTn id="18" dur="1" fill="hold">
                                          <p:stCondLst>
                                            <p:cond delay="0"/>
                                          </p:stCondLst>
                                        </p:cTn>
                                        <p:tgtEl>
                                          <p:spTgt spid="29698">
                                            <p:txEl>
                                              <p:pRg st="6" end="6"/>
                                            </p:txEl>
                                          </p:spTgt>
                                        </p:tgtEl>
                                        <p:attrNameLst>
                                          <p:attrName>style.visibility</p:attrName>
                                        </p:attrNameLst>
                                      </p:cBhvr>
                                      <p:to>
                                        <p:strVal val="visible"/>
                                      </p:to>
                                    </p:set>
                                    <p:animEffect transition="in" filter="box(in)">
                                      <p:cBhvr>
                                        <p:cTn id="19" dur="20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32D033A-8E28-C494-71EC-05769DA27711}"/>
              </a:ext>
            </a:extLst>
          </p:cNvPr>
          <p:cNvSpPr>
            <a:spLocks noChangeArrowheads="1"/>
          </p:cNvSpPr>
          <p:nvPr/>
        </p:nvSpPr>
        <p:spPr bwMode="auto">
          <a:xfrm>
            <a:off x="1295400" y="914400"/>
            <a:ext cx="7543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The exporter or producer is subject to control and supervision by the responsible official agency in the country of origin.</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Specific types of certificates may be requested by the importing party (Retail Market) for quality assurance and product conformity.</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This types of certificates are not directly issued by an official body in the country of origin and can be issued directly by the exporter or producer (under a robust licensing system) without requiring official certification.</a:t>
            </a:r>
          </a:p>
          <a:p>
            <a:pPr algn="just" eaLnBrk="1" hangingPunct="1">
              <a:spcBef>
                <a:spcPct val="0"/>
              </a:spcBef>
              <a:buClrTx/>
              <a:buSzTx/>
              <a:buFont typeface="Wingdings" panose="05000000000000000000" pitchFamily="2" charset="2"/>
              <a:buNone/>
            </a:pPr>
            <a:endParaRPr lang="en-US" altLang="en-US" sz="2000">
              <a:latin typeface="Calibri" panose="020F0502020204030204" pitchFamily="34" charset="0"/>
            </a:endParaRPr>
          </a:p>
          <a:p>
            <a:pPr algn="just" eaLnBrk="1" hangingPunct="1">
              <a:spcBef>
                <a:spcPct val="0"/>
              </a:spcBef>
              <a:buClrTx/>
              <a:buSzTx/>
              <a:buFont typeface="Wingdings" panose="05000000000000000000" pitchFamily="2" charset="2"/>
              <a:buChar char="Ø"/>
            </a:pPr>
            <a:r>
              <a:rPr lang="en-US" altLang="en-US" sz="2000">
                <a:latin typeface="Calibri" panose="020F0502020204030204" pitchFamily="34" charset="0"/>
              </a:rPr>
              <a:t> </a:t>
            </a:r>
            <a:r>
              <a:rPr lang="en-US" altLang="en-US" sz="2000" b="1">
                <a:latin typeface="Calibri" panose="020F0502020204030204" pitchFamily="34" charset="0"/>
              </a:rPr>
              <a:t>Certificate of Conformity:</a:t>
            </a:r>
            <a:r>
              <a:rPr lang="en-US" altLang="en-US" sz="2000">
                <a:latin typeface="Calibri" panose="020F0502020204030204" pitchFamily="34" charset="0"/>
              </a:rPr>
              <a:t> certifies the compliance of production and trade with the requirements of the country of origin.  The certificate may contain information about analytical reports and/or production lot identification that allows for the product to be traded in the country of origin.</a:t>
            </a:r>
          </a:p>
        </p:txBody>
      </p:sp>
      <p:sp>
        <p:nvSpPr>
          <p:cNvPr id="16387" name="Text Box 3">
            <a:extLst>
              <a:ext uri="{FF2B5EF4-FFF2-40B4-BE49-F238E27FC236}">
                <a16:creationId xmlns:a16="http://schemas.microsoft.com/office/drawing/2014/main" id="{2109957C-532D-53C1-DA37-42C9D083B998}"/>
              </a:ext>
            </a:extLst>
          </p:cNvPr>
          <p:cNvSpPr txBox="1">
            <a:spLocks noChangeArrowheads="1"/>
          </p:cNvSpPr>
          <p:nvPr/>
        </p:nvSpPr>
        <p:spPr bwMode="auto">
          <a:xfrm>
            <a:off x="3352800" y="1524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b="1">
                <a:latin typeface="Calibri" panose="020F0502020204030204" pitchFamily="34" charset="0"/>
              </a:rPr>
              <a:t>Self-Certification</a:t>
            </a:r>
            <a:endParaRPr lang="es-ES" altLang="en-US"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9698">
                                            <p:txEl>
                                              <p:pRg st="2" end="2"/>
                                            </p:txEl>
                                          </p:spTgt>
                                        </p:tgtEl>
                                        <p:attrNameLst>
                                          <p:attrName>style.visibility</p:attrName>
                                        </p:attrNameLst>
                                      </p:cBhvr>
                                      <p:to>
                                        <p:strVal val="visible"/>
                                      </p:to>
                                    </p:set>
                                    <p:animEffect transition="in" filter="box(in)">
                                      <p:cBhvr>
                                        <p:cTn id="7" dur="2000"/>
                                        <p:tgtEl>
                                          <p:spTgt spid="2969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9698">
                                            <p:txEl>
                                              <p:pRg st="0" end="0"/>
                                            </p:txEl>
                                          </p:spTgt>
                                        </p:tgtEl>
                                        <p:attrNameLst>
                                          <p:attrName>style.visibility</p:attrName>
                                        </p:attrNameLst>
                                      </p:cBhvr>
                                      <p:to>
                                        <p:strVal val="visible"/>
                                      </p:to>
                                    </p:set>
                                    <p:animEffect transition="in" filter="box(in)">
                                      <p:cBhvr>
                                        <p:cTn id="10" dur="2000"/>
                                        <p:tgtEl>
                                          <p:spTgt spid="29698">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animEffect transition="in" filter="box(in)">
                                      <p:cBhvr>
                                        <p:cTn id="13" dur="2000"/>
                                        <p:tgtEl>
                                          <p:spTgt spid="29698">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9698">
                                            <p:txEl>
                                              <p:pRg st="6" end="6"/>
                                            </p:txEl>
                                          </p:spTgt>
                                        </p:tgtEl>
                                        <p:attrNameLst>
                                          <p:attrName>style.visibility</p:attrName>
                                        </p:attrNameLst>
                                      </p:cBhvr>
                                      <p:to>
                                        <p:strVal val="visible"/>
                                      </p:to>
                                    </p:set>
                                    <p:animEffect transition="in" filter="box(in)">
                                      <p:cBhvr>
                                        <p:cTn id="16" dur="2000"/>
                                        <p:tgtEl>
                                          <p:spTgt spid="296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B2FBF1-54D1-CE2C-C2D8-2D4918168754}"/>
              </a:ext>
            </a:extLst>
          </p:cNvPr>
          <p:cNvSpPr>
            <a:spLocks noChangeArrowheads="1"/>
          </p:cNvSpPr>
          <p:nvPr/>
        </p:nvSpPr>
        <p:spPr bwMode="auto">
          <a:xfrm>
            <a:off x="1295400" y="1066800"/>
            <a:ext cx="754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65125" indent="-282575">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algn="just">
              <a:buFont typeface="Wingdings 2" panose="05020102010507070707" pitchFamily="18" charset="2"/>
              <a:buNone/>
            </a:pPr>
            <a:r>
              <a:rPr lang="en-US" altLang="en-US" sz="2400">
                <a:latin typeface="Calibri" panose="020F0502020204030204" pitchFamily="34" charset="0"/>
              </a:rPr>
              <a:t>	</a:t>
            </a:r>
            <a:r>
              <a:rPr lang="en-US" altLang="en-US" sz="2000">
                <a:latin typeface="Calibri" panose="020F0502020204030204" pitchFamily="34" charset="0"/>
              </a:rPr>
              <a:t>Official certificates are those issued by a competent government body, that are in charge of the control and supervision of compliance with the rules governing production, elaboration and trade of wines.  </a:t>
            </a:r>
          </a:p>
          <a:p>
            <a:pPr algn="just">
              <a:buFont typeface="Wingdings 2" panose="05020102010507070707" pitchFamily="18" charset="2"/>
              <a:buNone/>
            </a:pPr>
            <a:r>
              <a:rPr lang="en-US" altLang="en-US" sz="2000">
                <a:latin typeface="Calibri" panose="020F0502020204030204" pitchFamily="34" charset="0"/>
              </a:rPr>
              <a:t>	This organization is the guarantor of the exported product, and certifies that the product is exported in compliance with the rules and regulations of the country of origin or provides laboratory results so that the economy that receives the certificate can determine if the product is in compliance.</a:t>
            </a:r>
          </a:p>
          <a:p>
            <a:pPr algn="just">
              <a:buFont typeface="Wingdings 2" panose="05020102010507070707" pitchFamily="18" charset="2"/>
              <a:buNone/>
            </a:pPr>
            <a:endParaRPr lang="en-US" altLang="en-US" sz="2000">
              <a:latin typeface="Calibri" panose="020F0502020204030204" pitchFamily="34" charset="0"/>
            </a:endParaRPr>
          </a:p>
          <a:p>
            <a:pPr algn="just">
              <a:buClr>
                <a:schemeClr val="tx1"/>
              </a:buClr>
              <a:buFont typeface="Wingdings" panose="05000000000000000000" pitchFamily="2" charset="2"/>
              <a:buChar char="Ø"/>
            </a:pPr>
            <a:r>
              <a:rPr lang="en-US" altLang="en-US" sz="2000">
                <a:latin typeface="Calibri" panose="020F0502020204030204" pitchFamily="34" charset="0"/>
              </a:rPr>
              <a:t>Certificates of Origin</a:t>
            </a:r>
          </a:p>
          <a:p>
            <a:pPr algn="just">
              <a:buClr>
                <a:schemeClr val="tx1"/>
              </a:buClr>
              <a:buFont typeface="Wingdings" panose="05000000000000000000" pitchFamily="2" charset="2"/>
              <a:buChar char="Ø"/>
            </a:pPr>
            <a:r>
              <a:rPr lang="en-US" altLang="en-US" sz="2000">
                <a:latin typeface="Calibri" panose="020F0502020204030204" pitchFamily="34" charset="0"/>
              </a:rPr>
              <a:t>Export Certificates</a:t>
            </a:r>
            <a:endParaRPr lang="es-ES" altLang="en-US" sz="2000">
              <a:latin typeface="Calibri" panose="020F0502020204030204" pitchFamily="34" charset="0"/>
            </a:endParaRPr>
          </a:p>
        </p:txBody>
      </p:sp>
      <p:sp>
        <p:nvSpPr>
          <p:cNvPr id="17411" name="Text Box 3">
            <a:extLst>
              <a:ext uri="{FF2B5EF4-FFF2-40B4-BE49-F238E27FC236}">
                <a16:creationId xmlns:a16="http://schemas.microsoft.com/office/drawing/2014/main" id="{93286BA4-C369-E0D8-EA88-5F73BFE987B4}"/>
              </a:ext>
            </a:extLst>
          </p:cNvPr>
          <p:cNvSpPr txBox="1">
            <a:spLocks noChangeArrowheads="1"/>
          </p:cNvSpPr>
          <p:nvPr/>
        </p:nvSpPr>
        <p:spPr bwMode="auto">
          <a:xfrm>
            <a:off x="2209800" y="3048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eaLnBrk="1" hangingPunct="1">
              <a:spcBef>
                <a:spcPct val="50000"/>
              </a:spcBef>
              <a:buClrTx/>
              <a:buSzTx/>
              <a:buFontTx/>
              <a:buNone/>
            </a:pPr>
            <a:r>
              <a:rPr lang="es-CL" altLang="en-US" b="1">
                <a:latin typeface="Calibri" panose="020F0502020204030204" pitchFamily="34" charset="0"/>
              </a:rPr>
              <a:t>Official Certification</a:t>
            </a:r>
            <a:endParaRPr lang="es-ES" altLang="en-US"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box(in)">
                                      <p:cBhvr>
                                        <p:cTn id="7" dur="2000"/>
                                        <p:tgtEl>
                                          <p:spTgt spid="29698">
                                            <p:txEl>
                                              <p:pRg st="0" end="0"/>
                                            </p:txEl>
                                          </p:spTgt>
                                        </p:tgtEl>
                                      </p:cBhvr>
                                    </p:animEffect>
                                  </p:childTnLst>
                                </p:cTn>
                              </p:par>
                            </p:childTnLst>
                          </p:cTn>
                        </p:par>
                        <p:par>
                          <p:cTn id="8" fill="hold" nodeType="afterGroup">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29698">
                                            <p:txEl>
                                              <p:pRg st="1" end="1"/>
                                            </p:txEl>
                                          </p:spTgt>
                                        </p:tgtEl>
                                        <p:attrNameLst>
                                          <p:attrName>style.visibility</p:attrName>
                                        </p:attrNameLst>
                                      </p:cBhvr>
                                      <p:to>
                                        <p:strVal val="visible"/>
                                      </p:to>
                                    </p:set>
                                    <p:animEffect transition="in" filter="box(in)">
                                      <p:cBhvr>
                                        <p:cTn id="11" dur="2000"/>
                                        <p:tgtEl>
                                          <p:spTgt spid="29698">
                                            <p:txEl>
                                              <p:pRg st="1" end="1"/>
                                            </p:txEl>
                                          </p:spTgt>
                                        </p:tgtEl>
                                      </p:cBhvr>
                                    </p:animEffect>
                                  </p:childTnLst>
                                </p:cTn>
                              </p:par>
                            </p:childTnLst>
                          </p:cTn>
                        </p:par>
                        <p:par>
                          <p:cTn id="12" fill="hold" nodeType="afterGroup">
                            <p:stCondLst>
                              <p:cond delay="6000"/>
                            </p:stCondLst>
                            <p:childTnLst>
                              <p:par>
                                <p:cTn id="13" presetID="4" presetClass="entr" presetSubtype="16" fill="hold" nodeType="afterEffect">
                                  <p:stCondLst>
                                    <p:cond delay="1000"/>
                                  </p:stCondLst>
                                  <p:childTnLst>
                                    <p:set>
                                      <p:cBhvr>
                                        <p:cTn id="14" dur="1" fill="hold">
                                          <p:stCondLst>
                                            <p:cond delay="0"/>
                                          </p:stCondLst>
                                        </p:cTn>
                                        <p:tgtEl>
                                          <p:spTgt spid="29698">
                                            <p:txEl>
                                              <p:pRg st="3" end="3"/>
                                            </p:txEl>
                                          </p:spTgt>
                                        </p:tgtEl>
                                        <p:attrNameLst>
                                          <p:attrName>style.visibility</p:attrName>
                                        </p:attrNameLst>
                                      </p:cBhvr>
                                      <p:to>
                                        <p:strVal val="visible"/>
                                      </p:to>
                                    </p:set>
                                    <p:animEffect transition="in" filter="box(in)">
                                      <p:cBhvr>
                                        <p:cTn id="15" dur="2000"/>
                                        <p:tgtEl>
                                          <p:spTgt spid="29698">
                                            <p:txEl>
                                              <p:pRg st="3" end="3"/>
                                            </p:txEl>
                                          </p:spTgt>
                                        </p:tgtEl>
                                      </p:cBhvr>
                                    </p:animEffect>
                                  </p:childTnLst>
                                </p:cTn>
                              </p:par>
                            </p:childTnLst>
                          </p:cTn>
                        </p:par>
                        <p:par>
                          <p:cTn id="16" fill="hold" nodeType="afterGroup">
                            <p:stCondLst>
                              <p:cond delay="9000"/>
                            </p:stCondLst>
                            <p:childTnLst>
                              <p:par>
                                <p:cTn id="17" presetID="4" presetClass="entr" presetSubtype="16" fill="hold" nodeType="afterEffect">
                                  <p:stCondLst>
                                    <p:cond delay="1000"/>
                                  </p:stCondLst>
                                  <p:childTnLst>
                                    <p:set>
                                      <p:cBhvr>
                                        <p:cTn id="18" dur="1" fill="hold">
                                          <p:stCondLst>
                                            <p:cond delay="0"/>
                                          </p:stCondLst>
                                        </p:cTn>
                                        <p:tgtEl>
                                          <p:spTgt spid="29698">
                                            <p:txEl>
                                              <p:pRg st="4" end="4"/>
                                            </p:txEl>
                                          </p:spTgt>
                                        </p:tgtEl>
                                        <p:attrNameLst>
                                          <p:attrName>style.visibility</p:attrName>
                                        </p:attrNameLst>
                                      </p:cBhvr>
                                      <p:to>
                                        <p:strVal val="visible"/>
                                      </p:to>
                                    </p:set>
                                    <p:animEffect transition="in" filter="box(in)">
                                      <p:cBhvr>
                                        <p:cTn id="19" dur="20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1639</TotalTime>
  <Words>1288</Words>
  <Application>Microsoft Office PowerPoint</Application>
  <PresentationFormat>On-screen Show (4:3)</PresentationFormat>
  <Paragraphs>83</Paragraphs>
  <Slides>17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Gill Sans MT</vt:lpstr>
      <vt:lpstr>ＭＳ Ｐゴシック</vt:lpstr>
      <vt:lpstr>Wingdings 2</vt:lpstr>
      <vt:lpstr>Verdana</vt:lpstr>
      <vt:lpstr>Calibri</vt:lpstr>
      <vt:lpstr>Verdana Bold</vt:lpstr>
      <vt:lpstr>Wingdings</vt:lpstr>
      <vt:lpstr>宋体</vt:lpstr>
      <vt:lpstr>Solstice</vt:lpstr>
      <vt:lpstr>PowerPoint Presentation</vt:lpstr>
      <vt:lpstr>PowerPoint Presentation</vt:lpstr>
      <vt:lpstr>PowerPoint Presentation</vt:lpstr>
      <vt:lpstr>PowerPoint Presentation</vt:lpstr>
      <vt:lpstr>PowerPoint Presentation</vt:lpstr>
      <vt:lpstr>Types of Export Certificates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Ferman</dc:creator>
  <cp:lastModifiedBy>Shin C. Kao</cp:lastModifiedBy>
  <cp:revision>107</cp:revision>
  <dcterms:created xsi:type="dcterms:W3CDTF">2011-07-13T19:15:32Z</dcterms:created>
  <dcterms:modified xsi:type="dcterms:W3CDTF">2024-10-23T18:17:03Z</dcterms:modified>
</cp:coreProperties>
</file>