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8"/>
  </p:notesMasterIdLst>
  <p:handoutMasterIdLst>
    <p:handoutMasterId r:id="rId29"/>
  </p:handoutMasterIdLst>
  <p:sldIdLst>
    <p:sldId id="261" r:id="rId3"/>
    <p:sldId id="257" r:id="rId4"/>
    <p:sldId id="271" r:id="rId5"/>
    <p:sldId id="273" r:id="rId6"/>
    <p:sldId id="272" r:id="rId7"/>
    <p:sldId id="274" r:id="rId8"/>
    <p:sldId id="275" r:id="rId9"/>
    <p:sldId id="276" r:id="rId10"/>
    <p:sldId id="277" r:id="rId11"/>
    <p:sldId id="278" r:id="rId12"/>
    <p:sldId id="279" r:id="rId13"/>
    <p:sldId id="280"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81"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111" d="100"/>
          <a:sy n="111" d="100"/>
        </p:scale>
        <p:origin x="126" y="132"/>
      </p:cViewPr>
      <p:guideLst>
        <p:guide pos="288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6-09-20T08:00:36.233" idx="1">
    <p:pos x="10" y="10"/>
    <p:text>same as slide 4.</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9041DB8-B66F-4DC8-A96E-33677E0F90FF}" type="datetimeFigureOut">
              <a:rPr lang="en-US" smtClean="0"/>
              <a:t>9/20/2016</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604A0D4-B89B-4ADD-AF9E-38636B40EE4E}" type="slidenum">
              <a:rPr lang="en-US" smtClean="0"/>
              <a:t>‹#›</a:t>
            </a:fld>
            <a:endParaRPr lang="en-US" dirty="0"/>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EB49C4A-65AC-492D-9701-81B46C3AD0E4}" type="datetimeFigureOut">
              <a:rPr lang="en-US" smtClean="0"/>
              <a:t>9/20/2016</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137535"/>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2869989-EB00-4EE7-BCB5-25BDC5BB29F8}" type="slidenum">
              <a:rPr lang="en-US" smtClean="0"/>
              <a:t>‹#›</a:t>
            </a:fld>
            <a:endParaRPr 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dirty="0"/>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9418" y="-68921"/>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0380" y="6304679"/>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solidFill>
                  <a:schemeClr val="bg1">
                    <a:lumMod val="50000"/>
                  </a:schemeClr>
                </a:solidFill>
              </a:rPr>
              <a:t>Ottawa, Canada</a:t>
            </a:r>
          </a:p>
        </p:txBody>
      </p:sp>
      <p:sp>
        <p:nvSpPr>
          <p:cNvPr id="61" name="Rectangle 60"/>
          <p:cNvSpPr/>
          <p:nvPr userDrawn="1"/>
        </p:nvSpPr>
        <p:spPr>
          <a:xfrm>
            <a:off x="927935" y="6196809"/>
            <a:ext cx="3674404" cy="276999"/>
          </a:xfrm>
          <a:prstGeom prst="rect">
            <a:avLst/>
          </a:prstGeom>
        </p:spPr>
        <p:txBody>
          <a:bodyPr wrap="none">
            <a:spAutoFit/>
          </a:bodyPr>
          <a:lstStyle/>
          <a:p>
            <a:r>
              <a:rPr lang="en-US" sz="1200" dirty="0">
                <a:solidFill>
                  <a:schemeClr val="bg1">
                    <a:lumMod val="50000"/>
                  </a:schemeClr>
                </a:solidFill>
              </a:rPr>
              <a:t>APEC Wine Regulatory Forum |  October 6-7, 2016</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8895" y="318868"/>
            <a:ext cx="4194782" cy="1275208"/>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9" name="Date Placeholder 3"/>
          <p:cNvSpPr>
            <a:spLocks noGrp="1"/>
          </p:cNvSpPr>
          <p:nvPr>
            <p:ph type="dt" sz="half" idx="10"/>
          </p:nvPr>
        </p:nvSpPr>
        <p:spPr>
          <a:xfrm>
            <a:off x="7350236" y="6289679"/>
            <a:ext cx="1028452" cy="222436"/>
          </a:xfrm>
          <a:prstGeom prst="rect">
            <a:avLst/>
          </a:prstGeom>
        </p:spPr>
        <p:txBody>
          <a:bodyPr/>
          <a:lstStyle>
            <a:lvl1pPr>
              <a:defRPr/>
            </a:lvl1pPr>
          </a:lstStyle>
          <a:p>
            <a:r>
              <a:rPr lang="en-US" dirty="0"/>
              <a:t>Ottawa, Canada</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Ottawa, Canada</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fao.org/fao-who-codexalimentarius/sh-proxy/en/?lnk=1&amp;url=https://workspace.fao.org/sites/codex/Meetings/CX-711-48/Report/REP16_FAe.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fao.org/fao-who-codexalimentarius/sh-proxy/en/?lnk=1&amp;url=https://workspace.fao.org/sites/codex/Meetings/CX-711-48/WD/fa48_13e.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fao.org/fao-who-codexalimentarius/sh-proxy/en/?lnk=1&amp;url=https://workspace.fao.org/sites/codex/Meetings/CX-711-48/WD/fa48_13e.pdf" TargetMode="External"/><Relationship Id="rId2" Type="http://schemas.openxmlformats.org/officeDocument/2006/relationships/hyperlink" Target="http://www.fao.org/fao-who-codexalimentarius/sh-proxy/en/?lnk=1&amp;url=https://workspace.fao.org/sites/codex/Meetings/CX-711-48/Report/REP16_FAe.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Codex Committee on Food Additives</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Tony Battaglene</a:t>
            </a:r>
          </a:p>
          <a:p>
            <a:r>
              <a:rPr lang="en-US" dirty="0" smtClean="0"/>
              <a:t>Winemakers Federation of Australia</a:t>
            </a:r>
            <a:endParaRPr lang="en-US"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proposed timetable for the work of this EWG is as follows: </a:t>
            </a:r>
            <a:br>
              <a:rPr lang="en-AU" dirty="0"/>
            </a:br>
            <a:endParaRPr lang="en-AU"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65353207"/>
              </p:ext>
            </p:extLst>
          </p:nvPr>
        </p:nvGraphicFramePr>
        <p:xfrm>
          <a:off x="1775007" y="2216277"/>
          <a:ext cx="5605508" cy="3154680"/>
        </p:xfrm>
        <a:graphic>
          <a:graphicData uri="http://schemas.openxmlformats.org/drawingml/2006/table">
            <a:tbl>
              <a:tblPr>
                <a:tableStyleId>{69012ECD-51FC-41F1-AA8D-1B2483CD663E}</a:tableStyleId>
              </a:tblPr>
              <a:tblGrid>
                <a:gridCol w="2802754"/>
                <a:gridCol w="2802754"/>
              </a:tblGrid>
              <a:tr h="298003">
                <a:tc>
                  <a:txBody>
                    <a:bodyPr/>
                    <a:lstStyle/>
                    <a:p>
                      <a:pPr>
                        <a:lnSpc>
                          <a:spcPct val="115000"/>
                        </a:lnSpc>
                        <a:spcAft>
                          <a:spcPts val="0"/>
                        </a:spcAft>
                      </a:pPr>
                      <a:r>
                        <a:rPr lang="en-AU" sz="1800" dirty="0">
                          <a:effectLst/>
                        </a:rPr>
                        <a:t>16 September 2016 </a:t>
                      </a:r>
                      <a:endParaRPr lang="en-AU" sz="1800" dirty="0">
                        <a:effectLst/>
                        <a:latin typeface="Calibri"/>
                        <a:ea typeface="Times New Roman"/>
                        <a:cs typeface="Times New Roman"/>
                      </a:endParaRPr>
                    </a:p>
                  </a:txBody>
                  <a:tcPr marL="68580" marR="68580" marT="0" marB="0"/>
                </a:tc>
                <a:tc>
                  <a:txBody>
                    <a:bodyPr/>
                    <a:lstStyle/>
                    <a:p>
                      <a:pPr>
                        <a:lnSpc>
                          <a:spcPct val="115000"/>
                        </a:lnSpc>
                        <a:spcAft>
                          <a:spcPts val="0"/>
                        </a:spcAft>
                      </a:pPr>
                      <a:r>
                        <a:rPr lang="en-AU" sz="1800" dirty="0">
                          <a:effectLst/>
                        </a:rPr>
                        <a:t>Deadline for submission of comments </a:t>
                      </a:r>
                      <a:endParaRPr lang="en-AU" sz="1800" dirty="0">
                        <a:effectLst/>
                        <a:latin typeface="Calibri"/>
                        <a:ea typeface="Times New Roman"/>
                        <a:cs typeface="Times New Roman"/>
                      </a:endParaRPr>
                    </a:p>
                  </a:txBody>
                  <a:tcPr marL="68580" marR="68580" marT="0" marB="0"/>
                </a:tc>
              </a:tr>
              <a:tr h="616459">
                <a:tc>
                  <a:txBody>
                    <a:bodyPr/>
                    <a:lstStyle/>
                    <a:p>
                      <a:pPr>
                        <a:lnSpc>
                          <a:spcPct val="115000"/>
                        </a:lnSpc>
                        <a:spcAft>
                          <a:spcPts val="0"/>
                        </a:spcAft>
                      </a:pPr>
                      <a:r>
                        <a:rPr lang="en-AU" sz="1800" dirty="0">
                          <a:effectLst/>
                        </a:rPr>
                        <a:t>14 October 2016 </a:t>
                      </a:r>
                      <a:endParaRPr lang="en-AU" sz="1800" dirty="0">
                        <a:effectLst/>
                        <a:latin typeface="Calibri"/>
                        <a:ea typeface="Times New Roman"/>
                        <a:cs typeface="Times New Roman"/>
                      </a:endParaRPr>
                    </a:p>
                  </a:txBody>
                  <a:tcPr marL="68580" marR="68580" marT="0" marB="0"/>
                </a:tc>
                <a:tc>
                  <a:txBody>
                    <a:bodyPr/>
                    <a:lstStyle/>
                    <a:p>
                      <a:pPr>
                        <a:lnSpc>
                          <a:spcPct val="115000"/>
                        </a:lnSpc>
                        <a:spcAft>
                          <a:spcPts val="0"/>
                        </a:spcAft>
                      </a:pPr>
                      <a:r>
                        <a:rPr lang="en-AU" sz="1800" dirty="0">
                          <a:effectLst/>
                        </a:rPr>
                        <a:t>Circulation of second draft for EWG member comments </a:t>
                      </a:r>
                      <a:endParaRPr lang="en-AU" sz="1800" dirty="0">
                        <a:effectLst/>
                        <a:latin typeface="Calibri"/>
                        <a:ea typeface="Times New Roman"/>
                        <a:cs typeface="Times New Roman"/>
                      </a:endParaRPr>
                    </a:p>
                  </a:txBody>
                  <a:tcPr marL="68580" marR="68580" marT="0" marB="0"/>
                </a:tc>
              </a:tr>
              <a:tr h="298003">
                <a:tc>
                  <a:txBody>
                    <a:bodyPr/>
                    <a:lstStyle/>
                    <a:p>
                      <a:pPr>
                        <a:lnSpc>
                          <a:spcPct val="115000"/>
                        </a:lnSpc>
                        <a:spcAft>
                          <a:spcPts val="0"/>
                        </a:spcAft>
                      </a:pPr>
                      <a:r>
                        <a:rPr lang="en-AU" sz="1800" dirty="0">
                          <a:effectLst/>
                        </a:rPr>
                        <a:t>11 November 2016 </a:t>
                      </a:r>
                      <a:endParaRPr lang="en-AU" sz="1800" dirty="0">
                        <a:effectLst/>
                        <a:latin typeface="Calibri"/>
                        <a:ea typeface="Times New Roman"/>
                        <a:cs typeface="Times New Roman"/>
                      </a:endParaRPr>
                    </a:p>
                  </a:txBody>
                  <a:tcPr marL="68580" marR="68580" marT="0" marB="0"/>
                </a:tc>
                <a:tc>
                  <a:txBody>
                    <a:bodyPr/>
                    <a:lstStyle/>
                    <a:p>
                      <a:pPr>
                        <a:lnSpc>
                          <a:spcPct val="115000"/>
                        </a:lnSpc>
                        <a:spcAft>
                          <a:spcPts val="0"/>
                        </a:spcAft>
                      </a:pPr>
                      <a:r>
                        <a:rPr lang="en-AU" sz="1800" dirty="0">
                          <a:effectLst/>
                        </a:rPr>
                        <a:t>Deadline for submission of comments </a:t>
                      </a:r>
                      <a:endParaRPr lang="en-AU" sz="1800" dirty="0">
                        <a:effectLst/>
                        <a:latin typeface="Calibri"/>
                        <a:ea typeface="Times New Roman"/>
                        <a:cs typeface="Times New Roman"/>
                      </a:endParaRPr>
                    </a:p>
                  </a:txBody>
                  <a:tcPr marL="68580" marR="68580" marT="0" marB="0"/>
                </a:tc>
              </a:tr>
              <a:tr h="616459">
                <a:tc>
                  <a:txBody>
                    <a:bodyPr/>
                    <a:lstStyle/>
                    <a:p>
                      <a:pPr>
                        <a:lnSpc>
                          <a:spcPct val="115000"/>
                        </a:lnSpc>
                        <a:spcAft>
                          <a:spcPts val="0"/>
                        </a:spcAft>
                      </a:pPr>
                      <a:r>
                        <a:rPr lang="en-AU" sz="1800" dirty="0">
                          <a:effectLst/>
                        </a:rPr>
                        <a:t>28 November 2016 </a:t>
                      </a:r>
                      <a:endParaRPr lang="en-AU" sz="1800" dirty="0">
                        <a:effectLst/>
                        <a:latin typeface="Calibri"/>
                        <a:ea typeface="Times New Roman"/>
                        <a:cs typeface="Times New Roman"/>
                      </a:endParaRPr>
                    </a:p>
                  </a:txBody>
                  <a:tcPr marL="68580" marR="68580" marT="0" marB="0"/>
                </a:tc>
                <a:tc>
                  <a:txBody>
                    <a:bodyPr/>
                    <a:lstStyle/>
                    <a:p>
                      <a:pPr>
                        <a:lnSpc>
                          <a:spcPct val="115000"/>
                        </a:lnSpc>
                        <a:spcAft>
                          <a:spcPts val="0"/>
                        </a:spcAft>
                      </a:pPr>
                      <a:r>
                        <a:rPr lang="en-AU" sz="1800" dirty="0">
                          <a:effectLst/>
                        </a:rPr>
                        <a:t>Submission of the final EWG report to the Codex Secretariat </a:t>
                      </a:r>
                      <a:endParaRPr lang="en-AU" sz="1800" dirty="0">
                        <a:effectLst/>
                        <a:latin typeface="Calibri"/>
                        <a:ea typeface="Times New Roman"/>
                        <a:cs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E31375A4-56A4-47D6-9801-1991572033F7}" type="slidenum">
              <a:rPr lang="en-US" smtClean="0"/>
              <a:t>10</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4042103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The Chair and co-Chair of the EWG proposed also to adopt the following seven additives pending agreement on the wording of the footnote mentioned in the previous paragraph:</a:t>
            </a:r>
            <a:endParaRPr lang="en-AU" sz="3200" dirty="0"/>
          </a:p>
        </p:txBody>
      </p:sp>
      <p:sp>
        <p:nvSpPr>
          <p:cNvPr id="3" name="Content Placeholder 2"/>
          <p:cNvSpPr>
            <a:spLocks noGrp="1"/>
          </p:cNvSpPr>
          <p:nvPr>
            <p:ph idx="1"/>
          </p:nvPr>
        </p:nvSpPr>
        <p:spPr/>
        <p:txBody>
          <a:bodyPr>
            <a:normAutofit fontScale="85000" lnSpcReduction="20000"/>
          </a:bodyPr>
          <a:lstStyle/>
          <a:p>
            <a:pPr lvl="1"/>
            <a:r>
              <a:rPr lang="en-US" sz="1500" dirty="0" smtClean="0"/>
              <a:t>Citric </a:t>
            </a:r>
            <a:r>
              <a:rPr lang="en-US" sz="1500" dirty="0"/>
              <a:t>acid (INS 330) with the technological function “acidity regulator” at GMP with the footnote proposed in recommendation 1, in food category 14.2.3 (Grape wines) and its subcategories;</a:t>
            </a:r>
            <a:endParaRPr lang="en-AU" sz="1500" dirty="0"/>
          </a:p>
          <a:p>
            <a:pPr lvl="1"/>
            <a:r>
              <a:rPr lang="en-US" sz="1500" dirty="0"/>
              <a:t>Lactic acid L-, D-and DL- (INS 270) with the technological function “acidity regulator” at GMP with the footnote proposed in recommendation 1, in food category 14.2.3 (Grape wines) and its subcategories;</a:t>
            </a:r>
            <a:endParaRPr lang="en-AU" sz="1500" dirty="0"/>
          </a:p>
          <a:p>
            <a:pPr lvl="1"/>
            <a:r>
              <a:rPr lang="en-US" sz="1500" dirty="0"/>
              <a:t>Malic acid DL- (INS 296) with the technological function “acidity regulator” at GMP with the footnote proposed in recommendation 1, in food category 14.2.3 (Grape wines) and its subcategories;</a:t>
            </a:r>
            <a:endParaRPr lang="en-AU" sz="1500" dirty="0"/>
          </a:p>
          <a:p>
            <a:pPr lvl="1"/>
            <a:r>
              <a:rPr lang="en-US" sz="1500" dirty="0"/>
              <a:t>Tartaric acid L(+)- (INS 334) with the technological function “acidity regulator” at GMP with the footnote proposed in recommendation 1, in food category 14.2.3 (Grape wines) and its subcategories;</a:t>
            </a:r>
            <a:endParaRPr lang="en-AU" sz="1500" dirty="0"/>
          </a:p>
          <a:p>
            <a:pPr lvl="1"/>
            <a:r>
              <a:rPr lang="en-US" sz="1500" dirty="0"/>
              <a:t>Ascorbic acid (INS 300) with the technological function “antioxidant” at GMP with the footnote proposed in recommendation 1, in food category 14.2.3 (Grape wines) and its subcategories;</a:t>
            </a:r>
            <a:endParaRPr lang="en-AU" sz="1500" dirty="0"/>
          </a:p>
          <a:p>
            <a:pPr lvl="1"/>
            <a:r>
              <a:rPr lang="en-US" sz="1500" dirty="0"/>
              <a:t>Gum arabic (INS 414) with the technological function “stabilizer” at GMP with the footnote proposed in recommendation 1, in food category 14.2.3 (Grape wines) and its subcategories;</a:t>
            </a:r>
            <a:endParaRPr lang="en-AU" sz="1500" dirty="0"/>
          </a:p>
          <a:p>
            <a:pPr lvl="1"/>
            <a:r>
              <a:rPr lang="en-US" sz="1500" dirty="0"/>
              <a:t>Sodium carboxymethylcellulose (INS 466) with the technological function “stabilizer” at GMP with the footnote proposed in recommendation 1, in food category 14.2.3 (Grape wines) and its subcategories.</a:t>
            </a:r>
            <a:endParaRPr lang="en-AU" sz="1500"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11</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701989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a:t>
            </a:r>
            <a:r>
              <a:rPr lang="en-AU" dirty="0" smtClean="0"/>
              <a:t>urrent comments</a:t>
            </a:r>
            <a:endParaRPr lang="en-AU" dirty="0"/>
          </a:p>
        </p:txBody>
      </p:sp>
      <p:sp>
        <p:nvSpPr>
          <p:cNvPr id="3" name="Content Placeholder 2"/>
          <p:cNvSpPr>
            <a:spLocks noGrp="1"/>
          </p:cNvSpPr>
          <p:nvPr>
            <p:ph idx="1"/>
          </p:nvPr>
        </p:nvSpPr>
        <p:spPr/>
        <p:txBody>
          <a:bodyPr/>
          <a:lstStyle/>
          <a:p>
            <a:r>
              <a:rPr lang="en-AU" sz="1800" dirty="0" smtClean="0"/>
              <a:t>Most of the current comments with the exception of the European Union countries reflect  normal Codex policy. That is, GMP is appropriate where no numerical Allowable Daily Intake has been set following a JECFA assessment.</a:t>
            </a:r>
            <a:endParaRPr lang="en-AU" dirty="0" smtClean="0"/>
          </a:p>
          <a:p>
            <a:r>
              <a:rPr lang="en-AU" sz="1800" dirty="0" smtClean="0"/>
              <a:t>However, this is highly political issue and many OIV members wish to have this body referenced.</a:t>
            </a:r>
          </a:p>
          <a:p>
            <a:r>
              <a:rPr lang="en-AU" sz="1800" dirty="0" smtClean="0"/>
              <a:t>This precedent is concerning for non-OIV members and moves to have limits set that are not based on science are considered by many to set poor precedent for other food stuffs.</a:t>
            </a:r>
          </a:p>
        </p:txBody>
      </p:sp>
      <p:sp>
        <p:nvSpPr>
          <p:cNvPr id="4" name="Slide Number Placeholder 3"/>
          <p:cNvSpPr>
            <a:spLocks noGrp="1"/>
          </p:cNvSpPr>
          <p:nvPr>
            <p:ph type="sldNum" sz="quarter" idx="12"/>
          </p:nvPr>
        </p:nvSpPr>
        <p:spPr/>
        <p:txBody>
          <a:bodyPr/>
          <a:lstStyle/>
          <a:p>
            <a:fld id="{E31375A4-56A4-47D6-9801-1991572033F7}" type="slidenum">
              <a:rPr lang="en-US" smtClean="0"/>
              <a:t>12</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2268465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Brief summary of comments</a:t>
            </a:r>
            <a:endParaRPr lang="en-AU" dirty="0"/>
          </a:p>
        </p:txBody>
      </p:sp>
      <p:sp>
        <p:nvSpPr>
          <p:cNvPr id="3" name="Content Placeholder 2"/>
          <p:cNvSpPr>
            <a:spLocks noGrp="1"/>
          </p:cNvSpPr>
          <p:nvPr>
            <p:ph idx="1"/>
          </p:nvPr>
        </p:nvSpPr>
        <p:spPr/>
        <p:txBody>
          <a:bodyPr>
            <a:normAutofit/>
          </a:bodyPr>
          <a:lstStyle/>
          <a:p>
            <a:r>
              <a:rPr lang="en-AU" sz="1800" b="1" dirty="0" smtClean="0"/>
              <a:t>This is not a full copy of all the comments, but highlights some of the divergent views.</a:t>
            </a:r>
            <a:endParaRPr lang="en-AU" sz="1800" b="1" dirty="0"/>
          </a:p>
        </p:txBody>
      </p:sp>
      <p:sp>
        <p:nvSpPr>
          <p:cNvPr id="4" name="Slide Number Placeholder 3"/>
          <p:cNvSpPr>
            <a:spLocks noGrp="1"/>
          </p:cNvSpPr>
          <p:nvPr>
            <p:ph type="sldNum" sz="quarter" idx="12"/>
          </p:nvPr>
        </p:nvSpPr>
        <p:spPr/>
        <p:txBody>
          <a:bodyPr/>
          <a:lstStyle/>
          <a:p>
            <a:fld id="{E31375A4-56A4-47D6-9801-1991572033F7}" type="slidenum">
              <a:rPr lang="en-US" smtClean="0"/>
              <a:t>13</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3896556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Canada</a:t>
            </a:r>
            <a:endParaRPr lang="en-AU" dirty="0"/>
          </a:p>
        </p:txBody>
      </p:sp>
      <p:sp>
        <p:nvSpPr>
          <p:cNvPr id="3" name="Content Placeholder 2"/>
          <p:cNvSpPr>
            <a:spLocks noGrp="1"/>
          </p:cNvSpPr>
          <p:nvPr>
            <p:ph idx="1"/>
          </p:nvPr>
        </p:nvSpPr>
        <p:spPr/>
        <p:txBody>
          <a:bodyPr>
            <a:normAutofit lnSpcReduction="10000"/>
          </a:bodyPr>
          <a:lstStyle/>
          <a:p>
            <a:r>
              <a:rPr lang="en-GB" sz="1700" dirty="0"/>
              <a:t>Referring to a comment made by the Codex Secretariat at CCFA48, Canada agrees that Codex can cooperate with other organizations in setting international standards for the use of food additives.  Such cooperation is realized when Codex Observers share technical expertise at CCFA meetings for the Committee to consider in its deliberations. In so doing, Observers have the opportunity to influence the international standard to an extent that is acceptable to all Codex Members, as determined by consensus.</a:t>
            </a:r>
            <a:endParaRPr lang="en-AU" sz="1700" dirty="0"/>
          </a:p>
          <a:p>
            <a:r>
              <a:rPr lang="en-GB" sz="1700" dirty="0"/>
              <a:t> </a:t>
            </a:r>
            <a:r>
              <a:rPr lang="en-GB" sz="1700" dirty="0" smtClean="0"/>
              <a:t>However</a:t>
            </a:r>
            <a:r>
              <a:rPr lang="en-GB" sz="1700" dirty="0"/>
              <a:t>, Codex has the recognized position in international trade as the international standard setting body for the use of food additives, and Canada does not agree that Codex should cooperate to the point that Codex relinquishes this position to another organization. </a:t>
            </a:r>
            <a:endParaRPr lang="en-AU" sz="1700" dirty="0"/>
          </a:p>
          <a:p>
            <a:r>
              <a:rPr lang="en-GB" sz="1700" dirty="0"/>
              <a:t> </a:t>
            </a:r>
            <a:r>
              <a:rPr lang="en-GB" sz="1700" dirty="0" smtClean="0"/>
              <a:t>This </a:t>
            </a:r>
            <a:r>
              <a:rPr lang="en-GB" sz="1700" dirty="0"/>
              <a:t>would occur if note in the GSFA were to refer to a food additive standard that has been established and is maintained by an organization outside of Codex. </a:t>
            </a:r>
            <a:endParaRPr lang="en-AU" sz="1700"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14</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4285495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United States</a:t>
            </a:r>
            <a:endParaRPr lang="en-AU" dirty="0"/>
          </a:p>
        </p:txBody>
      </p:sp>
      <p:sp>
        <p:nvSpPr>
          <p:cNvPr id="3" name="Content Placeholder 2"/>
          <p:cNvSpPr>
            <a:spLocks noGrp="1"/>
          </p:cNvSpPr>
          <p:nvPr>
            <p:ph idx="1"/>
          </p:nvPr>
        </p:nvSpPr>
        <p:spPr>
          <a:xfrm>
            <a:off x="971549" y="1646239"/>
            <a:ext cx="7991295" cy="4556153"/>
          </a:xfrm>
        </p:spPr>
        <p:txBody>
          <a:bodyPr>
            <a:normAutofit/>
          </a:bodyPr>
          <a:lstStyle/>
          <a:p>
            <a:r>
              <a:rPr lang="en-US" sz="1800" dirty="0"/>
              <a:t>It is the opinion of the USA that a maximum use level of Good Manufacturing practice (GMP) is the only appropriate maximum use level (ML) designation for the Table 3 additives under discussion by this eWG.  It is the common practice of the Codex Committee of Food Additives (CCFA) to assign a ML of GMP to provisions for Table 2 additives in the General Standard for Food Additives (GSFA; CODEX STAN 192-1995).  </a:t>
            </a:r>
            <a:endParaRPr lang="en-US" sz="1800" dirty="0" smtClean="0"/>
          </a:p>
          <a:p>
            <a:r>
              <a:rPr lang="en-US" sz="1800" dirty="0" smtClean="0"/>
              <a:t>All </a:t>
            </a:r>
            <a:r>
              <a:rPr lang="en-US" sz="1800" dirty="0"/>
              <a:t>of these additives have a JECFA acceptable daily intake of “not specified”, indicating that they are of low toxicological concern, and the use of these additives under GMP conditions would not result in misleading the consumer.  In addition, the majority of the additives under consideration all naturally occur in wine, so a numerical use level would result in trade issues if an importing country interprets the numerical value as the total level of the additive in the wine. </a:t>
            </a:r>
            <a:endParaRPr lang="en-US" sz="1800" dirty="0" smtClean="0"/>
          </a:p>
          <a:p>
            <a:r>
              <a:rPr lang="en-GB" sz="1800" i="1" dirty="0"/>
              <a:t>… and </a:t>
            </a:r>
            <a:r>
              <a:rPr lang="en-GB" sz="1800" i="1" strike="sngStrike" dirty="0"/>
              <a:t>shall </a:t>
            </a:r>
            <a:r>
              <a:rPr lang="en-GB" sz="1800" b="1" i="1" dirty="0"/>
              <a:t>should</a:t>
            </a:r>
            <a:r>
              <a:rPr lang="en-GB" sz="1800" i="1" dirty="0"/>
              <a:t> be consistent with </a:t>
            </a:r>
            <a:r>
              <a:rPr lang="en-GB" sz="1800" i="1" strike="sngStrike" dirty="0"/>
              <a:t>OIV</a:t>
            </a:r>
            <a:r>
              <a:rPr lang="en-GB" sz="1800" i="1" dirty="0"/>
              <a:t> </a:t>
            </a:r>
            <a:r>
              <a:rPr lang="en-GB" sz="1800" b="1" i="1" dirty="0"/>
              <a:t>the </a:t>
            </a:r>
            <a:r>
              <a:rPr lang="en-GB" sz="1800" i="1" dirty="0"/>
              <a:t>recommendations of </a:t>
            </a:r>
            <a:r>
              <a:rPr lang="en-GB" sz="1800" i="1" strike="sngStrike" dirty="0"/>
              <a:t>any other </a:t>
            </a:r>
            <a:r>
              <a:rPr lang="en-GB" sz="1800" i="1" dirty="0"/>
              <a:t>international intergovernmental organisations with recognized expertise in the field of </a:t>
            </a:r>
            <a:r>
              <a:rPr lang="en-GB" sz="1800" i="1" dirty="0" err="1"/>
              <a:t>vitiviniculture</a:t>
            </a:r>
            <a:r>
              <a:rPr lang="en-GB" sz="1800" i="1" dirty="0"/>
              <a:t>.</a:t>
            </a:r>
            <a:endParaRPr lang="en-US" sz="1800" dirty="0"/>
          </a:p>
          <a:p>
            <a:endParaRPr lang="en-US" sz="1800" dirty="0" smtClean="0"/>
          </a:p>
          <a:p>
            <a:endParaRPr lang="en-AU" sz="1800"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15</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439963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Japan</a:t>
            </a:r>
            <a:endParaRPr lang="en-AU" dirty="0"/>
          </a:p>
        </p:txBody>
      </p:sp>
      <p:sp>
        <p:nvSpPr>
          <p:cNvPr id="3" name="Content Placeholder 2"/>
          <p:cNvSpPr>
            <a:spLocks noGrp="1"/>
          </p:cNvSpPr>
          <p:nvPr>
            <p:ph idx="1"/>
          </p:nvPr>
        </p:nvSpPr>
        <p:spPr/>
        <p:txBody>
          <a:bodyPr>
            <a:normAutofit fontScale="32500" lnSpcReduction="20000"/>
          </a:bodyPr>
          <a:lstStyle/>
          <a:p>
            <a:r>
              <a:rPr lang="en-US" sz="7200" dirty="0" smtClean="0"/>
              <a:t>Japan </a:t>
            </a:r>
            <a:r>
              <a:rPr lang="en-US" sz="7200" dirty="0"/>
              <a:t>proposes an another option;</a:t>
            </a:r>
            <a:endParaRPr lang="en-AU" sz="7200" dirty="0"/>
          </a:p>
          <a:p>
            <a:r>
              <a:rPr lang="en-US" sz="7200" dirty="0"/>
              <a:t>”…Countries may establish a numerical maximum use level based on technological knowledge provided by OIV, or other scientific evidence.”</a:t>
            </a:r>
            <a:endParaRPr lang="en-AU" sz="7200" dirty="0"/>
          </a:p>
          <a:p>
            <a:r>
              <a:rPr lang="en-US" sz="7200" i="1" dirty="0"/>
              <a:t>(Rationale)</a:t>
            </a:r>
            <a:endParaRPr lang="en-AU" sz="7200" dirty="0"/>
          </a:p>
          <a:p>
            <a:r>
              <a:rPr lang="en-US" sz="7200" dirty="0"/>
              <a:t>Although expertise of OIV in the field of </a:t>
            </a:r>
            <a:r>
              <a:rPr lang="en-US" sz="7200" dirty="0" err="1"/>
              <a:t>vitiviniculture</a:t>
            </a:r>
            <a:r>
              <a:rPr lang="en-US" sz="7200" dirty="0"/>
              <a:t> is useful, any knowledge should also be a basis of decision making as far as it is technologically justified.</a:t>
            </a:r>
            <a:endParaRPr lang="en-AU" sz="7200" dirty="0"/>
          </a:p>
          <a:p>
            <a:r>
              <a:rPr lang="en-US" sz="7200" dirty="0"/>
              <a:t> </a:t>
            </a:r>
            <a:r>
              <a:rPr lang="en-US" sz="7200" dirty="0" smtClean="0"/>
              <a:t>Japan </a:t>
            </a:r>
            <a:r>
              <a:rPr lang="en-US" sz="7200" dirty="0"/>
              <a:t>supports adoption of the six additives at </a:t>
            </a:r>
            <a:r>
              <a:rPr lang="en-US" sz="7200" dirty="0" smtClean="0"/>
              <a:t>GMP and 8000 </a:t>
            </a:r>
            <a:r>
              <a:rPr lang="en-US" sz="7200" dirty="0"/>
              <a:t>mg/kg as a numerical maximum use level for tartaric acid L(+). </a:t>
            </a:r>
            <a:endParaRPr lang="en-AU" sz="7200" dirty="0"/>
          </a:p>
          <a:p>
            <a:pPr marL="0" indent="0">
              <a:buNone/>
            </a:pPr>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16</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2107604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r>
            <a:br>
              <a:rPr lang="en-AU" dirty="0" smtClean="0"/>
            </a:br>
            <a:r>
              <a:rPr lang="en-AU" dirty="0" smtClean="0"/>
              <a:t>Russian Federation</a:t>
            </a:r>
            <a:endParaRPr lang="en-AU" dirty="0"/>
          </a:p>
        </p:txBody>
      </p:sp>
      <p:sp>
        <p:nvSpPr>
          <p:cNvPr id="3" name="Content Placeholder 2"/>
          <p:cNvSpPr>
            <a:spLocks noGrp="1"/>
          </p:cNvSpPr>
          <p:nvPr>
            <p:ph idx="1"/>
          </p:nvPr>
        </p:nvSpPr>
        <p:spPr/>
        <p:txBody>
          <a:bodyPr/>
          <a:lstStyle/>
          <a:p>
            <a:r>
              <a:rPr lang="en-US" dirty="0" smtClean="0"/>
              <a:t>.The Russian </a:t>
            </a:r>
            <a:r>
              <a:rPr lang="en-US" dirty="0"/>
              <a:t>F</a:t>
            </a:r>
            <a:r>
              <a:rPr lang="en-US" dirty="0" smtClean="0"/>
              <a:t>ederation propose limits for many of the additives. For example:</a:t>
            </a:r>
          </a:p>
          <a:p>
            <a:r>
              <a:rPr lang="en-US" dirty="0" smtClean="0"/>
              <a:t> </a:t>
            </a:r>
            <a:r>
              <a:rPr lang="en-US" dirty="0"/>
              <a:t>Gum </a:t>
            </a:r>
            <a:r>
              <a:rPr lang="en-US" dirty="0" err="1"/>
              <a:t>arabic</a:t>
            </a:r>
            <a:r>
              <a:rPr lang="en-US" dirty="0"/>
              <a:t> (INS 414) and Sodium carboxymethylcellulose (INS 466) could mislead consumers about quality (</a:t>
            </a:r>
            <a:r>
              <a:rPr lang="en-US" i="1" dirty="0"/>
              <a:t>organoleptic, </a:t>
            </a:r>
            <a:r>
              <a:rPr lang="en-US" i="1" dirty="0" err="1"/>
              <a:t>physico</a:t>
            </a:r>
            <a:r>
              <a:rPr lang="en-US" i="1" dirty="0"/>
              <a:t>-chemical</a:t>
            </a:r>
            <a:r>
              <a:rPr lang="en-US" dirty="0"/>
              <a:t> </a:t>
            </a:r>
            <a:r>
              <a:rPr lang="en-US" i="1" dirty="0"/>
              <a:t>characteristics)</a:t>
            </a:r>
            <a:r>
              <a:rPr lang="en-US" dirty="0"/>
              <a:t> of grape wine. These food additives should be used only as processing aids (as flocculants) and in this case there need to set a value of residual levels in wine for these. </a:t>
            </a:r>
            <a:endParaRPr lang="en-AU" dirty="0"/>
          </a:p>
          <a:p>
            <a:r>
              <a:rPr lang="en-US" dirty="0" smtClean="0"/>
              <a:t>In </a:t>
            </a:r>
            <a:r>
              <a:rPr lang="en-US" dirty="0"/>
              <a:t>compliance with Governments' Standard of  Russian Federation (ГОСТ Р 52523-2006) in grape wines are used only  Tartaric acid L(+)- (INS 334), Citric acid (INS 330) and DL-Malic acid (INS 296), with numerical ML (for natural acids  and added acids added individually or in combination) = 4 g/l.  This ML is testifying to quality of wine. </a:t>
            </a:r>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17</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413586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a:t>
            </a:r>
            <a:r>
              <a:rPr lang="en-AU" dirty="0" smtClean="0"/>
              <a:t>pain</a:t>
            </a:r>
            <a:endParaRPr lang="en-AU" dirty="0"/>
          </a:p>
        </p:txBody>
      </p:sp>
      <p:sp>
        <p:nvSpPr>
          <p:cNvPr id="3" name="Content Placeholder 2"/>
          <p:cNvSpPr>
            <a:spLocks noGrp="1"/>
          </p:cNvSpPr>
          <p:nvPr>
            <p:ph idx="1"/>
          </p:nvPr>
        </p:nvSpPr>
        <p:spPr>
          <a:xfrm>
            <a:off x="1015092" y="1676402"/>
            <a:ext cx="7214507" cy="4354284"/>
          </a:xfrm>
        </p:spPr>
        <p:txBody>
          <a:bodyPr>
            <a:normAutofit lnSpcReduction="10000"/>
          </a:bodyPr>
          <a:lstStyle/>
          <a:p>
            <a:r>
              <a:rPr lang="en-GB" sz="1800" b="1" dirty="0" smtClean="0"/>
              <a:t>Spain support *</a:t>
            </a:r>
            <a:r>
              <a:rPr lang="en-US" sz="1800" b="1" dirty="0"/>
              <a:t>“The maximum level of the additive in grape wine set as Good Manufacturing Practice must not result in (i) the modification of the natural and essential characteristics of the wine and (ii) a substantial change in the composition of the wine</a:t>
            </a:r>
            <a:r>
              <a:rPr lang="en-US" sz="1800" b="1" dirty="0" smtClean="0"/>
              <a:t>.”</a:t>
            </a:r>
            <a:r>
              <a:rPr lang="en-US" sz="1800" b="1" i="1" dirty="0" smtClean="0"/>
              <a:t>…</a:t>
            </a:r>
            <a:r>
              <a:rPr lang="en-GB" sz="1800" b="1" dirty="0" smtClean="0"/>
              <a:t>)</a:t>
            </a:r>
            <a:endParaRPr lang="en-AU" sz="1800" b="1" dirty="0"/>
          </a:p>
          <a:p>
            <a:pPr lvl="1"/>
            <a:r>
              <a:rPr lang="en-GB" sz="1800" b="1" dirty="0"/>
              <a:t>…and shall be consistent with OIV recommendations or any other international intergovernmental organisations with recognised expertise in the field of </a:t>
            </a:r>
            <a:r>
              <a:rPr lang="en-GB" sz="1800" b="1" dirty="0" err="1"/>
              <a:t>vitiviniculture</a:t>
            </a:r>
            <a:r>
              <a:rPr lang="en-GB" sz="1800" b="1" dirty="0" smtClean="0"/>
              <a:t>.</a:t>
            </a:r>
          </a:p>
          <a:p>
            <a:pPr lvl="1"/>
            <a:endParaRPr lang="en-GB" sz="1800" b="1" dirty="0"/>
          </a:p>
          <a:p>
            <a:pPr lvl="1"/>
            <a:r>
              <a:rPr lang="en-GB" sz="1800" b="1" dirty="0" smtClean="0"/>
              <a:t>Spain support this option because it combines </a:t>
            </a:r>
            <a:r>
              <a:rPr lang="en-GB" sz="1800" b="1" dirty="0"/>
              <a:t>GMP levels of use and consistency with at least OIV recommendations, and will provide flexibility to Member States that may wish to adopt a numerical limit, and at the same time, will give certainty to international trade by requesting that the level of use is consistent with OIV recommendations or recommendations from other relevant international intergovernmental organisation</a:t>
            </a:r>
            <a:r>
              <a:rPr lang="en-GB" sz="1800" b="1" dirty="0" smtClean="0"/>
              <a:t>.</a:t>
            </a:r>
            <a:endParaRPr lang="en-AU" sz="1800" b="1" dirty="0"/>
          </a:p>
        </p:txBody>
      </p:sp>
      <p:sp>
        <p:nvSpPr>
          <p:cNvPr id="4" name="Slide Number Placeholder 3"/>
          <p:cNvSpPr>
            <a:spLocks noGrp="1"/>
          </p:cNvSpPr>
          <p:nvPr>
            <p:ph type="sldNum" sz="quarter" idx="12"/>
          </p:nvPr>
        </p:nvSpPr>
        <p:spPr/>
        <p:txBody>
          <a:bodyPr/>
          <a:lstStyle/>
          <a:p>
            <a:fld id="{E31375A4-56A4-47D6-9801-1991572033F7}" type="slidenum">
              <a:rPr lang="en-US" smtClean="0"/>
              <a:t>18</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1666358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Australia </a:t>
            </a:r>
            <a:endParaRPr lang="en-AU" dirty="0"/>
          </a:p>
        </p:txBody>
      </p:sp>
      <p:sp>
        <p:nvSpPr>
          <p:cNvPr id="3" name="Content Placeholder 2"/>
          <p:cNvSpPr>
            <a:spLocks noGrp="1"/>
          </p:cNvSpPr>
          <p:nvPr>
            <p:ph idx="1"/>
          </p:nvPr>
        </p:nvSpPr>
        <p:spPr/>
        <p:txBody>
          <a:bodyPr/>
          <a:lstStyle/>
          <a:p>
            <a:r>
              <a:rPr lang="en-GB" sz="1600" b="1" dirty="0"/>
              <a:t> </a:t>
            </a:r>
            <a:endParaRPr lang="en-AU" sz="2000" dirty="0"/>
          </a:p>
          <a:p>
            <a:r>
              <a:rPr lang="en-GB" sz="1800" b="1" dirty="0"/>
              <a:t>Australia supports this option.</a:t>
            </a:r>
            <a:endParaRPr lang="en-AU" sz="1800" dirty="0"/>
          </a:p>
          <a:p>
            <a:r>
              <a:rPr lang="en-GB" sz="1800" dirty="0"/>
              <a:t> </a:t>
            </a:r>
            <a:endParaRPr lang="en-AU" sz="1800" dirty="0"/>
          </a:p>
          <a:p>
            <a:pPr lvl="1"/>
            <a:r>
              <a:rPr lang="en-GB" sz="1800" dirty="0"/>
              <a:t>…and shall be consistent with OIV recommendations or any other international intergovernmental organisations with recognised expertise in the field of </a:t>
            </a:r>
            <a:r>
              <a:rPr lang="en-GB" sz="1800" dirty="0" err="1"/>
              <a:t>vitiviniculture</a:t>
            </a:r>
            <a:r>
              <a:rPr lang="en-GB" sz="1800" dirty="0"/>
              <a:t>.</a:t>
            </a:r>
            <a:endParaRPr lang="en-AU" sz="1800"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19</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293883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408" y="634482"/>
            <a:ext cx="7200900" cy="1142385"/>
          </a:xfrm>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GB" sz="1800" b="1" dirty="0"/>
              <a:t>The 48</a:t>
            </a:r>
            <a:r>
              <a:rPr lang="en-GB" sz="1800" b="1" baseline="30000" dirty="0"/>
              <a:t>th</a:t>
            </a:r>
            <a:r>
              <a:rPr lang="en-GB" sz="1800" b="1" dirty="0"/>
              <a:t> CCFA (</a:t>
            </a:r>
            <a:r>
              <a:rPr lang="en-GB" sz="1800" b="1" dirty="0">
                <a:hlinkClick r:id="rId3"/>
              </a:rPr>
              <a:t>REP16/FA</a:t>
            </a:r>
            <a:r>
              <a:rPr lang="en-GB" sz="1800" b="1" dirty="0"/>
              <a:t>, para 97) agreed to establish an electronic working group (EWG), chaired by the European Union and co-chaired by Australia, </a:t>
            </a:r>
            <a:r>
              <a:rPr lang="en-US" sz="1800" b="1" dirty="0"/>
              <a:t>with the following terms of references:</a:t>
            </a:r>
            <a:endParaRPr lang="en-AU" sz="1800" b="1" dirty="0"/>
          </a:p>
          <a:p>
            <a:r>
              <a:rPr lang="en-GB" sz="1800" b="1" i="1" dirty="0"/>
              <a:t>Taking account of the issues identified in </a:t>
            </a:r>
            <a:r>
              <a:rPr lang="en-GB" sz="1800" b="1" i="1" dirty="0">
                <a:hlinkClick r:id="rId4"/>
              </a:rPr>
              <a:t>CX/FA 16/48/13</a:t>
            </a:r>
            <a:r>
              <a:rPr lang="en-GB" sz="1800" b="1" i="1" dirty="0"/>
              <a:t>, and the positions expressed at the CCFA48 and in the various CRDs, including the EWG co-chair recommendations for food additives in wine (FC 14.2.3):</a:t>
            </a:r>
            <a:endParaRPr lang="en-AU" sz="1800" b="1" dirty="0"/>
          </a:p>
          <a:p>
            <a:r>
              <a:rPr lang="en-GB" sz="1800" b="1" i="1" dirty="0"/>
              <a:t>(i) Develop and analyse recommendations for the amendment of the GSFA with respect to food additives in wine.</a:t>
            </a:r>
            <a:endParaRPr lang="en-AU" sz="1800" b="1" dirty="0"/>
          </a:p>
          <a:p>
            <a:r>
              <a:rPr lang="en-GB" sz="1800" b="1" i="1" dirty="0"/>
              <a:t>(ii) Consider provisions for food additives belonging to the following functional classes: acidity regulators, stabilizers and antioxidants.</a:t>
            </a:r>
            <a:endParaRPr lang="en-AU" sz="1800" b="1" dirty="0"/>
          </a:p>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2</a:t>
            </a:fld>
            <a:endParaRPr lang="en-US" dirty="0"/>
          </a:p>
        </p:txBody>
      </p:sp>
      <p:sp>
        <p:nvSpPr>
          <p:cNvPr id="5" name="Footer Placeholder 4"/>
          <p:cNvSpPr>
            <a:spLocks noGrp="1"/>
          </p:cNvSpPr>
          <p:nvPr>
            <p:ph type="ftr" sz="quarter" idx="11"/>
          </p:nvPr>
        </p:nvSpPr>
        <p:spPr/>
        <p:txBody>
          <a:bodyPr/>
          <a:lstStyle/>
          <a:p>
            <a:r>
              <a:rPr lang="en-US" dirty="0"/>
              <a:t>APEC Wine Regulatory Forum |  October 6-7, 2016</a:t>
            </a:r>
          </a:p>
        </p:txBody>
      </p:sp>
      <p:sp>
        <p:nvSpPr>
          <p:cNvPr id="4" name="Date Placeholder 3"/>
          <p:cNvSpPr>
            <a:spLocks noGrp="1"/>
          </p:cNvSpPr>
          <p:nvPr>
            <p:ph type="dt" sz="half" idx="10"/>
          </p:nvPr>
        </p:nvSpPr>
        <p:spPr/>
        <p:txBody>
          <a:bodyPr/>
          <a:lstStyle/>
          <a:p>
            <a:r>
              <a:rPr lang="en-US" dirty="0"/>
              <a:t>Ottawa, Canada</a:t>
            </a: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Cyprus</a:t>
            </a:r>
            <a:endParaRPr lang="en-AU" dirty="0"/>
          </a:p>
        </p:txBody>
      </p:sp>
      <p:sp>
        <p:nvSpPr>
          <p:cNvPr id="3" name="Content Placeholder 2"/>
          <p:cNvSpPr>
            <a:spLocks noGrp="1"/>
          </p:cNvSpPr>
          <p:nvPr>
            <p:ph idx="1"/>
          </p:nvPr>
        </p:nvSpPr>
        <p:spPr/>
        <p:txBody>
          <a:bodyPr/>
          <a:lstStyle/>
          <a:p>
            <a:endParaRPr lang="en-AU" dirty="0"/>
          </a:p>
          <a:p>
            <a:r>
              <a:rPr lang="en-AU" dirty="0"/>
              <a:t> </a:t>
            </a:r>
            <a:r>
              <a:rPr lang="en-AU" dirty="0" smtClean="0"/>
              <a:t>Cyprus</a:t>
            </a:r>
            <a:r>
              <a:rPr lang="en-AU" dirty="0"/>
              <a:t>, a State with a triple role as Member of the European Union (EU)-28, Member of the International Organization for the Vine and Wine (OIV)-46 and Member of the Codex Alimentarius, has the belief that despite of the current debate between Member States in favour of a numerical limit and those States in favour of Good Manufacturing Practices (GMP), there is a great need for consistency, reliability and validity among the standards recommended by relevant International Institutions. </a:t>
            </a:r>
          </a:p>
          <a:p>
            <a:endParaRPr lang="en-AU" dirty="0"/>
          </a:p>
          <a:p>
            <a:r>
              <a:rPr lang="en-AU" dirty="0" smtClean="0"/>
              <a:t>For </a:t>
            </a:r>
            <a:r>
              <a:rPr lang="en-AU" dirty="0"/>
              <a:t>consistency reasons, Cyprus considers it essential that the Codex General Standard for Food Additives (GSFA) incorporates only the globally-known wine additives included in the relevant recommendations of the OIV International Oenological Codex. </a:t>
            </a:r>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20</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1577276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Brazil</a:t>
            </a:r>
            <a:endParaRPr lang="en-AU" dirty="0"/>
          </a:p>
        </p:txBody>
      </p:sp>
      <p:sp>
        <p:nvSpPr>
          <p:cNvPr id="3" name="Content Placeholder 2"/>
          <p:cNvSpPr>
            <a:spLocks noGrp="1"/>
          </p:cNvSpPr>
          <p:nvPr>
            <p:ph idx="1"/>
          </p:nvPr>
        </p:nvSpPr>
        <p:spPr>
          <a:xfrm>
            <a:off x="971550" y="1545771"/>
            <a:ext cx="6844393" cy="4593771"/>
          </a:xfrm>
        </p:spPr>
        <p:txBody>
          <a:bodyPr>
            <a:normAutofit fontScale="92500" lnSpcReduction="20000"/>
          </a:bodyPr>
          <a:lstStyle/>
          <a:p>
            <a:r>
              <a:rPr lang="en-GB" sz="1800" dirty="0"/>
              <a:t>*</a:t>
            </a:r>
            <a:r>
              <a:rPr lang="en-US" sz="1800" dirty="0"/>
              <a:t>“The maximum level of the additive in grape wine set as Good Manufacturing Practice must not result in (i) the modification of the natural and essential characteristics of the wine and (ii) a substantial change in the composition of the wine</a:t>
            </a:r>
            <a:r>
              <a:rPr lang="en-US" sz="1800" dirty="0" smtClean="0"/>
              <a:t>.”</a:t>
            </a:r>
            <a:r>
              <a:rPr lang="en-US" sz="1800" i="1" dirty="0" smtClean="0"/>
              <a:t>…</a:t>
            </a:r>
            <a:endParaRPr lang="en-AU" sz="1800" dirty="0"/>
          </a:p>
          <a:p>
            <a:r>
              <a:rPr lang="en-US" sz="1800" dirty="0" smtClean="0"/>
              <a:t>Brazil</a:t>
            </a:r>
            <a:r>
              <a:rPr lang="en-US" sz="1800" dirty="0"/>
              <a:t>: the acidity is one of the most important parameters of identity and quality of grape wines.  Climatic variations can change the acidity and consequently the sensorial characteristics of the product. Therefore, the use of acidity regulators can help to maintain the wine grape identity specially related to occasional (but necessary) corrections in wine acidity due to climatic variations. However, Brazil considers that is important to establish a numerical limit. The acidity of a wine is intrinsically related to the grape variety and regional characteristics. </a:t>
            </a:r>
            <a:r>
              <a:rPr lang="en-US" sz="1800" b="1" u="sng" dirty="0"/>
              <a:t>The indiscriminate and unlimited use of acidity regulators can affect substantially the intrinsic characteristics of wine related to nature of grape.</a:t>
            </a:r>
            <a:r>
              <a:rPr lang="en-US" sz="1800" b="1" dirty="0"/>
              <a:t> </a:t>
            </a:r>
            <a:endParaRPr lang="en-US" sz="1800" b="1" dirty="0" smtClean="0"/>
          </a:p>
          <a:p>
            <a:r>
              <a:rPr lang="fr-FR" sz="1800" dirty="0" smtClean="0"/>
              <a:t>But </a:t>
            </a:r>
            <a:r>
              <a:rPr lang="fr-FR" sz="1800" dirty="0" err="1"/>
              <a:t>it</a:t>
            </a:r>
            <a:r>
              <a:rPr lang="fr-FR" sz="1800" dirty="0"/>
              <a:t> </a:t>
            </a:r>
            <a:r>
              <a:rPr lang="fr-FR" sz="1800" dirty="0" err="1"/>
              <a:t>is</a:t>
            </a:r>
            <a:r>
              <a:rPr lang="fr-FR" sz="1800" dirty="0"/>
              <a:t> important </a:t>
            </a:r>
            <a:r>
              <a:rPr lang="fr-FR" sz="1800" dirty="0" err="1"/>
              <a:t>that</a:t>
            </a:r>
            <a:r>
              <a:rPr lang="fr-FR" sz="1800" dirty="0"/>
              <a:t> the ML </a:t>
            </a:r>
            <a:r>
              <a:rPr lang="fr-FR" sz="1800" dirty="0" err="1"/>
              <a:t>considers</a:t>
            </a:r>
            <a:r>
              <a:rPr lang="fr-FR" sz="1800" dirty="0"/>
              <a:t> the </a:t>
            </a:r>
            <a:r>
              <a:rPr lang="fr-FR" sz="1800" dirty="0" err="1"/>
              <a:t>particularity</a:t>
            </a:r>
            <a:r>
              <a:rPr lang="fr-FR" sz="1800" dirty="0"/>
              <a:t> of the </a:t>
            </a:r>
            <a:r>
              <a:rPr lang="fr-FR" sz="1800" dirty="0" err="1"/>
              <a:t>wine</a:t>
            </a:r>
            <a:r>
              <a:rPr lang="fr-FR" sz="1800" dirty="0"/>
              <a:t> countries </a:t>
            </a:r>
            <a:r>
              <a:rPr lang="fr-FR" sz="1800" dirty="0" err="1"/>
              <a:t>producers</a:t>
            </a:r>
            <a:r>
              <a:rPr lang="fr-FR" sz="1800" dirty="0"/>
              <a:t> in </a:t>
            </a:r>
            <a:r>
              <a:rPr lang="fr-FR" sz="1800" dirty="0" err="1"/>
              <a:t>order</a:t>
            </a:r>
            <a:r>
              <a:rPr lang="fr-FR" sz="1800" dirty="0"/>
              <a:t> to </a:t>
            </a:r>
            <a:r>
              <a:rPr lang="fr-FR" sz="1800" dirty="0" err="1"/>
              <a:t>avoid</a:t>
            </a:r>
            <a:r>
              <a:rPr lang="fr-FR" sz="1800" dirty="0"/>
              <a:t> </a:t>
            </a:r>
            <a:r>
              <a:rPr lang="en-GB" sz="1800" dirty="0"/>
              <a:t>global applicability of limitations for the use of food additives in wine. If a different ML is needed due to innovation in wine production, the interested member can request it to CCFA in accordance with preamble of GSFA. </a:t>
            </a:r>
            <a:endParaRPr lang="en-AU" sz="1800"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21</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2440576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Chile</a:t>
            </a:r>
            <a:endParaRPr lang="en-AU" dirty="0"/>
          </a:p>
        </p:txBody>
      </p:sp>
      <p:sp>
        <p:nvSpPr>
          <p:cNvPr id="3" name="Content Placeholder 2"/>
          <p:cNvSpPr>
            <a:spLocks noGrp="1"/>
          </p:cNvSpPr>
          <p:nvPr>
            <p:ph idx="1"/>
          </p:nvPr>
        </p:nvSpPr>
        <p:spPr/>
        <p:txBody>
          <a:bodyPr/>
          <a:lstStyle/>
          <a:p>
            <a:endParaRPr lang="en-AU" dirty="0"/>
          </a:p>
          <a:p>
            <a:r>
              <a:rPr lang="en-AU" sz="1800" b="1" dirty="0"/>
              <a:t> Chile supports the proposal referred in option "c" </a:t>
            </a:r>
          </a:p>
          <a:p>
            <a:r>
              <a:rPr lang="en-AU" sz="1800" b="1" i="1" dirty="0"/>
              <a:t>c. …The numerical maximum limits recommended by the OIV may be used to guarantee the above mention principles </a:t>
            </a:r>
            <a:endParaRPr lang="en-AU" sz="1800" b="1" dirty="0"/>
          </a:p>
        </p:txBody>
      </p:sp>
      <p:sp>
        <p:nvSpPr>
          <p:cNvPr id="4" name="Slide Number Placeholder 3"/>
          <p:cNvSpPr>
            <a:spLocks noGrp="1"/>
          </p:cNvSpPr>
          <p:nvPr>
            <p:ph type="sldNum" sz="quarter" idx="12"/>
          </p:nvPr>
        </p:nvSpPr>
        <p:spPr/>
        <p:txBody>
          <a:bodyPr/>
          <a:lstStyle/>
          <a:p>
            <a:fld id="{E31375A4-56A4-47D6-9801-1991572033F7}" type="slidenum">
              <a:rPr lang="en-US" smtClean="0"/>
              <a:t>22</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2496671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Malaysia</a:t>
            </a:r>
            <a:endParaRPr lang="en-AU" dirty="0"/>
          </a:p>
        </p:txBody>
      </p:sp>
      <p:sp>
        <p:nvSpPr>
          <p:cNvPr id="3" name="Content Placeholder 2"/>
          <p:cNvSpPr>
            <a:spLocks noGrp="1"/>
          </p:cNvSpPr>
          <p:nvPr>
            <p:ph idx="1"/>
          </p:nvPr>
        </p:nvSpPr>
        <p:spPr/>
        <p:txBody>
          <a:bodyPr>
            <a:normAutofit/>
          </a:bodyPr>
          <a:lstStyle/>
          <a:p>
            <a:r>
              <a:rPr lang="en-GB" sz="1800" b="1" dirty="0" smtClean="0"/>
              <a:t>Malaysia </a:t>
            </a:r>
            <a:r>
              <a:rPr lang="en-GB" sz="1800" b="1" dirty="0"/>
              <a:t>believes option a (no second sentence) is the best way to move forward. </a:t>
            </a:r>
            <a:endParaRPr lang="en-AU" sz="1800" b="1" dirty="0"/>
          </a:p>
          <a:p>
            <a:r>
              <a:rPr lang="en-GB" sz="1800" b="1" dirty="0"/>
              <a:t> </a:t>
            </a:r>
            <a:r>
              <a:rPr lang="en-MY" sz="1800" b="1" dirty="0" smtClean="0"/>
              <a:t>Malaysia </a:t>
            </a:r>
            <a:r>
              <a:rPr lang="en-MY" sz="1800" b="1" dirty="0"/>
              <a:t>supports the possible adoption of the six additives, namely Citric acid (INS 330); Lactic acid L-, D-and DL- (INS 270); Malic acid DL- (INS 296); Ascorbic acid (INS 300); Gum </a:t>
            </a:r>
            <a:r>
              <a:rPr lang="en-MY" sz="1800" b="1" dirty="0" err="1"/>
              <a:t>arabic</a:t>
            </a:r>
            <a:r>
              <a:rPr lang="en-MY" sz="1800" b="1" dirty="0"/>
              <a:t> (INS 414) and Sodium carboxymethylcellulose (INS 466) at GMP with the footnote mentioned above.</a:t>
            </a:r>
            <a:endParaRPr lang="en-AU" sz="1800" b="1" dirty="0"/>
          </a:p>
          <a:p>
            <a:endParaRPr lang="en-AU"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23</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1302658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Italy</a:t>
            </a:r>
            <a:endParaRPr lang="en-AU" dirty="0"/>
          </a:p>
        </p:txBody>
      </p:sp>
      <p:sp>
        <p:nvSpPr>
          <p:cNvPr id="3" name="Content Placeholder 2"/>
          <p:cNvSpPr>
            <a:spLocks noGrp="1"/>
          </p:cNvSpPr>
          <p:nvPr>
            <p:ph idx="1"/>
          </p:nvPr>
        </p:nvSpPr>
        <p:spPr/>
        <p:txBody>
          <a:bodyPr/>
          <a:lstStyle/>
          <a:p>
            <a:r>
              <a:rPr lang="en-GB" sz="1800" b="1" dirty="0"/>
              <a:t>Among the options for a footnote, Italy supports the letter b:</a:t>
            </a:r>
            <a:endParaRPr lang="en-AU" sz="1800" b="1" dirty="0"/>
          </a:p>
          <a:p>
            <a:r>
              <a:rPr lang="en-GB" sz="1800" b="1" dirty="0"/>
              <a:t>" b. …</a:t>
            </a:r>
            <a:r>
              <a:rPr lang="en-GB" sz="1800" b="1" i="1" dirty="0"/>
              <a:t>and shall be consistent with OIV recommendations or with</a:t>
            </a:r>
            <a:r>
              <a:rPr lang="en-GB" sz="1800" b="1" dirty="0"/>
              <a:t> [</a:t>
            </a:r>
            <a:r>
              <a:rPr lang="en-GB" sz="1800" b="1" u="sng" dirty="0"/>
              <a:t>recommendations by]</a:t>
            </a:r>
            <a:r>
              <a:rPr lang="en-GB" sz="1800" b="1" dirty="0"/>
              <a:t> </a:t>
            </a:r>
            <a:r>
              <a:rPr lang="en-GB" sz="1800" b="1" i="1" dirty="0"/>
              <a:t>any other international intergovernmental organisations with recognised expertise in the field of </a:t>
            </a:r>
            <a:r>
              <a:rPr lang="en-GB" sz="1800" b="1" i="1" dirty="0" err="1"/>
              <a:t>vitiviniculture</a:t>
            </a:r>
            <a:r>
              <a:rPr lang="en-GB" sz="1800" b="1" i="1" dirty="0"/>
              <a:t>.</a:t>
            </a:r>
            <a:r>
              <a:rPr lang="en-GB" sz="1800" b="1" dirty="0"/>
              <a:t>"</a:t>
            </a:r>
            <a:endParaRPr lang="en-AU" sz="1800" b="1" dirty="0"/>
          </a:p>
          <a:p>
            <a:r>
              <a:rPr lang="en-GB" sz="1800" b="1" dirty="0"/>
              <a:t>Italy would welcome any integration that could clarify that the international intergovernmental organisations should have technical and scientific expertise and </a:t>
            </a:r>
            <a:r>
              <a:rPr lang="en-GB" sz="1800" b="1" u="sng" dirty="0"/>
              <a:t>should guarantee free and transparent access to their recommendations/advices.  </a:t>
            </a:r>
            <a:endParaRPr lang="en-AU" sz="1800" b="1"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24</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276617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a:t>
            </a:r>
            <a:br>
              <a:rPr lang="en-AU" dirty="0" smtClean="0"/>
            </a:br>
            <a:endParaRPr lang="en-AU" dirty="0"/>
          </a:p>
        </p:txBody>
      </p:sp>
      <p:sp>
        <p:nvSpPr>
          <p:cNvPr id="3" name="Content Placeholder 2"/>
          <p:cNvSpPr>
            <a:spLocks noGrp="1"/>
          </p:cNvSpPr>
          <p:nvPr>
            <p:ph idx="1"/>
          </p:nvPr>
        </p:nvSpPr>
        <p:spPr/>
        <p:txBody>
          <a:bodyPr>
            <a:normAutofit/>
          </a:bodyPr>
          <a:lstStyle/>
          <a:p>
            <a:r>
              <a:rPr lang="en-AU" sz="1800" b="1" dirty="0" smtClean="0"/>
              <a:t>Failure to agree at the next meeting of the CCFA will have serious impacts on trade in wine.</a:t>
            </a:r>
          </a:p>
          <a:p>
            <a:r>
              <a:rPr lang="en-AU" sz="1800" b="1" dirty="0" smtClean="0"/>
              <a:t>We are encouraging all Codex members to preserve the integrity of the GSFA and unless scientific justification or a health and safety reason for a limit can be provided then GMP is appropriate.</a:t>
            </a:r>
          </a:p>
          <a:p>
            <a:r>
              <a:rPr lang="en-AU" sz="1800" b="1" dirty="0" smtClean="0"/>
              <a:t>Codex members should not establish international standards based on political considerations.</a:t>
            </a:r>
          </a:p>
          <a:p>
            <a:r>
              <a:rPr lang="en-AU" sz="1800" b="1" dirty="0" smtClean="0"/>
              <a:t>The additives under consideration should be approved regardless of the footnote as they are commonly used internationally, have no health or safety implications and have a proven technical function.</a:t>
            </a:r>
            <a:endParaRPr lang="en-AU" sz="1800" b="1" dirty="0"/>
          </a:p>
        </p:txBody>
      </p:sp>
      <p:sp>
        <p:nvSpPr>
          <p:cNvPr id="4" name="Slide Number Placeholder 3"/>
          <p:cNvSpPr>
            <a:spLocks noGrp="1"/>
          </p:cNvSpPr>
          <p:nvPr>
            <p:ph type="sldNum" sz="quarter" idx="12"/>
          </p:nvPr>
        </p:nvSpPr>
        <p:spPr/>
        <p:txBody>
          <a:bodyPr/>
          <a:lstStyle/>
          <a:p>
            <a:fld id="{E31375A4-56A4-47D6-9801-1991572033F7}" type="slidenum">
              <a:rPr lang="en-US" smtClean="0"/>
              <a:t>25</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27916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Background</a:t>
            </a:r>
            <a:endParaRPr lang="en-AU" dirty="0"/>
          </a:p>
        </p:txBody>
      </p:sp>
      <p:sp>
        <p:nvSpPr>
          <p:cNvPr id="3" name="Content Placeholder 2"/>
          <p:cNvSpPr>
            <a:spLocks noGrp="1"/>
          </p:cNvSpPr>
          <p:nvPr>
            <p:ph idx="1"/>
          </p:nvPr>
        </p:nvSpPr>
        <p:spPr/>
        <p:txBody>
          <a:bodyPr>
            <a:normAutofit/>
          </a:bodyPr>
          <a:lstStyle/>
          <a:p>
            <a:r>
              <a:rPr lang="en-GB" sz="1800" dirty="0" smtClean="0"/>
              <a:t>The </a:t>
            </a:r>
            <a:r>
              <a:rPr lang="en-GB" sz="1800" dirty="0"/>
              <a:t>key element to addressing differing compositional requirements for wine between international markets is through harmonisation. </a:t>
            </a:r>
            <a:endParaRPr lang="en-GB" sz="1800" dirty="0" smtClean="0"/>
          </a:p>
          <a:p>
            <a:r>
              <a:rPr lang="en-GB" sz="1800" dirty="0" smtClean="0"/>
              <a:t>Increasingly</a:t>
            </a:r>
            <a:r>
              <a:rPr lang="en-GB" sz="1800" dirty="0"/>
              <a:t>, developing </a:t>
            </a:r>
            <a:r>
              <a:rPr lang="en-GB" sz="1800" dirty="0" smtClean="0"/>
              <a:t>markets and non-wine producing economies </a:t>
            </a:r>
            <a:r>
              <a:rPr lang="en-GB" sz="1800" dirty="0"/>
              <a:t>are basing their compositional requirements on </a:t>
            </a:r>
            <a:r>
              <a:rPr lang="en-GB" sz="1800" dirty="0" smtClean="0"/>
              <a:t>Codex </a:t>
            </a:r>
            <a:r>
              <a:rPr lang="en-GB" sz="1800" dirty="0"/>
              <a:t>Alimentarius Commission General Standard for Food Additives. </a:t>
            </a:r>
            <a:endParaRPr lang="en-GB" sz="1800" dirty="0" smtClean="0"/>
          </a:p>
          <a:p>
            <a:r>
              <a:rPr lang="en-GB" sz="1800" dirty="0" smtClean="0"/>
              <a:t>This is to minimise technical barriers to trade.</a:t>
            </a:r>
          </a:p>
        </p:txBody>
      </p:sp>
      <p:sp>
        <p:nvSpPr>
          <p:cNvPr id="4" name="Slide Number Placeholder 3"/>
          <p:cNvSpPr>
            <a:spLocks noGrp="1"/>
          </p:cNvSpPr>
          <p:nvPr>
            <p:ph type="sldNum" sz="quarter" idx="12"/>
          </p:nvPr>
        </p:nvSpPr>
        <p:spPr/>
        <p:txBody>
          <a:bodyPr/>
          <a:lstStyle/>
          <a:p>
            <a:fld id="{E31375A4-56A4-47D6-9801-1991572033F7}" type="slidenum">
              <a:rPr lang="en-US" smtClean="0"/>
              <a:t>3</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2794297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Background</a:t>
            </a:r>
            <a:endParaRPr lang="en-AU" dirty="0"/>
          </a:p>
        </p:txBody>
      </p:sp>
      <p:sp>
        <p:nvSpPr>
          <p:cNvPr id="3" name="Content Placeholder 2"/>
          <p:cNvSpPr>
            <a:spLocks noGrp="1"/>
          </p:cNvSpPr>
          <p:nvPr>
            <p:ph idx="1"/>
          </p:nvPr>
        </p:nvSpPr>
        <p:spPr/>
        <p:txBody>
          <a:bodyPr>
            <a:normAutofit/>
          </a:bodyPr>
          <a:lstStyle/>
          <a:p>
            <a:r>
              <a:rPr lang="en-GB" sz="1800" b="1" dirty="0" smtClean="0"/>
              <a:t>The </a:t>
            </a:r>
            <a:r>
              <a:rPr lang="en-GB" sz="1800" b="1" dirty="0"/>
              <a:t>key element to addressing differing compositional requirements for wine between international markets is through harmonisation. </a:t>
            </a:r>
            <a:endParaRPr lang="en-GB" sz="1800" b="1" dirty="0" smtClean="0"/>
          </a:p>
          <a:p>
            <a:r>
              <a:rPr lang="en-GB" sz="1800" b="1" dirty="0" smtClean="0"/>
              <a:t>Increasingly</a:t>
            </a:r>
            <a:r>
              <a:rPr lang="en-GB" sz="1800" b="1" dirty="0"/>
              <a:t>, developing </a:t>
            </a:r>
            <a:r>
              <a:rPr lang="en-GB" sz="1800" b="1" dirty="0" smtClean="0"/>
              <a:t>markets and non-wine producing economies </a:t>
            </a:r>
            <a:r>
              <a:rPr lang="en-GB" sz="1800" b="1" dirty="0"/>
              <a:t>are basing their compositional requirements on </a:t>
            </a:r>
            <a:r>
              <a:rPr lang="en-GB" sz="1800" b="1" dirty="0" smtClean="0"/>
              <a:t>Codex </a:t>
            </a:r>
            <a:r>
              <a:rPr lang="en-GB" sz="1800" b="1" dirty="0"/>
              <a:t>Alimentarius Commission General Standard for Food Additives. </a:t>
            </a:r>
            <a:endParaRPr lang="en-GB" sz="1800" b="1" dirty="0" smtClean="0"/>
          </a:p>
          <a:p>
            <a:r>
              <a:rPr lang="en-GB" sz="1800" b="1" dirty="0" smtClean="0"/>
              <a:t>This is to minimise technical barriers to trade.</a:t>
            </a:r>
          </a:p>
        </p:txBody>
      </p:sp>
      <p:sp>
        <p:nvSpPr>
          <p:cNvPr id="4" name="Slide Number Placeholder 3"/>
          <p:cNvSpPr>
            <a:spLocks noGrp="1"/>
          </p:cNvSpPr>
          <p:nvPr>
            <p:ph type="sldNum" sz="quarter" idx="12"/>
          </p:nvPr>
        </p:nvSpPr>
        <p:spPr/>
        <p:txBody>
          <a:bodyPr/>
          <a:lstStyle/>
          <a:p>
            <a:fld id="{E31375A4-56A4-47D6-9801-1991572033F7}" type="slidenum">
              <a:rPr lang="en-US" smtClean="0"/>
              <a:t>4</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1161178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 and Recent Developments</a:t>
            </a:r>
            <a:endParaRPr lang="en-AU" dirty="0"/>
          </a:p>
        </p:txBody>
      </p:sp>
      <p:sp>
        <p:nvSpPr>
          <p:cNvPr id="3" name="Content Placeholder 2"/>
          <p:cNvSpPr>
            <a:spLocks noGrp="1"/>
          </p:cNvSpPr>
          <p:nvPr>
            <p:ph idx="1"/>
          </p:nvPr>
        </p:nvSpPr>
        <p:spPr/>
        <p:txBody>
          <a:bodyPr/>
          <a:lstStyle/>
          <a:p>
            <a:r>
              <a:rPr lang="en-GB" sz="1800" b="1" dirty="0" smtClean="0"/>
              <a:t>To maximise </a:t>
            </a:r>
            <a:r>
              <a:rPr lang="en-GB" sz="1800" b="1" dirty="0"/>
              <a:t>opportunities to harmonise wine additives requires the addition of key additives into the GSFA via the Codex Committee on Food Additives and then follow-up activity to encourage their adoption in key </a:t>
            </a:r>
            <a:r>
              <a:rPr lang="en-GB" sz="1800" b="1" dirty="0" smtClean="0"/>
              <a:t>markets.</a:t>
            </a:r>
          </a:p>
          <a:p>
            <a:r>
              <a:rPr lang="en-GB" sz="1800" b="1" dirty="0" smtClean="0"/>
              <a:t>Harmonisation of wine additives will provide guarantees for wine quality and safety (although we should note that wine is a low risk product from a micro-biological perspective).</a:t>
            </a:r>
          </a:p>
          <a:p>
            <a:r>
              <a:rPr lang="en-GB" sz="1800" b="1" dirty="0" smtClean="0"/>
              <a:t>Currently</a:t>
            </a:r>
            <a:r>
              <a:rPr lang="en-GB" sz="1800" b="1" dirty="0"/>
              <a:t>, only five additives (dimethyl dicarbonate, lysozyme, sorbates, CO</a:t>
            </a:r>
            <a:r>
              <a:rPr lang="en-GB" sz="1800" b="1" baseline="-25000" dirty="0"/>
              <a:t>2</a:t>
            </a:r>
            <a:r>
              <a:rPr lang="en-GB" sz="1800" b="1" dirty="0"/>
              <a:t> and sulphites) are currently listed for the food category 14.2.3 “Grape wines”. Caramel III and IV are permitted for use in fortified wines</a:t>
            </a:r>
            <a:endParaRPr lang="en-AU" sz="1800" b="1"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5</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1587503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CCFA developments</a:t>
            </a:r>
            <a:endParaRPr lang="en-AU" dirty="0"/>
          </a:p>
        </p:txBody>
      </p:sp>
      <p:sp>
        <p:nvSpPr>
          <p:cNvPr id="3" name="Content Placeholder 2"/>
          <p:cNvSpPr>
            <a:spLocks noGrp="1"/>
          </p:cNvSpPr>
          <p:nvPr>
            <p:ph idx="1"/>
          </p:nvPr>
        </p:nvSpPr>
        <p:spPr/>
        <p:txBody>
          <a:bodyPr/>
          <a:lstStyle/>
          <a:p>
            <a:r>
              <a:rPr lang="en-GB" dirty="0" smtClean="0"/>
              <a:t>The </a:t>
            </a:r>
            <a:r>
              <a:rPr lang="en-GB" dirty="0"/>
              <a:t>Codex Committee on Food Additives (CCFA) held its 48</a:t>
            </a:r>
            <a:r>
              <a:rPr lang="en-GB" baseline="30000" dirty="0"/>
              <a:t>th</a:t>
            </a:r>
            <a:r>
              <a:rPr lang="en-GB" dirty="0"/>
              <a:t> Meeting in Xi’an China from </a:t>
            </a:r>
            <a:r>
              <a:rPr lang="en-GB" dirty="0" smtClean="0"/>
              <a:t>March 11</a:t>
            </a:r>
            <a:r>
              <a:rPr lang="en-GB" baseline="30000" dirty="0" smtClean="0"/>
              <a:t>th</a:t>
            </a:r>
            <a:r>
              <a:rPr lang="en-GB" dirty="0" smtClean="0"/>
              <a:t> </a:t>
            </a:r>
            <a:r>
              <a:rPr lang="en-GB" dirty="0"/>
              <a:t>-</a:t>
            </a:r>
            <a:r>
              <a:rPr lang="en-GB" dirty="0" smtClean="0"/>
              <a:t>17</a:t>
            </a:r>
            <a:r>
              <a:rPr lang="en-GB" baseline="30000" dirty="0" smtClean="0"/>
              <a:t>th</a:t>
            </a:r>
            <a:endParaRPr lang="en-GB" dirty="0" smtClean="0"/>
          </a:p>
          <a:p>
            <a:r>
              <a:rPr lang="en-GB" dirty="0" smtClean="0"/>
              <a:t>From </a:t>
            </a:r>
            <a:r>
              <a:rPr lang="en-GB" dirty="0"/>
              <a:t>a wine perspective, the agenda item was dealing with the outcomes of an EwG established by the 47</a:t>
            </a:r>
            <a:r>
              <a:rPr lang="en-GB" baseline="30000" dirty="0"/>
              <a:t>th</a:t>
            </a:r>
            <a:r>
              <a:rPr lang="en-GB" dirty="0"/>
              <a:t> CCFA </a:t>
            </a:r>
            <a:r>
              <a:rPr lang="en-US" dirty="0"/>
              <a:t>to look into the use of emulsifiers; stabilizers; thickeners acidity regulators; and antioxidants in the production of wine and whether to establish numerical limits or revert to Good Manufacturing Practice (GMP) in the case of those additives (allowable daily intake unspecified) with no health or safety issues</a:t>
            </a:r>
            <a:r>
              <a:rPr lang="en-US" dirty="0" smtClean="0"/>
              <a:t>.</a:t>
            </a:r>
          </a:p>
          <a:p>
            <a:r>
              <a:rPr lang="en-US" dirty="0" smtClean="0"/>
              <a:t>The </a:t>
            </a:r>
            <a:r>
              <a:rPr lang="en-US" dirty="0"/>
              <a:t>working group had recommended that maximum levels should be based on GMP but that if countries wished to establish numerical limits for technological reasons, then reference should be made to international standard setting bodies such as the OIV. </a:t>
            </a:r>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6</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3173745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321" y="438539"/>
            <a:ext cx="7200900" cy="1142385"/>
          </a:xfrm>
        </p:spPr>
        <p:txBody>
          <a:bodyPr/>
          <a:lstStyle/>
          <a:p>
            <a:r>
              <a:rPr lang="en-AU" dirty="0" smtClean="0"/>
              <a:t>Additives under consideration</a:t>
            </a:r>
            <a:endParaRPr lang="en-AU" dirty="0"/>
          </a:p>
        </p:txBody>
      </p:sp>
      <p:sp>
        <p:nvSpPr>
          <p:cNvPr id="3" name="Content Placeholder 2"/>
          <p:cNvSpPr>
            <a:spLocks noGrp="1"/>
          </p:cNvSpPr>
          <p:nvPr>
            <p:ph idx="1"/>
          </p:nvPr>
        </p:nvSpPr>
        <p:spPr/>
        <p:txBody>
          <a:bodyPr/>
          <a:lstStyle/>
          <a:p>
            <a:r>
              <a:rPr lang="en-US" sz="1800" b="1" dirty="0" smtClean="0"/>
              <a:t>They </a:t>
            </a:r>
            <a:r>
              <a:rPr lang="en-US" sz="1800" b="1" dirty="0"/>
              <a:t>further agreed that subject to this point the following additives should be added to the General Standard for Food Additives (GSFA) for use in wine: with a use level of GMP</a:t>
            </a:r>
            <a:r>
              <a:rPr lang="en-US" sz="1800" b="1" dirty="0" smtClean="0"/>
              <a:t>:</a:t>
            </a:r>
            <a:endParaRPr lang="en-AU" sz="1800" b="1" dirty="0"/>
          </a:p>
          <a:p>
            <a:pPr lvl="0"/>
            <a:r>
              <a:rPr lang="en-GB" sz="1800" b="1" dirty="0"/>
              <a:t>Citric acid (INS 330);</a:t>
            </a:r>
            <a:endParaRPr lang="en-AU" sz="1800" b="1" dirty="0"/>
          </a:p>
          <a:p>
            <a:pPr lvl="0"/>
            <a:r>
              <a:rPr lang="en-GB" sz="1800" b="1" dirty="0"/>
              <a:t>Lactic acid L-, D- and DL- (INS 270);</a:t>
            </a:r>
            <a:endParaRPr lang="en-AU" sz="1800" b="1" dirty="0"/>
          </a:p>
          <a:p>
            <a:pPr lvl="0"/>
            <a:r>
              <a:rPr lang="en-GB" sz="1800" b="1" dirty="0"/>
              <a:t>Malic acid DL- (INS 296); </a:t>
            </a:r>
            <a:endParaRPr lang="en-AU" sz="1800" b="1" dirty="0"/>
          </a:p>
          <a:p>
            <a:pPr lvl="0"/>
            <a:r>
              <a:rPr lang="en-GB" sz="1800" b="1" dirty="0"/>
              <a:t>Tartaric acid L(+) (INS 334); </a:t>
            </a:r>
            <a:endParaRPr lang="en-AU" sz="1800" b="1" dirty="0"/>
          </a:p>
          <a:p>
            <a:pPr lvl="0"/>
            <a:r>
              <a:rPr lang="en-GB" sz="1800" b="1" dirty="0"/>
              <a:t>Ascorbic acid (INS 300); </a:t>
            </a:r>
            <a:endParaRPr lang="en-AU" sz="1800" b="1" dirty="0"/>
          </a:p>
          <a:p>
            <a:pPr lvl="0"/>
            <a:r>
              <a:rPr lang="en-GB" sz="1800" b="1" dirty="0"/>
              <a:t>Gum Arabic (INS 414); and </a:t>
            </a:r>
            <a:endParaRPr lang="en-AU" sz="1800" b="1" dirty="0"/>
          </a:p>
          <a:p>
            <a:pPr lvl="0"/>
            <a:r>
              <a:rPr lang="en-GB" sz="1800" b="1" dirty="0"/>
              <a:t>Sodium carboxymethylcellulose (INS 466)</a:t>
            </a:r>
            <a:endParaRPr lang="en-AU" sz="1800" b="1"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7</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4080570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 agreement was reached</a:t>
            </a:r>
            <a:endParaRPr lang="en-AU" dirty="0"/>
          </a:p>
        </p:txBody>
      </p:sp>
      <p:sp>
        <p:nvSpPr>
          <p:cNvPr id="3" name="Content Placeholder 2"/>
          <p:cNvSpPr>
            <a:spLocks noGrp="1"/>
          </p:cNvSpPr>
          <p:nvPr>
            <p:ph idx="1"/>
          </p:nvPr>
        </p:nvSpPr>
        <p:spPr>
          <a:xfrm>
            <a:off x="971550" y="1981202"/>
            <a:ext cx="7170964" cy="4310741"/>
          </a:xfrm>
        </p:spPr>
        <p:txBody>
          <a:bodyPr>
            <a:noAutofit/>
          </a:bodyPr>
          <a:lstStyle/>
          <a:p>
            <a:r>
              <a:rPr lang="en-AU" sz="1800" b="1" dirty="0"/>
              <a:t>Key issues preventing agreement were (and are):</a:t>
            </a:r>
          </a:p>
          <a:p>
            <a:endParaRPr lang="en-AU" sz="1800" b="1" dirty="0"/>
          </a:p>
          <a:p>
            <a:pPr lvl="0"/>
            <a:r>
              <a:rPr lang="en-GB" sz="1800" b="1" dirty="0"/>
              <a:t>The European Union </a:t>
            </a:r>
            <a:r>
              <a:rPr lang="en-GB" sz="1800" b="1" dirty="0" smtClean="0"/>
              <a:t>needs </a:t>
            </a:r>
            <a:r>
              <a:rPr lang="en-GB" sz="1800" b="1" dirty="0"/>
              <a:t>OIV </a:t>
            </a:r>
            <a:r>
              <a:rPr lang="en-GB" sz="1800" b="1" dirty="0" smtClean="0"/>
              <a:t>to </a:t>
            </a:r>
            <a:r>
              <a:rPr lang="en-GB" sz="1800" b="1" dirty="0"/>
              <a:t>be mentioned as a reference body and are seeking it as the only reference body.</a:t>
            </a:r>
            <a:endParaRPr lang="en-AU" sz="1800" b="1" dirty="0"/>
          </a:p>
          <a:p>
            <a:pPr lvl="0"/>
            <a:r>
              <a:rPr lang="en-GB" sz="1800" b="1" dirty="0"/>
              <a:t>The European Union want to close off the opportunity for other standard setting bodies /or international bodies to be referenced.</a:t>
            </a:r>
            <a:endParaRPr lang="en-AU" sz="1800" b="1" dirty="0"/>
          </a:p>
          <a:p>
            <a:pPr lvl="0"/>
            <a:r>
              <a:rPr lang="en-GB" sz="1800" b="1" dirty="0"/>
              <a:t>The European Union </a:t>
            </a:r>
            <a:r>
              <a:rPr lang="en-GB" sz="1800" b="1" dirty="0" smtClean="0"/>
              <a:t>wants  </a:t>
            </a:r>
            <a:r>
              <a:rPr lang="en-GB" sz="1800" b="1" dirty="0"/>
              <a:t>limits recommended by the OIV to be adopted into the GSFA</a:t>
            </a:r>
            <a:endParaRPr lang="en-AU" sz="1800" b="1" dirty="0"/>
          </a:p>
          <a:p>
            <a:pPr lvl="0"/>
            <a:r>
              <a:rPr lang="en-GB" sz="1800" b="1" dirty="0" smtClean="0"/>
              <a:t>U.S., Canada, and </a:t>
            </a:r>
            <a:r>
              <a:rPr lang="en-GB" sz="1800" b="1" dirty="0"/>
              <a:t>indeed many other countries will not accept </a:t>
            </a:r>
            <a:r>
              <a:rPr lang="en-GB" sz="1800" b="1" dirty="0" smtClean="0"/>
              <a:t>the </a:t>
            </a:r>
            <a:r>
              <a:rPr lang="en-GB" sz="1800" b="1" dirty="0"/>
              <a:t>OIV as a sole reference body and wish to preserve the Codex General Principle of not setting numerical limits when there is no allowable daily intake specified.</a:t>
            </a:r>
            <a:endParaRPr lang="en-AU" sz="1800" b="1" dirty="0"/>
          </a:p>
          <a:p>
            <a:endParaRPr lang="en-AU" sz="1800" b="1" dirty="0"/>
          </a:p>
        </p:txBody>
      </p:sp>
      <p:sp>
        <p:nvSpPr>
          <p:cNvPr id="4" name="Slide Number Placeholder 3"/>
          <p:cNvSpPr>
            <a:spLocks noGrp="1"/>
          </p:cNvSpPr>
          <p:nvPr>
            <p:ph type="sldNum" sz="quarter" idx="12"/>
          </p:nvPr>
        </p:nvSpPr>
        <p:spPr/>
        <p:txBody>
          <a:bodyPr/>
          <a:lstStyle/>
          <a:p>
            <a:fld id="{E31375A4-56A4-47D6-9801-1991572033F7}" type="slidenum">
              <a:rPr lang="en-US" smtClean="0"/>
              <a:t>8</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2369092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Current issues</a:t>
            </a:r>
            <a:endParaRPr lang="en-AU" dirty="0"/>
          </a:p>
        </p:txBody>
      </p:sp>
      <p:sp>
        <p:nvSpPr>
          <p:cNvPr id="3" name="Content Placeholder 2"/>
          <p:cNvSpPr>
            <a:spLocks noGrp="1"/>
          </p:cNvSpPr>
          <p:nvPr>
            <p:ph idx="1"/>
          </p:nvPr>
        </p:nvSpPr>
        <p:spPr/>
        <p:txBody>
          <a:bodyPr/>
          <a:lstStyle/>
          <a:p>
            <a:r>
              <a:rPr lang="en-GB" sz="1600" b="1" dirty="0"/>
              <a:t>The 48</a:t>
            </a:r>
            <a:r>
              <a:rPr lang="en-GB" sz="1600" b="1" baseline="30000" dirty="0"/>
              <a:t>th</a:t>
            </a:r>
            <a:r>
              <a:rPr lang="en-GB" sz="1600" b="1" dirty="0"/>
              <a:t> CCFA (</a:t>
            </a:r>
            <a:r>
              <a:rPr lang="en-GB" sz="1600" b="1" dirty="0">
                <a:hlinkClick r:id="rId2"/>
              </a:rPr>
              <a:t>REP16/FA</a:t>
            </a:r>
            <a:r>
              <a:rPr lang="en-GB" sz="1600" b="1" dirty="0"/>
              <a:t>, para 97) agreed to establish an electronic working group (EWG), chaired by the European Union and co-chaired by Australia, </a:t>
            </a:r>
            <a:r>
              <a:rPr lang="en-US" sz="1600" b="1" dirty="0"/>
              <a:t>with the following terms of references:</a:t>
            </a:r>
            <a:endParaRPr lang="en-AU" sz="1600" b="1" dirty="0"/>
          </a:p>
          <a:p>
            <a:r>
              <a:rPr lang="en-GB" sz="1600" b="1" i="1" dirty="0"/>
              <a:t>Taking account of the issues identified in </a:t>
            </a:r>
            <a:r>
              <a:rPr lang="en-GB" sz="1600" b="1" i="1" dirty="0">
                <a:hlinkClick r:id="rId3"/>
              </a:rPr>
              <a:t>CX/FA 16/48/13</a:t>
            </a:r>
            <a:r>
              <a:rPr lang="en-GB" sz="1600" b="1" i="1" dirty="0"/>
              <a:t>, and the positions expressed at the CCFA48 and in the various CRDs, including the EWG co-chair recommendations for food additives in wine (FC 14.2.3):</a:t>
            </a:r>
            <a:endParaRPr lang="en-AU" sz="1600" b="1" dirty="0"/>
          </a:p>
          <a:p>
            <a:r>
              <a:rPr lang="en-GB" sz="1600" b="1" i="1" dirty="0"/>
              <a:t>(i) Develop and analyse recommendations for the amendment of the GSFA with respect to food additives in wine.</a:t>
            </a:r>
            <a:endParaRPr lang="en-AU" sz="1600" b="1" dirty="0"/>
          </a:p>
          <a:p>
            <a:r>
              <a:rPr lang="en-GB" sz="1600" b="1" i="1" dirty="0"/>
              <a:t>(ii) Consider provisions for food additives belonging to the following functional classes: acidity regulators, stabilizers and antioxidants.</a:t>
            </a:r>
            <a:endParaRPr lang="en-AU" sz="1600" b="1"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9</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2637505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2769</Words>
  <Application>Microsoft Office PowerPoint</Application>
  <PresentationFormat>On-screen Show (4:3)</PresentationFormat>
  <Paragraphs>195</Paragraphs>
  <Slides>25</Slides>
  <Notes>1</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Times New Roman</vt:lpstr>
      <vt:lpstr>Diamond Grid 16x9</vt:lpstr>
      <vt:lpstr>Codex Committee on Food Additives</vt:lpstr>
      <vt:lpstr>Introduction</vt:lpstr>
      <vt:lpstr>Background</vt:lpstr>
      <vt:lpstr>Background</vt:lpstr>
      <vt:lpstr>Issues and Recent Developments</vt:lpstr>
      <vt:lpstr>CCFA developments</vt:lpstr>
      <vt:lpstr>Additives under consideration</vt:lpstr>
      <vt:lpstr>No agreement was reached</vt:lpstr>
      <vt:lpstr>Current issues</vt:lpstr>
      <vt:lpstr>The proposed timetable for the work of this EWG is as follows:  </vt:lpstr>
      <vt:lpstr>The Chair and co-Chair of the EWG proposed also to adopt the following seven additives pending agreement on the wording of the footnote mentioned in the previous paragraph:</vt:lpstr>
      <vt:lpstr>Current comments</vt:lpstr>
      <vt:lpstr>Brief summary of comments</vt:lpstr>
      <vt:lpstr>Canada</vt:lpstr>
      <vt:lpstr>United States</vt:lpstr>
      <vt:lpstr>Japan</vt:lpstr>
      <vt:lpstr> Russian Federation</vt:lpstr>
      <vt:lpstr>Spain</vt:lpstr>
      <vt:lpstr>Australia </vt:lpstr>
      <vt:lpstr>Cyprus</vt:lpstr>
      <vt:lpstr>Brazil</vt:lpstr>
      <vt:lpstr>Chile</vt:lpstr>
      <vt:lpstr>Malaysia</vt:lpstr>
      <vt:lpstr>Italy</vt:lpstr>
      <vt:lpstr>Conclusion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2016-08-31T23:08:32Z</dcterms:created>
  <dcterms:modified xsi:type="dcterms:W3CDTF">2016-09-20T15:07:16Z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