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5"/>
  </p:notesMasterIdLst>
  <p:handoutMasterIdLst>
    <p:handoutMasterId r:id="rId16"/>
  </p:handoutMasterIdLst>
  <p:sldIdLst>
    <p:sldId id="261" r:id="rId5"/>
    <p:sldId id="257" r:id="rId6"/>
    <p:sldId id="269" r:id="rId7"/>
    <p:sldId id="277" r:id="rId8"/>
    <p:sldId id="272" r:id="rId9"/>
    <p:sldId id="273" r:id="rId10"/>
    <p:sldId id="274" r:id="rId11"/>
    <p:sldId id="275" r:id="rId12"/>
    <p:sldId id="276"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124" d="100"/>
          <a:sy n="124" d="100"/>
        </p:scale>
        <p:origin x="396" y="96"/>
      </p:cViewPr>
      <p:guideLst>
        <p:guide pos="288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9/29/2016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9/29/2016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82869989-EB00-4EE7-BCB5-25BDC5BB29F8}" type="slidenum">
              <a:rPr lang="en-US" smtClean="0"/>
              <a:t>1</a:t>
            </a:fld>
            <a:endParaRPr lang="en-US"/>
          </a:p>
        </p:txBody>
      </p:sp>
    </p:spTree>
    <p:extLst>
      <p:ext uri="{BB962C8B-B14F-4D97-AF65-F5344CB8AC3E}">
        <p14:creationId xmlns:p14="http://schemas.microsoft.com/office/powerpoint/2010/main" val="805810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9418" y="-68921"/>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0380" y="6304679"/>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solidFill>
                  <a:schemeClr val="bg1">
                    <a:lumMod val="50000"/>
                  </a:schemeClr>
                </a:solidFill>
              </a:rPr>
              <a:t>Ottawa, Canada</a:t>
            </a:r>
          </a:p>
        </p:txBody>
      </p:sp>
      <p:sp>
        <p:nvSpPr>
          <p:cNvPr id="61" name="Rectangle 60"/>
          <p:cNvSpPr/>
          <p:nvPr userDrawn="1"/>
        </p:nvSpPr>
        <p:spPr>
          <a:xfrm>
            <a:off x="927935" y="6196809"/>
            <a:ext cx="3674404" cy="276999"/>
          </a:xfrm>
          <a:prstGeom prst="rect">
            <a:avLst/>
          </a:prstGeom>
        </p:spPr>
        <p:txBody>
          <a:bodyPr wrap="none">
            <a:spAutoFit/>
          </a:bodyPr>
          <a:lstStyle/>
          <a:p>
            <a:r>
              <a:rPr lang="en-US" sz="1200" dirty="0">
                <a:solidFill>
                  <a:schemeClr val="bg1">
                    <a:lumMod val="50000"/>
                  </a:schemeClr>
                </a:solidFill>
              </a:rPr>
              <a:t>APEC Wine Regulatory Forum |  October 6-7, 2016</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8895" y="318868"/>
            <a:ext cx="4194782" cy="1275208"/>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9" name="Date Placeholder 3"/>
          <p:cNvSpPr>
            <a:spLocks noGrp="1"/>
          </p:cNvSpPr>
          <p:nvPr>
            <p:ph type="dt" sz="half" idx="10"/>
          </p:nvPr>
        </p:nvSpPr>
        <p:spPr>
          <a:xfrm>
            <a:off x="7350236" y="6289679"/>
            <a:ext cx="1028452" cy="222436"/>
          </a:xfrm>
          <a:prstGeom prst="rect">
            <a:avLst/>
          </a:prstGeom>
        </p:spPr>
        <p:txBody>
          <a:bodyPr/>
          <a:lstStyle>
            <a:lvl1pPr>
              <a:defRPr/>
            </a:lvl1pPr>
          </a:lstStyle>
          <a:p>
            <a:r>
              <a:rPr lang="en-US" dirty="0"/>
              <a:t>Ottawa, Canada</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a:t>Ottawa, Canada</a:t>
            </a:r>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4113" y="1909347"/>
            <a:ext cx="7543365" cy="2901467"/>
          </a:xfrm>
        </p:spPr>
        <p:txBody>
          <a:bodyPr/>
          <a:lstStyle/>
          <a:p>
            <a:r>
              <a:rPr lang="en-US" dirty="0"/>
              <a:t> </a:t>
            </a:r>
            <a:r>
              <a:rPr lang="en-US" sz="4800" dirty="0">
                <a:solidFill>
                  <a:schemeClr val="bg2">
                    <a:lumMod val="25000"/>
                  </a:schemeClr>
                </a:solidFill>
              </a:rPr>
              <a:t>International Wine</a:t>
            </a:r>
            <a:br>
              <a:rPr lang="en-US" sz="4800" dirty="0">
                <a:solidFill>
                  <a:schemeClr val="bg2">
                    <a:lumMod val="25000"/>
                  </a:schemeClr>
                </a:solidFill>
              </a:rPr>
            </a:br>
            <a:r>
              <a:rPr lang="en-US" sz="4800" dirty="0">
                <a:solidFill>
                  <a:schemeClr val="bg2">
                    <a:lumMod val="25000"/>
                  </a:schemeClr>
                </a:solidFill>
              </a:rPr>
              <a:t> Technical Summit</a:t>
            </a:r>
            <a:endParaRPr lang="en-US" sz="5400" dirty="0">
              <a:solidFill>
                <a:schemeClr val="bg2">
                  <a:lumMod val="25000"/>
                </a:schemeClr>
              </a:solidFill>
            </a:endParaRPr>
          </a:p>
        </p:txBody>
      </p:sp>
      <p:sp>
        <p:nvSpPr>
          <p:cNvPr id="3" name="Subtitle 2"/>
          <p:cNvSpPr>
            <a:spLocks noGrp="1"/>
          </p:cNvSpPr>
          <p:nvPr>
            <p:ph type="subTitle" idx="1"/>
          </p:nvPr>
        </p:nvSpPr>
        <p:spPr/>
        <p:txBody>
          <a:bodyPr>
            <a:normAutofit/>
          </a:bodyPr>
          <a:lstStyle/>
          <a:p>
            <a:r>
              <a:rPr lang="en-US" sz="1800" dirty="0"/>
              <a:t>May 23-25, 2016</a:t>
            </a:r>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6637949" y="3147142"/>
            <a:ext cx="1387837" cy="1539875"/>
          </a:xfrm>
          <a:prstGeom prst="rect">
            <a:avLst/>
          </a:prstGeom>
        </p:spPr>
      </p:pic>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2541573"/>
            <a:ext cx="7200900" cy="2130180"/>
          </a:xfrm>
        </p:spPr>
        <p:txBody>
          <a:bodyPr/>
          <a:lstStyle/>
          <a:p>
            <a:r>
              <a:rPr lang="en-US" dirty="0"/>
              <a:t>Next IWTS Meeting</a:t>
            </a:r>
          </a:p>
        </p:txBody>
      </p:sp>
      <p:sp>
        <p:nvSpPr>
          <p:cNvPr id="3" name="Text Placeholder 2"/>
          <p:cNvSpPr>
            <a:spLocks noGrp="1"/>
          </p:cNvSpPr>
          <p:nvPr>
            <p:ph type="body" idx="1"/>
          </p:nvPr>
        </p:nvSpPr>
        <p:spPr>
          <a:xfrm>
            <a:off x="971550" y="5398285"/>
            <a:ext cx="7200900" cy="457200"/>
          </a:xfrm>
        </p:spPr>
        <p:txBody>
          <a:bodyPr>
            <a:normAutofit/>
          </a:bodyPr>
          <a:lstStyle/>
          <a:p>
            <a:r>
              <a:rPr lang="en-US" sz="2400" dirty="0"/>
              <a:t>Spring or Summer 2017</a:t>
            </a:r>
          </a:p>
        </p:txBody>
      </p:sp>
    </p:spTree>
    <p:extLst>
      <p:ext uri="{BB962C8B-B14F-4D97-AF65-F5344CB8AC3E}">
        <p14:creationId xmlns:p14="http://schemas.microsoft.com/office/powerpoint/2010/main" val="2362296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2016 Working Group Reports</a:t>
            </a:r>
          </a:p>
        </p:txBody>
      </p:sp>
      <p:sp>
        <p:nvSpPr>
          <p:cNvPr id="3" name="Content Placeholder 2"/>
          <p:cNvSpPr>
            <a:spLocks noGrp="1"/>
          </p:cNvSpPr>
          <p:nvPr>
            <p:ph idx="1"/>
          </p:nvPr>
        </p:nvSpPr>
        <p:spPr/>
        <p:txBody>
          <a:bodyPr/>
          <a:lstStyle/>
          <a:p>
            <a:r>
              <a:rPr lang="en-US" sz="2400" dirty="0"/>
              <a:t>Working Group #1  Authenticity and Counterfeit </a:t>
            </a:r>
          </a:p>
          <a:p>
            <a:r>
              <a:rPr lang="en-US" sz="2400" dirty="0"/>
              <a:t>Working Group #2  Analytical Method Quality </a:t>
            </a:r>
          </a:p>
          <a:p>
            <a:r>
              <a:rPr lang="en-US" sz="2400" dirty="0"/>
              <a:t>Working Group #3  Laboratory Quality  </a:t>
            </a:r>
          </a:p>
          <a:p>
            <a:r>
              <a:rPr lang="en-US" sz="2400" dirty="0"/>
              <a:t>Working Group #4  Labelling</a:t>
            </a:r>
          </a:p>
          <a:p>
            <a:r>
              <a:rPr lang="en-US" sz="2400" dirty="0"/>
              <a:t>Working Group #5  Technical Trade Barriers</a:t>
            </a:r>
          </a:p>
          <a:p>
            <a:r>
              <a:rPr lang="en-US" sz="2400" dirty="0"/>
              <a:t>Working Group #6  Expression of limits</a:t>
            </a:r>
          </a:p>
          <a:p>
            <a:r>
              <a:rPr lang="en-US" sz="2400" dirty="0"/>
              <a:t>New Working Group on Good Oenological Practices</a:t>
            </a:r>
          </a:p>
          <a:p>
            <a:pPr marL="0" indent="0">
              <a:buNone/>
            </a:pP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2</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4" name="Date Placeholder 3"/>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Working Group #1  </a:t>
            </a:r>
            <a:br>
              <a:rPr lang="en-US" dirty="0"/>
            </a:br>
            <a:r>
              <a:rPr lang="en-US" dirty="0"/>
              <a:t/>
            </a:r>
            <a:br>
              <a:rPr lang="en-US" dirty="0"/>
            </a:br>
            <a:r>
              <a:rPr lang="en-US" dirty="0"/>
              <a:t>Authenticity and Counterfeit </a:t>
            </a:r>
            <a:br>
              <a:rPr lang="en-US" dirty="0"/>
            </a:br>
            <a:endParaRPr lang="en-US" dirty="0"/>
          </a:p>
        </p:txBody>
      </p:sp>
      <p:sp>
        <p:nvSpPr>
          <p:cNvPr id="9" name="Content Placeholder 8"/>
          <p:cNvSpPr>
            <a:spLocks noGrp="1"/>
          </p:cNvSpPr>
          <p:nvPr>
            <p:ph idx="1"/>
          </p:nvPr>
        </p:nvSpPr>
        <p:spPr/>
        <p:txBody>
          <a:bodyPr>
            <a:normAutofit/>
          </a:bodyPr>
          <a:lstStyle/>
          <a:p>
            <a:pPr marL="0" indent="0">
              <a:buNone/>
            </a:pPr>
            <a:r>
              <a:rPr lang="en-GB" sz="2000" dirty="0"/>
              <a:t>SUMMARY</a:t>
            </a:r>
          </a:p>
          <a:p>
            <a:r>
              <a:rPr lang="en-GB" sz="2000" dirty="0"/>
              <a:t>White paper prepared covering</a:t>
            </a:r>
          </a:p>
          <a:p>
            <a:pPr lvl="1"/>
            <a:r>
              <a:rPr lang="en-GB" sz="1800" dirty="0"/>
              <a:t>Defining authenticity</a:t>
            </a:r>
          </a:p>
          <a:p>
            <a:pPr lvl="1"/>
            <a:r>
              <a:rPr lang="en-GB" sz="1800" dirty="0"/>
              <a:t>Need for robust database specifications </a:t>
            </a:r>
          </a:p>
          <a:p>
            <a:pPr lvl="1"/>
            <a:r>
              <a:rPr lang="en-GB" sz="1800" dirty="0"/>
              <a:t>Instances where impediments to trade have occurred</a:t>
            </a:r>
          </a:p>
          <a:p>
            <a:pPr lvl="1"/>
            <a:r>
              <a:rPr lang="en-GB" sz="1800" dirty="0"/>
              <a:t>Literature review did not provide meaningful criteria necessary to construct robust authenticity databases.</a:t>
            </a:r>
            <a:endParaRPr lang="en-CA" sz="1800" dirty="0"/>
          </a:p>
          <a:p>
            <a:pPr marL="0" indent="0">
              <a:buNone/>
            </a:pPr>
            <a:r>
              <a:rPr lang="en-GB" sz="2000" dirty="0"/>
              <a:t>ACTION ITEMS</a:t>
            </a:r>
          </a:p>
          <a:p>
            <a:r>
              <a:rPr lang="en-US" sz="2000" dirty="0"/>
              <a:t>Compose a series of white papers on specific authenticity measures</a:t>
            </a:r>
          </a:p>
          <a:p>
            <a:r>
              <a:rPr lang="en-US" sz="2000" dirty="0"/>
              <a:t>Compile lists of criteria for each of those measures which are necessary for the construction of robust and unbiased authenticity databases. </a:t>
            </a:r>
            <a:endParaRPr lang="en-CA" sz="2000" dirty="0"/>
          </a:p>
          <a:p>
            <a:endParaRPr lang="en-US" sz="2000" dirty="0"/>
          </a:p>
        </p:txBody>
      </p:sp>
      <p:sp>
        <p:nvSpPr>
          <p:cNvPr id="10" name="Text Placeholder 9"/>
          <p:cNvSpPr>
            <a:spLocks noGrp="1"/>
          </p:cNvSpPr>
          <p:nvPr>
            <p:ph type="body" sz="half" idx="2"/>
          </p:nvPr>
        </p:nvSpPr>
        <p:spPr>
          <a:xfrm>
            <a:off x="5934864" y="2995011"/>
            <a:ext cx="2743200" cy="2690893"/>
          </a:xfrm>
        </p:spPr>
        <p:txBody>
          <a:bodyPr>
            <a:normAutofit/>
          </a:bodyPr>
          <a:lstStyle/>
          <a:p>
            <a:r>
              <a:rPr lang="en-GB" sz="1400" i="1" dirty="0"/>
              <a:t>Principle 10:  Authentic samples. Where wine authentication is deemed essential to prevent counterfeit or misleading practices, governments should compare test samples against a sufficiently comprehensive database of authentic samples to avoid miscategorising legitimate samples as fraudulent.</a:t>
            </a:r>
            <a:endParaRPr lang="en-CA" sz="1400" dirty="0"/>
          </a:p>
          <a:p>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pPr/>
              <a:t>3</a:t>
            </a:fld>
            <a:endParaRPr lang="en-US"/>
          </a:p>
        </p:txBody>
      </p:sp>
      <p:sp>
        <p:nvSpPr>
          <p:cNvPr id="6" name="Footer Placeholder 5"/>
          <p:cNvSpPr>
            <a:spLocks noGrp="1"/>
          </p:cNvSpPr>
          <p:nvPr>
            <p:ph type="ftr" sz="quarter" idx="11"/>
          </p:nvPr>
        </p:nvSpPr>
        <p:spPr/>
        <p:txBody>
          <a:bodyPr/>
          <a:lstStyle/>
          <a:p>
            <a:r>
              <a:rPr lang="en-US"/>
              <a:t>APEC Wine Regulatory Forum |  October 6-7, 2016</a:t>
            </a:r>
            <a:endParaRPr lang="en-US" dirty="0"/>
          </a:p>
        </p:txBody>
      </p:sp>
      <p:sp>
        <p:nvSpPr>
          <p:cNvPr id="5" name="Date Placeholder 4"/>
          <p:cNvSpPr>
            <a:spLocks noGrp="1"/>
          </p:cNvSpPr>
          <p:nvPr>
            <p:ph type="dt" sz="half" idx="10"/>
          </p:nvPr>
        </p:nvSpPr>
        <p:spPr/>
        <p:txBody>
          <a:bodyPr/>
          <a:lstStyle/>
          <a:p>
            <a:r>
              <a:rPr lang="en-US"/>
              <a:t>Ottawa, Canada</a:t>
            </a:r>
          </a:p>
        </p:txBody>
      </p:sp>
      <p:pic>
        <p:nvPicPr>
          <p:cNvPr id="11" name="Picture 10"/>
          <p:cNvPicPr/>
          <p:nvPr/>
        </p:nvPicPr>
        <p:blipFill>
          <a:blip r:embed="rId2" cstate="print">
            <a:extLst>
              <a:ext uri="{28A0092B-C50C-407E-A947-70E740481C1C}">
                <a14:useLocalDpi xmlns:a14="http://schemas.microsoft.com/office/drawing/2010/main" val="0"/>
              </a:ext>
            </a:extLst>
          </a:blip>
          <a:stretch>
            <a:fillRect/>
          </a:stretch>
        </p:blipFill>
        <p:spPr>
          <a:xfrm>
            <a:off x="6932815" y="345088"/>
            <a:ext cx="698270" cy="702316"/>
          </a:xfrm>
          <a:prstGeom prst="rect">
            <a:avLst/>
          </a:prstGeom>
        </p:spPr>
      </p:pic>
    </p:spTree>
    <p:extLst>
      <p:ext uri="{BB962C8B-B14F-4D97-AF65-F5344CB8AC3E}">
        <p14:creationId xmlns:p14="http://schemas.microsoft.com/office/powerpoint/2010/main" val="4101607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Working Group #2  </a:t>
            </a:r>
            <a:br>
              <a:rPr lang="en-US" dirty="0"/>
            </a:br>
            <a:r>
              <a:rPr lang="en-US" dirty="0"/>
              <a:t/>
            </a:r>
            <a:br>
              <a:rPr lang="en-US" dirty="0"/>
            </a:br>
            <a:r>
              <a:rPr lang="en-US" dirty="0"/>
              <a:t>Analytical Method Quality </a:t>
            </a:r>
            <a:br>
              <a:rPr lang="en-US" dirty="0"/>
            </a:br>
            <a:endParaRPr lang="en-US" dirty="0"/>
          </a:p>
        </p:txBody>
      </p:sp>
      <p:sp>
        <p:nvSpPr>
          <p:cNvPr id="9" name="Content Placeholder 8"/>
          <p:cNvSpPr>
            <a:spLocks noGrp="1"/>
          </p:cNvSpPr>
          <p:nvPr>
            <p:ph idx="1"/>
          </p:nvPr>
        </p:nvSpPr>
        <p:spPr/>
        <p:txBody>
          <a:bodyPr>
            <a:normAutofit/>
          </a:bodyPr>
          <a:lstStyle/>
          <a:p>
            <a:pPr marL="0" indent="0">
              <a:buNone/>
            </a:pPr>
            <a:r>
              <a:rPr lang="en-GB" sz="2000" dirty="0"/>
              <a:t>SUMMARY</a:t>
            </a:r>
          </a:p>
          <a:p>
            <a:r>
              <a:rPr lang="en-GB" sz="2000" dirty="0"/>
              <a:t>Round table discussion on method uncertainty and the various approaches used by participating countries.  </a:t>
            </a:r>
            <a:endParaRPr lang="en-CA" sz="2000" dirty="0"/>
          </a:p>
          <a:p>
            <a:pPr marL="0" indent="0">
              <a:buNone/>
            </a:pPr>
            <a:r>
              <a:rPr lang="en-GB" sz="2000" dirty="0"/>
              <a:t>ACTION ITEM</a:t>
            </a:r>
          </a:p>
          <a:p>
            <a:r>
              <a:rPr lang="en-GB" sz="2000" dirty="0"/>
              <a:t>Populate methods compendium with lab values and typical method performance values complied from the proficiency test results.</a:t>
            </a:r>
          </a:p>
          <a:p>
            <a:r>
              <a:rPr lang="en-GB" sz="2000" i="1" dirty="0"/>
              <a:t>[Session 5 – compendia group]</a:t>
            </a:r>
            <a:endParaRPr lang="en-CA" sz="2000" i="1" dirty="0"/>
          </a:p>
          <a:p>
            <a:endParaRPr lang="en-US" sz="2000" dirty="0"/>
          </a:p>
        </p:txBody>
      </p:sp>
      <p:sp>
        <p:nvSpPr>
          <p:cNvPr id="10" name="Text Placeholder 9"/>
          <p:cNvSpPr>
            <a:spLocks noGrp="1"/>
          </p:cNvSpPr>
          <p:nvPr>
            <p:ph type="body" sz="half" idx="2"/>
          </p:nvPr>
        </p:nvSpPr>
        <p:spPr>
          <a:xfrm>
            <a:off x="5934864" y="2995012"/>
            <a:ext cx="2743200" cy="3291488"/>
          </a:xfrm>
        </p:spPr>
        <p:txBody>
          <a:bodyPr>
            <a:normAutofit fontScale="92500" lnSpcReduction="20000"/>
          </a:bodyPr>
          <a:lstStyle/>
          <a:p>
            <a:r>
              <a:rPr lang="en-GB" sz="1300" i="1" dirty="0"/>
              <a:t>Principle 7:  Analytical levels. When governments implement limits for analytical levels in relation to wine, they should specify the method by which those limits is confirmed, and should make those limits and methods publically available. </a:t>
            </a:r>
            <a:endParaRPr lang="en-CA" sz="1300" dirty="0"/>
          </a:p>
          <a:p>
            <a:r>
              <a:rPr lang="en-GB" sz="1300" i="1" dirty="0"/>
              <a:t>Principle 9: Validation of analytical methods. Governments should ensure that, for wine compliance purposes, laboratories use analytical methods that are validated for wine analyses, and that the laboratories are proficient in the use of those methods.</a:t>
            </a:r>
            <a:endParaRPr lang="en-CA" sz="1300" dirty="0"/>
          </a:p>
          <a:p>
            <a:r>
              <a:rPr lang="en-GB" sz="1300" i="1" dirty="0"/>
              <a:t>Principle 11: Governments should ensure that laboratories provide information on measurement uncertainty regarding their analytical results. Governments should take into account such measurement uncertainty information when interpreting analytical results.</a:t>
            </a:r>
            <a:endParaRPr lang="en-CA" sz="1300" dirty="0"/>
          </a:p>
          <a:p>
            <a:endParaRPr lang="en-CA" sz="1400" dirty="0"/>
          </a:p>
          <a:p>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pPr/>
              <a:t>4</a:t>
            </a:fld>
            <a:endParaRPr lang="en-US"/>
          </a:p>
        </p:txBody>
      </p:sp>
      <p:sp>
        <p:nvSpPr>
          <p:cNvPr id="6" name="Footer Placeholder 5"/>
          <p:cNvSpPr>
            <a:spLocks noGrp="1"/>
          </p:cNvSpPr>
          <p:nvPr>
            <p:ph type="ftr" sz="quarter" idx="11"/>
          </p:nvPr>
        </p:nvSpPr>
        <p:spPr/>
        <p:txBody>
          <a:bodyPr/>
          <a:lstStyle/>
          <a:p>
            <a:r>
              <a:rPr lang="en-US"/>
              <a:t>APEC Wine Regulatory Forum |  October 6-7, 2016</a:t>
            </a:r>
            <a:endParaRPr lang="en-US" dirty="0"/>
          </a:p>
        </p:txBody>
      </p:sp>
      <p:sp>
        <p:nvSpPr>
          <p:cNvPr id="5" name="Date Placeholder 4"/>
          <p:cNvSpPr>
            <a:spLocks noGrp="1"/>
          </p:cNvSpPr>
          <p:nvPr>
            <p:ph type="dt" sz="half" idx="10"/>
          </p:nvPr>
        </p:nvSpPr>
        <p:spPr/>
        <p:txBody>
          <a:bodyPr/>
          <a:lstStyle/>
          <a:p>
            <a:r>
              <a:rPr lang="en-US"/>
              <a:t>Ottawa, Canada</a:t>
            </a:r>
          </a:p>
        </p:txBody>
      </p:sp>
      <p:pic>
        <p:nvPicPr>
          <p:cNvPr id="11" name="Picture 10"/>
          <p:cNvPicPr/>
          <p:nvPr/>
        </p:nvPicPr>
        <p:blipFill>
          <a:blip r:embed="rId2" cstate="print">
            <a:extLst>
              <a:ext uri="{28A0092B-C50C-407E-A947-70E740481C1C}">
                <a14:useLocalDpi xmlns:a14="http://schemas.microsoft.com/office/drawing/2010/main" val="0"/>
              </a:ext>
            </a:extLst>
          </a:blip>
          <a:stretch>
            <a:fillRect/>
          </a:stretch>
        </p:blipFill>
        <p:spPr>
          <a:xfrm>
            <a:off x="6932815" y="345088"/>
            <a:ext cx="698270" cy="702316"/>
          </a:xfrm>
          <a:prstGeom prst="rect">
            <a:avLst/>
          </a:prstGeom>
        </p:spPr>
      </p:pic>
    </p:spTree>
    <p:extLst>
      <p:ext uri="{BB962C8B-B14F-4D97-AF65-F5344CB8AC3E}">
        <p14:creationId xmlns:p14="http://schemas.microsoft.com/office/powerpoint/2010/main" val="133212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Working Group #3  </a:t>
            </a:r>
            <a:br>
              <a:rPr lang="en-US" dirty="0"/>
            </a:br>
            <a:r>
              <a:rPr lang="en-US" dirty="0"/>
              <a:t/>
            </a:r>
            <a:br>
              <a:rPr lang="en-US" dirty="0"/>
            </a:br>
            <a:r>
              <a:rPr lang="en-GB" dirty="0"/>
              <a:t>Laboratory Quality</a:t>
            </a:r>
            <a:endParaRPr lang="en-US" dirty="0"/>
          </a:p>
        </p:txBody>
      </p:sp>
      <p:sp>
        <p:nvSpPr>
          <p:cNvPr id="9" name="Content Placeholder 8"/>
          <p:cNvSpPr>
            <a:spLocks noGrp="1"/>
          </p:cNvSpPr>
          <p:nvPr>
            <p:ph idx="1"/>
          </p:nvPr>
        </p:nvSpPr>
        <p:spPr/>
        <p:txBody>
          <a:bodyPr>
            <a:normAutofit lnSpcReduction="10000"/>
          </a:bodyPr>
          <a:lstStyle/>
          <a:p>
            <a:pPr marL="0" indent="0">
              <a:buNone/>
            </a:pPr>
            <a:r>
              <a:rPr lang="en-GB" sz="1800" dirty="0"/>
              <a:t>SUMMARY</a:t>
            </a:r>
          </a:p>
          <a:p>
            <a:r>
              <a:rPr lang="en-GB" sz="1800" dirty="0"/>
              <a:t>Expansion of principle 8:</a:t>
            </a:r>
          </a:p>
          <a:p>
            <a:r>
              <a:rPr lang="en-GB" sz="1800" dirty="0"/>
              <a:t>Analyses of wine required for compliance in international trade should be based on ensuring the health and safety of the product</a:t>
            </a:r>
          </a:p>
          <a:p>
            <a:r>
              <a:rPr lang="en-GB" sz="1800" dirty="0"/>
              <a:t>Economies should take analytical uncertainty into account if considering enforcement action, including contacting the appropriate authority of the exporting economy to clarify the source of any discrepancy</a:t>
            </a:r>
            <a:endParaRPr lang="en-CA" sz="1800" dirty="0"/>
          </a:p>
          <a:p>
            <a:pPr marL="0" indent="0">
              <a:buNone/>
            </a:pPr>
            <a:r>
              <a:rPr lang="en-GB" sz="1800" dirty="0"/>
              <a:t> ACTION ITEMS</a:t>
            </a:r>
            <a:endParaRPr lang="en-CA" sz="1800" dirty="0"/>
          </a:p>
          <a:p>
            <a:pPr lvl="0"/>
            <a:r>
              <a:rPr lang="en-GB" sz="1800" dirty="0"/>
              <a:t>Refine and edit paper on “Laboratory Quality and Certificates of Analysis” </a:t>
            </a:r>
            <a:endParaRPr lang="en-CA" sz="1800" dirty="0"/>
          </a:p>
          <a:p>
            <a:pPr lvl="0"/>
            <a:r>
              <a:rPr lang="en-GB" sz="1800" dirty="0"/>
              <a:t>Develop list of principles, practices and/or standards that could serve as guidelines for quality laboratory data production. </a:t>
            </a:r>
          </a:p>
          <a:p>
            <a:pPr lvl="0"/>
            <a:r>
              <a:rPr lang="en-GB" sz="1800" dirty="0"/>
              <a:t> </a:t>
            </a:r>
            <a:r>
              <a:rPr lang="en-GB" sz="1800" i="1" dirty="0"/>
              <a:t>[Session 6 - Risk Control]</a:t>
            </a:r>
            <a:endParaRPr lang="en-CA" sz="1800" i="1" dirty="0"/>
          </a:p>
        </p:txBody>
      </p:sp>
      <p:sp>
        <p:nvSpPr>
          <p:cNvPr id="10" name="Text Placeholder 9"/>
          <p:cNvSpPr>
            <a:spLocks noGrp="1"/>
          </p:cNvSpPr>
          <p:nvPr>
            <p:ph type="body" sz="half" idx="2"/>
          </p:nvPr>
        </p:nvSpPr>
        <p:spPr/>
        <p:txBody>
          <a:bodyPr>
            <a:normAutofit lnSpcReduction="10000"/>
          </a:bodyPr>
          <a:lstStyle/>
          <a:p>
            <a:r>
              <a:rPr lang="en-GB" sz="1600" i="1" dirty="0"/>
              <a:t>Principle: #8: Governments should ensure that the analyses of wine that they require to demonstrate compliance with regulatory limits are undertaken by regulatory bodies complying with international standards (or overseen by certified analysts)</a:t>
            </a:r>
            <a:endParaRPr lang="en-CA" sz="1600" dirty="0"/>
          </a:p>
          <a:p>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pPr/>
              <a:t>5</a:t>
            </a:fld>
            <a:endParaRPr lang="en-US"/>
          </a:p>
        </p:txBody>
      </p:sp>
      <p:sp>
        <p:nvSpPr>
          <p:cNvPr id="6" name="Footer Placeholder 5"/>
          <p:cNvSpPr>
            <a:spLocks noGrp="1"/>
          </p:cNvSpPr>
          <p:nvPr>
            <p:ph type="ftr" sz="quarter" idx="11"/>
          </p:nvPr>
        </p:nvSpPr>
        <p:spPr/>
        <p:txBody>
          <a:bodyPr/>
          <a:lstStyle/>
          <a:p>
            <a:r>
              <a:rPr lang="en-US"/>
              <a:t>APEC Wine Regulatory Forum |  October 6-7, 2016</a:t>
            </a:r>
            <a:endParaRPr lang="en-US" dirty="0"/>
          </a:p>
        </p:txBody>
      </p:sp>
      <p:sp>
        <p:nvSpPr>
          <p:cNvPr id="5" name="Date Placeholder 4"/>
          <p:cNvSpPr>
            <a:spLocks noGrp="1"/>
          </p:cNvSpPr>
          <p:nvPr>
            <p:ph type="dt" sz="half" idx="10"/>
          </p:nvPr>
        </p:nvSpPr>
        <p:spPr/>
        <p:txBody>
          <a:bodyPr/>
          <a:lstStyle/>
          <a:p>
            <a:r>
              <a:rPr lang="en-US"/>
              <a:t>Ottawa, Canada</a:t>
            </a:r>
          </a:p>
        </p:txBody>
      </p:sp>
      <p:pic>
        <p:nvPicPr>
          <p:cNvPr id="11" name="Picture 10"/>
          <p:cNvPicPr/>
          <p:nvPr/>
        </p:nvPicPr>
        <p:blipFill>
          <a:blip r:embed="rId2" cstate="print">
            <a:extLst>
              <a:ext uri="{28A0092B-C50C-407E-A947-70E740481C1C}">
                <a14:useLocalDpi xmlns:a14="http://schemas.microsoft.com/office/drawing/2010/main" val="0"/>
              </a:ext>
            </a:extLst>
          </a:blip>
          <a:stretch>
            <a:fillRect/>
          </a:stretch>
        </p:blipFill>
        <p:spPr>
          <a:xfrm>
            <a:off x="6932815" y="345088"/>
            <a:ext cx="698270" cy="702316"/>
          </a:xfrm>
          <a:prstGeom prst="rect">
            <a:avLst/>
          </a:prstGeom>
        </p:spPr>
      </p:pic>
    </p:spTree>
    <p:extLst>
      <p:ext uri="{BB962C8B-B14F-4D97-AF65-F5344CB8AC3E}">
        <p14:creationId xmlns:p14="http://schemas.microsoft.com/office/powerpoint/2010/main" val="4119541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Working Group #4  </a:t>
            </a:r>
            <a:br>
              <a:rPr lang="en-US" dirty="0"/>
            </a:br>
            <a:r>
              <a:rPr lang="en-US" dirty="0"/>
              <a:t/>
            </a:r>
            <a:br>
              <a:rPr lang="en-US" dirty="0"/>
            </a:br>
            <a:r>
              <a:rPr lang="en-US" dirty="0"/>
              <a:t>Labelling</a:t>
            </a:r>
            <a:br>
              <a:rPr lang="en-US" dirty="0"/>
            </a:br>
            <a:endParaRPr lang="en-US" dirty="0"/>
          </a:p>
        </p:txBody>
      </p:sp>
      <p:sp>
        <p:nvSpPr>
          <p:cNvPr id="9" name="Content Placeholder 8"/>
          <p:cNvSpPr>
            <a:spLocks noGrp="1"/>
          </p:cNvSpPr>
          <p:nvPr>
            <p:ph idx="1"/>
          </p:nvPr>
        </p:nvSpPr>
        <p:spPr/>
        <p:txBody>
          <a:bodyPr>
            <a:normAutofit/>
          </a:bodyPr>
          <a:lstStyle/>
          <a:p>
            <a:pPr marL="0" indent="0">
              <a:buNone/>
            </a:pPr>
            <a:r>
              <a:rPr lang="en-GB" sz="2000" dirty="0"/>
              <a:t>SUMMARY</a:t>
            </a:r>
          </a:p>
          <a:p>
            <a:r>
              <a:rPr lang="en-GB" sz="2000" dirty="0"/>
              <a:t>This item was reviewed only</a:t>
            </a:r>
          </a:p>
          <a:p>
            <a:pPr marL="0" indent="0">
              <a:buNone/>
            </a:pPr>
            <a:r>
              <a:rPr lang="en-GB" sz="2000" dirty="0"/>
              <a:t>ACTION ITEM</a:t>
            </a:r>
          </a:p>
          <a:p>
            <a:r>
              <a:rPr lang="en-GB" sz="2000" dirty="0"/>
              <a:t>Continue to monitor global landscape.</a:t>
            </a:r>
            <a:endParaRPr lang="en-CA" sz="2000" dirty="0"/>
          </a:p>
          <a:p>
            <a:pPr marL="0" indent="0">
              <a:buNone/>
            </a:pPr>
            <a:endParaRPr lang="en-US" sz="2000" dirty="0"/>
          </a:p>
        </p:txBody>
      </p:sp>
      <p:sp>
        <p:nvSpPr>
          <p:cNvPr id="10" name="Text Placeholder 9"/>
          <p:cNvSpPr>
            <a:spLocks noGrp="1"/>
          </p:cNvSpPr>
          <p:nvPr>
            <p:ph type="body" sz="half" idx="2"/>
          </p:nvPr>
        </p:nvSpPr>
        <p:spPr>
          <a:xfrm>
            <a:off x="5934864" y="2995011"/>
            <a:ext cx="2743200" cy="3291489"/>
          </a:xfrm>
        </p:spPr>
        <p:txBody>
          <a:bodyPr>
            <a:normAutofit fontScale="85000" lnSpcReduction="10000"/>
          </a:bodyPr>
          <a:lstStyle/>
          <a:p>
            <a:r>
              <a:rPr lang="en-GB" sz="1300" i="1" dirty="0"/>
              <a:t>Principle 7: Analytical levels. When governments implement limits for analytical levels in relation to wine, they should specify the method by which compliance with those limits is confirmed, and should make those limits and methods publicly available.</a:t>
            </a:r>
            <a:endParaRPr lang="en-CA" sz="1300" dirty="0"/>
          </a:p>
          <a:p>
            <a:r>
              <a:rPr lang="en-GB" sz="1300" i="1" dirty="0"/>
              <a:t>Principle 9: Validation of analytical methods. Governments should ensure that, for wine compliance purposes, laboratories use analytical methods that are validated for wine analyses, and that the laboratories are proficient in the use of those methods.</a:t>
            </a:r>
            <a:endParaRPr lang="en-CA" sz="1300" dirty="0"/>
          </a:p>
          <a:p>
            <a:r>
              <a:rPr lang="en-GB" sz="1300" i="1" dirty="0"/>
              <a:t>Principle 11: Measurement uncertainty. Governments should ensure that laboratories provide information on measurement uncertainty regarding their analytical results. Governments should take into account such measurement uncertainty information when interpreting analytical results.</a:t>
            </a:r>
            <a:endParaRPr lang="en-CA" sz="1300" dirty="0"/>
          </a:p>
          <a:p>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pPr/>
              <a:t>6</a:t>
            </a:fld>
            <a:endParaRPr lang="en-US"/>
          </a:p>
        </p:txBody>
      </p:sp>
      <p:sp>
        <p:nvSpPr>
          <p:cNvPr id="6" name="Footer Placeholder 5"/>
          <p:cNvSpPr>
            <a:spLocks noGrp="1"/>
          </p:cNvSpPr>
          <p:nvPr>
            <p:ph type="ftr" sz="quarter" idx="11"/>
          </p:nvPr>
        </p:nvSpPr>
        <p:spPr/>
        <p:txBody>
          <a:bodyPr/>
          <a:lstStyle/>
          <a:p>
            <a:r>
              <a:rPr lang="en-US"/>
              <a:t>APEC Wine Regulatory Forum |  October 6-7, 2016</a:t>
            </a:r>
            <a:endParaRPr lang="en-US" dirty="0"/>
          </a:p>
        </p:txBody>
      </p:sp>
      <p:sp>
        <p:nvSpPr>
          <p:cNvPr id="5" name="Date Placeholder 4"/>
          <p:cNvSpPr>
            <a:spLocks noGrp="1"/>
          </p:cNvSpPr>
          <p:nvPr>
            <p:ph type="dt" sz="half" idx="10"/>
          </p:nvPr>
        </p:nvSpPr>
        <p:spPr/>
        <p:txBody>
          <a:bodyPr/>
          <a:lstStyle/>
          <a:p>
            <a:r>
              <a:rPr lang="en-US"/>
              <a:t>Ottawa, Canada</a:t>
            </a:r>
          </a:p>
        </p:txBody>
      </p:sp>
      <p:pic>
        <p:nvPicPr>
          <p:cNvPr id="11" name="Picture 10"/>
          <p:cNvPicPr/>
          <p:nvPr/>
        </p:nvPicPr>
        <p:blipFill>
          <a:blip r:embed="rId2" cstate="print">
            <a:extLst>
              <a:ext uri="{28A0092B-C50C-407E-A947-70E740481C1C}">
                <a14:useLocalDpi xmlns:a14="http://schemas.microsoft.com/office/drawing/2010/main" val="0"/>
              </a:ext>
            </a:extLst>
          </a:blip>
          <a:stretch>
            <a:fillRect/>
          </a:stretch>
        </p:blipFill>
        <p:spPr>
          <a:xfrm>
            <a:off x="6932815" y="345088"/>
            <a:ext cx="698270" cy="702316"/>
          </a:xfrm>
          <a:prstGeom prst="rect">
            <a:avLst/>
          </a:prstGeom>
        </p:spPr>
      </p:pic>
    </p:spTree>
    <p:extLst>
      <p:ext uri="{BB962C8B-B14F-4D97-AF65-F5344CB8AC3E}">
        <p14:creationId xmlns:p14="http://schemas.microsoft.com/office/powerpoint/2010/main" val="463835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Working Group #5 </a:t>
            </a:r>
            <a:br>
              <a:rPr lang="en-US" dirty="0"/>
            </a:br>
            <a:r>
              <a:rPr lang="en-US" dirty="0"/>
              <a:t/>
            </a:r>
            <a:br>
              <a:rPr lang="en-US" dirty="0"/>
            </a:br>
            <a:r>
              <a:rPr lang="en-GB" dirty="0"/>
              <a:t>Technical Trade Barriers</a:t>
            </a:r>
            <a:endParaRPr lang="en-US" dirty="0"/>
          </a:p>
        </p:txBody>
      </p:sp>
      <p:sp>
        <p:nvSpPr>
          <p:cNvPr id="9" name="Content Placeholder 8"/>
          <p:cNvSpPr>
            <a:spLocks noGrp="1"/>
          </p:cNvSpPr>
          <p:nvPr>
            <p:ph idx="1"/>
          </p:nvPr>
        </p:nvSpPr>
        <p:spPr/>
        <p:txBody>
          <a:bodyPr>
            <a:normAutofit lnSpcReduction="10000"/>
          </a:bodyPr>
          <a:lstStyle/>
          <a:p>
            <a:pPr marL="0" indent="0">
              <a:buNone/>
            </a:pPr>
            <a:r>
              <a:rPr lang="en-GB" sz="1800" dirty="0"/>
              <a:t>SUMMARY</a:t>
            </a:r>
          </a:p>
          <a:p>
            <a:r>
              <a:rPr lang="en-GB" sz="1800" dirty="0"/>
              <a:t>Discussion on the DRAFT APEC WRF Model Wine Standard</a:t>
            </a:r>
            <a:endParaRPr lang="en-CA" sz="1800" dirty="0"/>
          </a:p>
          <a:p>
            <a:pPr marL="0" indent="0">
              <a:buNone/>
            </a:pPr>
            <a:r>
              <a:rPr lang="en-GB" sz="1800" dirty="0"/>
              <a:t>ACTION ITEMS</a:t>
            </a:r>
          </a:p>
          <a:p>
            <a:pPr lvl="0"/>
            <a:r>
              <a:rPr lang="en-GB" sz="1800" dirty="0"/>
              <a:t>Provide technical advice on the APEC WRF Model Wine Standard</a:t>
            </a:r>
            <a:endParaRPr lang="en-CA" sz="1800" dirty="0"/>
          </a:p>
          <a:p>
            <a:pPr lvl="0"/>
            <a:r>
              <a:rPr lang="en-GB" sz="1800" dirty="0"/>
              <a:t>Collect and publish compendia on pesticide testing methods and their performance</a:t>
            </a:r>
            <a:endParaRPr lang="en-CA" sz="1800" dirty="0"/>
          </a:p>
          <a:p>
            <a:pPr lvl="0"/>
            <a:r>
              <a:rPr lang="en-GB" sz="1800" dirty="0"/>
              <a:t>Produce a paper </a:t>
            </a:r>
            <a:r>
              <a:rPr lang="en-GB" sz="1800" dirty="0" smtClean="0"/>
              <a:t>discussing any possible need to use processing factors for pesticide levels in wine. </a:t>
            </a:r>
            <a:endParaRPr lang="en-CA" sz="1800" dirty="0"/>
          </a:p>
          <a:p>
            <a:pPr lvl="0"/>
            <a:r>
              <a:rPr lang="en-GB" sz="1800" dirty="0"/>
              <a:t>Produce guidelines for governments on setting risk-based limits</a:t>
            </a:r>
            <a:endParaRPr lang="en-CA" sz="1800" dirty="0"/>
          </a:p>
          <a:p>
            <a:pPr lvl="0"/>
            <a:r>
              <a:rPr lang="en-GB" sz="1800" dirty="0"/>
              <a:t>Prepare list of standard setting bodies for governments considering new regulatory limits for presentation at the APEC WRF</a:t>
            </a:r>
          </a:p>
          <a:p>
            <a:r>
              <a:rPr lang="en-GB" sz="1800" i="1" dirty="0"/>
              <a:t>[Session 9 – good regulatory practices]</a:t>
            </a:r>
            <a:endParaRPr lang="en-CA" sz="1800" i="1" dirty="0"/>
          </a:p>
          <a:p>
            <a:pPr lvl="0"/>
            <a:endParaRPr lang="en-CA" sz="1800" dirty="0"/>
          </a:p>
        </p:txBody>
      </p:sp>
      <p:sp>
        <p:nvSpPr>
          <p:cNvPr id="10" name="Text Placeholder 9"/>
          <p:cNvSpPr>
            <a:spLocks noGrp="1"/>
          </p:cNvSpPr>
          <p:nvPr>
            <p:ph type="body" sz="half" idx="2"/>
          </p:nvPr>
        </p:nvSpPr>
        <p:spPr>
          <a:xfrm>
            <a:off x="5934864" y="2995010"/>
            <a:ext cx="2743200" cy="3291489"/>
          </a:xfrm>
        </p:spPr>
        <p:txBody>
          <a:bodyPr>
            <a:normAutofit fontScale="70000" lnSpcReduction="20000"/>
          </a:bodyPr>
          <a:lstStyle/>
          <a:p>
            <a:r>
              <a:rPr lang="en-GB" sz="1600" i="1" dirty="0"/>
              <a:t>Principle 1: Avoiding unnecessary analyses. Governments should establish regulatory limits that are based on risk, thereby avoiding unnecessary analysis.</a:t>
            </a:r>
            <a:endParaRPr lang="en-CA" sz="1600" dirty="0"/>
          </a:p>
          <a:p>
            <a:r>
              <a:rPr lang="en-GB" sz="1600" i="1" dirty="0"/>
              <a:t>Principle 2: Relevant standards. In addition to considering relevant standards from international standards setting bodies, in the context of a country's WTO obligations, governments should also consider work done by WWTG participants when establishing new regulatory limits.</a:t>
            </a:r>
            <a:endParaRPr lang="en-CA" sz="1600" dirty="0"/>
          </a:p>
          <a:p>
            <a:r>
              <a:rPr lang="en-GB" sz="1600" i="1" dirty="0"/>
              <a:t>Principle 3: Regulatory cooperation. Governments should seek cooperation in approaches to regulatory limits where it is feasible to do so and where there is no scientific or other legitimate justification for national or regional differences. Cooperation may be achieved by various means, including but not limited to the adoption of precisely the same provisions, mutual acceptance of provisions, or establishment of appropriate tolerances.</a:t>
            </a:r>
            <a:endParaRPr lang="en-CA" sz="1600" dirty="0"/>
          </a:p>
          <a:p>
            <a:endParaRPr lang="en-CA" sz="1400" dirty="0"/>
          </a:p>
          <a:p>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pPr/>
              <a:t>7</a:t>
            </a:fld>
            <a:endParaRPr lang="en-US"/>
          </a:p>
        </p:txBody>
      </p:sp>
      <p:sp>
        <p:nvSpPr>
          <p:cNvPr id="6" name="Footer Placeholder 5"/>
          <p:cNvSpPr>
            <a:spLocks noGrp="1"/>
          </p:cNvSpPr>
          <p:nvPr>
            <p:ph type="ftr" sz="quarter" idx="11"/>
          </p:nvPr>
        </p:nvSpPr>
        <p:spPr/>
        <p:txBody>
          <a:bodyPr/>
          <a:lstStyle/>
          <a:p>
            <a:r>
              <a:rPr lang="en-US"/>
              <a:t>APEC Wine Regulatory Forum |  October 6-7, 2016</a:t>
            </a:r>
            <a:endParaRPr lang="en-US" dirty="0"/>
          </a:p>
        </p:txBody>
      </p:sp>
      <p:sp>
        <p:nvSpPr>
          <p:cNvPr id="5" name="Date Placeholder 4"/>
          <p:cNvSpPr>
            <a:spLocks noGrp="1"/>
          </p:cNvSpPr>
          <p:nvPr>
            <p:ph type="dt" sz="half" idx="10"/>
          </p:nvPr>
        </p:nvSpPr>
        <p:spPr/>
        <p:txBody>
          <a:bodyPr/>
          <a:lstStyle/>
          <a:p>
            <a:r>
              <a:rPr lang="en-US"/>
              <a:t>Ottawa, Canada</a:t>
            </a:r>
          </a:p>
        </p:txBody>
      </p:sp>
      <p:pic>
        <p:nvPicPr>
          <p:cNvPr id="11" name="Picture 10"/>
          <p:cNvPicPr/>
          <p:nvPr/>
        </p:nvPicPr>
        <p:blipFill>
          <a:blip r:embed="rId2" cstate="print">
            <a:extLst>
              <a:ext uri="{28A0092B-C50C-407E-A947-70E740481C1C}">
                <a14:useLocalDpi xmlns:a14="http://schemas.microsoft.com/office/drawing/2010/main" val="0"/>
              </a:ext>
            </a:extLst>
          </a:blip>
          <a:stretch>
            <a:fillRect/>
          </a:stretch>
        </p:blipFill>
        <p:spPr>
          <a:xfrm>
            <a:off x="6932815" y="345088"/>
            <a:ext cx="698270" cy="702316"/>
          </a:xfrm>
          <a:prstGeom prst="rect">
            <a:avLst/>
          </a:prstGeom>
        </p:spPr>
      </p:pic>
    </p:spTree>
    <p:extLst>
      <p:ext uri="{BB962C8B-B14F-4D97-AF65-F5344CB8AC3E}">
        <p14:creationId xmlns:p14="http://schemas.microsoft.com/office/powerpoint/2010/main" val="1198445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Working Group #6  </a:t>
            </a:r>
            <a:br>
              <a:rPr lang="en-US" dirty="0"/>
            </a:br>
            <a:r>
              <a:rPr lang="en-US" dirty="0"/>
              <a:t/>
            </a:r>
            <a:br>
              <a:rPr lang="en-US" dirty="0"/>
            </a:br>
            <a:r>
              <a:rPr lang="en-GB" dirty="0"/>
              <a:t>Expression of Limits</a:t>
            </a:r>
            <a:endParaRPr lang="en-US" dirty="0"/>
          </a:p>
        </p:txBody>
      </p:sp>
      <p:sp>
        <p:nvSpPr>
          <p:cNvPr id="9" name="Content Placeholder 8"/>
          <p:cNvSpPr>
            <a:spLocks noGrp="1"/>
          </p:cNvSpPr>
          <p:nvPr>
            <p:ph idx="1"/>
          </p:nvPr>
        </p:nvSpPr>
        <p:spPr/>
        <p:txBody>
          <a:bodyPr>
            <a:normAutofit/>
          </a:bodyPr>
          <a:lstStyle/>
          <a:p>
            <a:pPr marL="0" indent="0">
              <a:buNone/>
            </a:pPr>
            <a:r>
              <a:rPr lang="en-GB" dirty="0"/>
              <a:t>SUMMARY: </a:t>
            </a:r>
            <a:endParaRPr lang="en-CA" dirty="0"/>
          </a:p>
          <a:p>
            <a:pPr lvl="0"/>
            <a:r>
              <a:rPr lang="en-GB" dirty="0"/>
              <a:t>Paper completed on </a:t>
            </a:r>
            <a:r>
              <a:rPr lang="en-GB" i="1" dirty="0"/>
              <a:t>‘Harmonizing Expression of Measurement Results in Wine Analysis, Testing for Titratable Acidity (TA) of Wine’ </a:t>
            </a:r>
            <a:r>
              <a:rPr lang="en-GB" dirty="0"/>
              <a:t>recommending</a:t>
            </a:r>
            <a:r>
              <a:rPr lang="en-GB" i="1" dirty="0"/>
              <a:t> </a:t>
            </a:r>
            <a:r>
              <a:rPr lang="en-GB" dirty="0"/>
              <a:t>Titratable</a:t>
            </a:r>
            <a:r>
              <a:rPr lang="en-GB" i="1" dirty="0"/>
              <a:t> </a:t>
            </a:r>
            <a:r>
              <a:rPr lang="en-GB" dirty="0"/>
              <a:t>Acidity (TA) in terms of grams per litre (g/L) of tartaric acid and agreed on the endpoint for the titration that is performed.  </a:t>
            </a:r>
            <a:endParaRPr lang="en-CA" dirty="0"/>
          </a:p>
          <a:p>
            <a:pPr lvl="0"/>
            <a:r>
              <a:rPr lang="en-GB" dirty="0"/>
              <a:t>Paper completed on </a:t>
            </a:r>
            <a:r>
              <a:rPr lang="en-GB" i="1" dirty="0"/>
              <a:t>‘Harmonizing Reporting of Regulatory Limits in Wine analysis via International System of Units’</a:t>
            </a:r>
            <a:r>
              <a:rPr lang="en-GB" dirty="0"/>
              <a:t>, recommending the use of International System of Units (SI) and standardizing the format for reporting results.</a:t>
            </a:r>
            <a:endParaRPr lang="en-CA" dirty="0"/>
          </a:p>
          <a:p>
            <a:pPr marL="0" indent="0">
              <a:buNone/>
            </a:pPr>
            <a:r>
              <a:rPr lang="en-GB" dirty="0"/>
              <a:t>ACTION ITEMS: </a:t>
            </a:r>
            <a:endParaRPr lang="en-CA" dirty="0"/>
          </a:p>
          <a:p>
            <a:pPr lvl="0"/>
            <a:r>
              <a:rPr lang="en-GB" dirty="0"/>
              <a:t>Finalize third paper , ‘</a:t>
            </a:r>
            <a:r>
              <a:rPr lang="en-GB" i="1" dirty="0"/>
              <a:t>Harmonizing Expression of Measurement Results in Wine Analysis: Testing and Reporting of Sugar in Wine</a:t>
            </a:r>
            <a:r>
              <a:rPr lang="en-GB" dirty="0"/>
              <a:t>’,  to clarify the meaning of the abbreviation ‘RS’, identify methods that are appropriate for wine sugars and recommend the use of standardized units for reporting wine sugars. </a:t>
            </a:r>
            <a:endParaRPr lang="en-CA" dirty="0"/>
          </a:p>
          <a:p>
            <a:pPr lvl="0"/>
            <a:r>
              <a:rPr lang="en-GB" dirty="0"/>
              <a:t>Produce a fourth paper on the measurement and expression of total sulphur dioxide. </a:t>
            </a:r>
            <a:endParaRPr lang="en-CA" dirty="0"/>
          </a:p>
        </p:txBody>
      </p:sp>
      <p:sp>
        <p:nvSpPr>
          <p:cNvPr id="10" name="Text Placeholder 9"/>
          <p:cNvSpPr>
            <a:spLocks noGrp="1"/>
          </p:cNvSpPr>
          <p:nvPr>
            <p:ph type="body" sz="half" idx="2"/>
          </p:nvPr>
        </p:nvSpPr>
        <p:spPr>
          <a:xfrm>
            <a:off x="5934864" y="2995011"/>
            <a:ext cx="2743200" cy="3291489"/>
          </a:xfrm>
        </p:spPr>
        <p:txBody>
          <a:bodyPr>
            <a:normAutofit lnSpcReduction="10000"/>
          </a:bodyPr>
          <a:lstStyle/>
          <a:p>
            <a:r>
              <a:rPr lang="en-GB" i="1" dirty="0"/>
              <a:t>Principle 4: Common systems of units. Governments should, where feasible and appropriate, adopt a common system of scientific units for expressing regulatory limits relating to wine.</a:t>
            </a:r>
            <a:endParaRPr lang="en-CA" dirty="0"/>
          </a:p>
          <a:p>
            <a:r>
              <a:rPr lang="en-GB" i="1" dirty="0"/>
              <a:t>Principle 5: Expression of regulatory limits. Governments should express regulatory limits relating to wine on a "per unit volume of wine" basis rather than a "per unit volume of alcohol" basis.</a:t>
            </a:r>
            <a:endParaRPr lang="en-CA" dirty="0"/>
          </a:p>
          <a:p>
            <a:r>
              <a:rPr lang="en-GB" i="1" dirty="0"/>
              <a:t>Principle 6: Harmonization of results expressions. Governments should adopt a common way of expressing analytical results in their rules, regulations, and requirements, where this is done in relation to a single wine constituent.</a:t>
            </a:r>
            <a:endParaRPr lang="en-CA" dirty="0"/>
          </a:p>
          <a:p>
            <a:endParaRPr lang="en-CA" dirty="0"/>
          </a:p>
          <a:p>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pPr/>
              <a:t>8</a:t>
            </a:fld>
            <a:endParaRPr lang="en-US"/>
          </a:p>
        </p:txBody>
      </p:sp>
      <p:sp>
        <p:nvSpPr>
          <p:cNvPr id="6" name="Footer Placeholder 5"/>
          <p:cNvSpPr>
            <a:spLocks noGrp="1"/>
          </p:cNvSpPr>
          <p:nvPr>
            <p:ph type="ftr" sz="quarter" idx="11"/>
          </p:nvPr>
        </p:nvSpPr>
        <p:spPr/>
        <p:txBody>
          <a:bodyPr/>
          <a:lstStyle/>
          <a:p>
            <a:r>
              <a:rPr lang="en-US"/>
              <a:t>APEC Wine Regulatory Forum |  October 6-7, 2016</a:t>
            </a:r>
            <a:endParaRPr lang="en-US" dirty="0"/>
          </a:p>
        </p:txBody>
      </p:sp>
      <p:sp>
        <p:nvSpPr>
          <p:cNvPr id="5" name="Date Placeholder 4"/>
          <p:cNvSpPr>
            <a:spLocks noGrp="1"/>
          </p:cNvSpPr>
          <p:nvPr>
            <p:ph type="dt" sz="half" idx="10"/>
          </p:nvPr>
        </p:nvSpPr>
        <p:spPr/>
        <p:txBody>
          <a:bodyPr/>
          <a:lstStyle/>
          <a:p>
            <a:r>
              <a:rPr lang="en-US"/>
              <a:t>Ottawa, Canada</a:t>
            </a:r>
          </a:p>
        </p:txBody>
      </p:sp>
      <p:pic>
        <p:nvPicPr>
          <p:cNvPr id="11" name="Picture 10"/>
          <p:cNvPicPr/>
          <p:nvPr/>
        </p:nvPicPr>
        <p:blipFill>
          <a:blip r:embed="rId2" cstate="print">
            <a:extLst>
              <a:ext uri="{28A0092B-C50C-407E-A947-70E740481C1C}">
                <a14:useLocalDpi xmlns:a14="http://schemas.microsoft.com/office/drawing/2010/main" val="0"/>
              </a:ext>
            </a:extLst>
          </a:blip>
          <a:stretch>
            <a:fillRect/>
          </a:stretch>
        </p:blipFill>
        <p:spPr>
          <a:xfrm>
            <a:off x="6932815" y="345088"/>
            <a:ext cx="698270" cy="702316"/>
          </a:xfrm>
          <a:prstGeom prst="rect">
            <a:avLst/>
          </a:prstGeom>
        </p:spPr>
      </p:pic>
    </p:spTree>
    <p:extLst>
      <p:ext uri="{BB962C8B-B14F-4D97-AF65-F5344CB8AC3E}">
        <p14:creationId xmlns:p14="http://schemas.microsoft.com/office/powerpoint/2010/main" val="4196863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Additional Work  </a:t>
            </a:r>
            <a:br>
              <a:rPr lang="en-US" dirty="0"/>
            </a:br>
            <a:r>
              <a:rPr lang="en-US" dirty="0"/>
              <a:t/>
            </a:r>
            <a:br>
              <a:rPr lang="en-US" dirty="0"/>
            </a:br>
            <a:r>
              <a:rPr lang="en-GB" cap="all" dirty="0"/>
              <a:t>Good Oenological practices</a:t>
            </a:r>
            <a:endParaRPr lang="en-CA" cap="all" dirty="0"/>
          </a:p>
        </p:txBody>
      </p:sp>
      <p:sp>
        <p:nvSpPr>
          <p:cNvPr id="9" name="Content Placeholder 8"/>
          <p:cNvSpPr>
            <a:spLocks noGrp="1"/>
          </p:cNvSpPr>
          <p:nvPr>
            <p:ph idx="1"/>
          </p:nvPr>
        </p:nvSpPr>
        <p:spPr/>
        <p:txBody>
          <a:bodyPr>
            <a:normAutofit/>
          </a:bodyPr>
          <a:lstStyle/>
          <a:p>
            <a:pPr marL="0" indent="0">
              <a:buNone/>
            </a:pPr>
            <a:r>
              <a:rPr lang="en-GB" sz="2400" dirty="0"/>
              <a:t>SUMMARY</a:t>
            </a:r>
          </a:p>
          <a:p>
            <a:r>
              <a:rPr lang="en-US" sz="2400" dirty="0"/>
              <a:t>The subject of Good Oenological Practices (GOP) was referred by the WWTG to the IWTS to gather data and create a briefing document,  guideline and proposal for consideration of the WWTG Government Section for endorsement.</a:t>
            </a:r>
            <a:endParaRPr lang="en-CA" sz="2400" dirty="0"/>
          </a:p>
          <a:p>
            <a:pPr marL="0" indent="0">
              <a:buNone/>
            </a:pPr>
            <a:r>
              <a:rPr lang="en-GB" sz="2400" dirty="0"/>
              <a:t>ACTION ITEM</a:t>
            </a:r>
          </a:p>
          <a:p>
            <a:r>
              <a:rPr lang="en-GB" sz="2400" dirty="0"/>
              <a:t>Create a temporary working group to explore the WWTG question and prepare a written response for its consideration. </a:t>
            </a:r>
            <a:endParaRPr lang="en-CA" sz="2400" dirty="0"/>
          </a:p>
        </p:txBody>
      </p:sp>
      <p:sp>
        <p:nvSpPr>
          <p:cNvPr id="10" name="Text Placeholder 9"/>
          <p:cNvSpPr>
            <a:spLocks noGrp="1"/>
          </p:cNvSpPr>
          <p:nvPr>
            <p:ph type="body" sz="half" idx="2"/>
          </p:nvPr>
        </p:nvSpPr>
        <p:spPr/>
        <p:txBody>
          <a:bodyPr>
            <a:normAutofit/>
          </a:bodyPr>
          <a:lstStyle/>
          <a:p>
            <a:endParaRPr lang="en-CA" dirty="0"/>
          </a:p>
          <a:p>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pPr/>
              <a:t>9</a:t>
            </a:fld>
            <a:endParaRPr lang="en-US"/>
          </a:p>
        </p:txBody>
      </p:sp>
      <p:sp>
        <p:nvSpPr>
          <p:cNvPr id="6" name="Footer Placeholder 5"/>
          <p:cNvSpPr>
            <a:spLocks noGrp="1"/>
          </p:cNvSpPr>
          <p:nvPr>
            <p:ph type="ftr" sz="quarter" idx="11"/>
          </p:nvPr>
        </p:nvSpPr>
        <p:spPr/>
        <p:txBody>
          <a:bodyPr/>
          <a:lstStyle/>
          <a:p>
            <a:r>
              <a:rPr lang="en-US"/>
              <a:t>APEC Wine Regulatory Forum |  October 6-7, 2016</a:t>
            </a:r>
            <a:endParaRPr lang="en-US" dirty="0"/>
          </a:p>
        </p:txBody>
      </p:sp>
      <p:sp>
        <p:nvSpPr>
          <p:cNvPr id="5" name="Date Placeholder 4"/>
          <p:cNvSpPr>
            <a:spLocks noGrp="1"/>
          </p:cNvSpPr>
          <p:nvPr>
            <p:ph type="dt" sz="half" idx="10"/>
          </p:nvPr>
        </p:nvSpPr>
        <p:spPr/>
        <p:txBody>
          <a:bodyPr/>
          <a:lstStyle/>
          <a:p>
            <a:r>
              <a:rPr lang="en-US"/>
              <a:t>Ottawa, Canada</a:t>
            </a:r>
          </a:p>
        </p:txBody>
      </p:sp>
      <p:pic>
        <p:nvPicPr>
          <p:cNvPr id="11" name="Picture 10"/>
          <p:cNvPicPr/>
          <p:nvPr/>
        </p:nvPicPr>
        <p:blipFill>
          <a:blip r:embed="rId2" cstate="print">
            <a:extLst>
              <a:ext uri="{28A0092B-C50C-407E-A947-70E740481C1C}">
                <a14:useLocalDpi xmlns:a14="http://schemas.microsoft.com/office/drawing/2010/main" val="0"/>
              </a:ext>
            </a:extLst>
          </a:blip>
          <a:stretch>
            <a:fillRect/>
          </a:stretch>
        </p:blipFill>
        <p:spPr>
          <a:xfrm>
            <a:off x="6932815" y="345088"/>
            <a:ext cx="698270" cy="702316"/>
          </a:xfrm>
          <a:prstGeom prst="rect">
            <a:avLst/>
          </a:prstGeom>
        </p:spPr>
      </p:pic>
    </p:spTree>
    <p:extLst>
      <p:ext uri="{BB962C8B-B14F-4D97-AF65-F5344CB8AC3E}">
        <p14:creationId xmlns:p14="http://schemas.microsoft.com/office/powerpoint/2010/main" val="668277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DF5D42D498A9843893C02247856D2F9" ma:contentTypeVersion="0" ma:contentTypeDescription="Create a new document." ma:contentTypeScope="" ma:versionID="f3ec153b25cd96c7242f98b7dd55d7b4">
  <xsd:schema xmlns:xsd="http://www.w3.org/2001/XMLSchema" xmlns:xs="http://www.w3.org/2001/XMLSchema" xmlns:p="http://schemas.microsoft.com/office/2006/metadata/properties" targetNamespace="http://schemas.microsoft.com/office/2006/metadata/properties" ma:root="true" ma:fieldsID="abc59ee2edf01cfb808cadb27e045d2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F1E9F4-3899-41EA-895F-B1D9404AAA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E8BA8366-84DF-4414-AAA6-546D1E728CAB}">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79720843-83C5-43B8-8369-FF52838480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1229</Words>
  <Application>Microsoft Office PowerPoint</Application>
  <PresentationFormat>On-screen Show (4:3)</PresentationFormat>
  <Paragraphs>104</Paragraphs>
  <Slides>10</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Diamond Grid 16x9</vt:lpstr>
      <vt:lpstr> International Wine  Technical Summit</vt:lpstr>
      <vt:lpstr>2016 Working Group Reports</vt:lpstr>
      <vt:lpstr>Working Group #1    Authenticity and Counterfeit  </vt:lpstr>
      <vt:lpstr>Working Group #2    Analytical Method Quality  </vt:lpstr>
      <vt:lpstr>Working Group #3    Laboratory Quality</vt:lpstr>
      <vt:lpstr>Working Group #4    Labelling </vt:lpstr>
      <vt:lpstr>Working Group #5   Technical Trade Barriers</vt:lpstr>
      <vt:lpstr>Working Group #6    Expression of Limits</vt:lpstr>
      <vt:lpstr>Additional Work    Good Oenological practices</vt:lpstr>
      <vt:lpstr>Next IWTS Meeting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2016-08-31T23:08:32Z</dcterms:created>
  <dcterms:modified xsi:type="dcterms:W3CDTF">2016-09-29T14:26:38Z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y fmtid="{D5CDD505-2E9C-101B-9397-08002B2CF9AE}" pid="3" name="ContentTypeId">
    <vt:lpwstr>0x010100FDF5D42D498A9843893C02247856D2F9</vt:lpwstr>
  </property>
</Properties>
</file>