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1"/>
  </p:notesMasterIdLst>
  <p:handoutMasterIdLst>
    <p:handoutMasterId r:id="rId12"/>
  </p:handoutMasterIdLst>
  <p:sldIdLst>
    <p:sldId id="261" r:id="rId3"/>
    <p:sldId id="271" r:id="rId4"/>
    <p:sldId id="278" r:id="rId5"/>
    <p:sldId id="279" r:id="rId6"/>
    <p:sldId id="272" r:id="rId7"/>
    <p:sldId id="275" r:id="rId8"/>
    <p:sldId id="276"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312" y="192"/>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10/7/16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10/7/16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Ottawa, Canada</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sz="3200" dirty="0"/>
              <a:t>APEC Wine Regulatory Forum report on Pesticide MRLs </a:t>
            </a:r>
            <a:endParaRPr lang="en-NZ" sz="3200" dirty="0"/>
          </a:p>
        </p:txBody>
      </p:sp>
      <p:sp>
        <p:nvSpPr>
          <p:cNvPr id="3" name="Subtitle 2"/>
          <p:cNvSpPr>
            <a:spLocks noGrp="1"/>
          </p:cNvSpPr>
          <p:nvPr>
            <p:ph type="subTitle" idx="1"/>
          </p:nvPr>
        </p:nvSpPr>
        <p:spPr/>
        <p:txBody>
          <a:bodyPr>
            <a:normAutofit fontScale="92500" lnSpcReduction="10000"/>
          </a:bodyPr>
          <a:lstStyle/>
          <a:p>
            <a:r>
              <a:rPr lang="en-US" dirty="0" smtClean="0"/>
              <a:t>Tony Battaglene</a:t>
            </a:r>
          </a:p>
          <a:p>
            <a:r>
              <a:rPr lang="en-US" dirty="0" smtClean="0"/>
              <a:t>Winemakers Federation of Australia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a:t>
            </a:r>
            <a:endParaRPr lang="en-AU" dirty="0"/>
          </a:p>
        </p:txBody>
      </p:sp>
      <p:sp>
        <p:nvSpPr>
          <p:cNvPr id="3" name="Content Placeholder 2"/>
          <p:cNvSpPr>
            <a:spLocks noGrp="1"/>
          </p:cNvSpPr>
          <p:nvPr>
            <p:ph idx="1"/>
          </p:nvPr>
        </p:nvSpPr>
        <p:spPr/>
        <p:txBody>
          <a:bodyPr>
            <a:normAutofit lnSpcReduction="10000"/>
          </a:bodyPr>
          <a:lstStyle/>
          <a:p>
            <a:r>
              <a:rPr lang="en-AU" sz="1800" dirty="0"/>
              <a:t>Each economy in the APEC region has developed its own regulatory system aimed at protecting the environment, public and consumer health, resulting in significant diversity in regulatory policies and approaches towards pesticide Maximum Residue Limit (MRL) setting, compliance and recognition.  </a:t>
            </a:r>
            <a:endParaRPr lang="en-AU" sz="1800" dirty="0" smtClean="0"/>
          </a:p>
          <a:p>
            <a:r>
              <a:rPr lang="en-AU" sz="1800" dirty="0" smtClean="0"/>
              <a:t>Trade </a:t>
            </a:r>
            <a:r>
              <a:rPr lang="en-AU" sz="1800" dirty="0"/>
              <a:t>in food, across the APEC region, can be severely disrupted when non-compliance with importing economy standards occurs. Such non-compliance can be due to MRL disparities arising either from MRLs based on differing use patterns (GAP) or the absence of a MRL in an importing economy. Dealing with such breaches can be problematic, particularly where there may be no public health concerns over potential dietary exposure (food safety). </a:t>
            </a:r>
          </a:p>
          <a:p>
            <a:r>
              <a:rPr lang="en-AU" sz="1800" dirty="0"/>
              <a:t>Differing GAP can result from differing pest/disease complexes, and differing public and occupational health and environmental considerations at the domestic level.</a:t>
            </a:r>
          </a:p>
          <a:p>
            <a:endParaRPr lang="en-GB" sz="1800" dirty="0" smtClean="0"/>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79429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a:t>
            </a:r>
            <a:endParaRPr lang="en-AU" dirty="0"/>
          </a:p>
        </p:txBody>
      </p:sp>
      <p:sp>
        <p:nvSpPr>
          <p:cNvPr id="3" name="Content Placeholder 2"/>
          <p:cNvSpPr>
            <a:spLocks noGrp="1"/>
          </p:cNvSpPr>
          <p:nvPr>
            <p:ph idx="1"/>
          </p:nvPr>
        </p:nvSpPr>
        <p:spPr/>
        <p:txBody>
          <a:bodyPr/>
          <a:lstStyle/>
          <a:p>
            <a:r>
              <a:rPr lang="en-AU" dirty="0"/>
              <a:t>To assist in minimising such discrepancies and facilitate trade, while continuing to protect human health from potential pesticide risks, the APEC Food Safety Cooperation Forum has developed </a:t>
            </a:r>
            <a:r>
              <a:rPr lang="en-AU" dirty="0" smtClean="0"/>
              <a:t>a guidance </a:t>
            </a:r>
            <a:r>
              <a:rPr lang="en-AU" dirty="0"/>
              <a:t>document on approaches to achieve alignment of MRLs for pesticides within APEC. </a:t>
            </a:r>
            <a:r>
              <a:rPr lang="en-AU" dirty="0" smtClean="0"/>
              <a:t>T</a:t>
            </a:r>
          </a:p>
          <a:p>
            <a:r>
              <a:rPr lang="en-AU" dirty="0" smtClean="0"/>
              <a:t>The </a:t>
            </a:r>
            <a:r>
              <a:rPr lang="en-AU" dirty="0"/>
              <a:t>primary benefit of this guidance is the development of a convergent regulatory approach, based on agreed principles that would allow economies to balance their regulatory needs with the goal of facilitating trade. </a:t>
            </a:r>
            <a:endParaRPr lang="en-AU" dirty="0" smtClean="0"/>
          </a:p>
          <a:p>
            <a:r>
              <a:rPr lang="en-AU" dirty="0" smtClean="0"/>
              <a:t>Other </a:t>
            </a:r>
            <a:r>
              <a:rPr lang="en-AU" dirty="0"/>
              <a:t>important benefits include providing communication contacts with relevant APEC economy practitioners and increased opportunities for cooperation, collaboration and work sharing. </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192327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Scope</a:t>
            </a:r>
            <a:endParaRPr lang="en-AU" dirty="0"/>
          </a:p>
        </p:txBody>
      </p:sp>
      <p:sp>
        <p:nvSpPr>
          <p:cNvPr id="3" name="Content Placeholder 2"/>
          <p:cNvSpPr>
            <a:spLocks noGrp="1"/>
          </p:cNvSpPr>
          <p:nvPr>
            <p:ph idx="1"/>
          </p:nvPr>
        </p:nvSpPr>
        <p:spPr/>
        <p:txBody>
          <a:bodyPr/>
          <a:lstStyle/>
          <a:p>
            <a:r>
              <a:rPr lang="en-AU" dirty="0"/>
              <a:t>In the context that APEC agreements are non-binding on APEC economies, </a:t>
            </a:r>
            <a:r>
              <a:rPr lang="en-AU" dirty="0" smtClean="0"/>
              <a:t>the </a:t>
            </a:r>
            <a:r>
              <a:rPr lang="en-AU" i="1" dirty="0"/>
              <a:t>Guideline </a:t>
            </a:r>
            <a:r>
              <a:rPr lang="en-AU" dirty="0"/>
              <a:t>is meant to be used on a voluntary basis, as an aid for APEC economies when considering the alignment of domestic pesticide MRLs of plant protection products, with relevant international or regional standards (e.g., Codex, ASEAN MRLs) or an exporting economies MRLs. </a:t>
            </a:r>
            <a:endParaRPr lang="en-AU" dirty="0" smtClean="0"/>
          </a:p>
          <a:p>
            <a:r>
              <a:rPr lang="en-AU" dirty="0" smtClean="0"/>
              <a:t>The </a:t>
            </a:r>
            <a:r>
              <a:rPr lang="en-AU" dirty="0"/>
              <a:t>overall objective is to provide a coherent framework within which APEC economies can identify the minimum dataset, to the extent necessary, upon which to assess a request for pesticide import MRLs where health based guidance values (ADI and </a:t>
            </a:r>
            <a:r>
              <a:rPr lang="en-AU" dirty="0" err="1"/>
              <a:t>ARfD</a:t>
            </a:r>
            <a:r>
              <a:rPr lang="en-AU" dirty="0"/>
              <a:t>), authorised use patterns and MRLs have been established, either internationally or in the exporting economy. </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37494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Issues and Recent Developments</a:t>
            </a:r>
            <a:endParaRPr lang="en-AU" dirty="0"/>
          </a:p>
        </p:txBody>
      </p:sp>
      <p:sp>
        <p:nvSpPr>
          <p:cNvPr id="3" name="Content Placeholder 2"/>
          <p:cNvSpPr>
            <a:spLocks noGrp="1"/>
          </p:cNvSpPr>
          <p:nvPr>
            <p:ph idx="1"/>
          </p:nvPr>
        </p:nvSpPr>
        <p:spPr/>
        <p:txBody>
          <a:bodyPr/>
          <a:lstStyle/>
          <a:p>
            <a:r>
              <a:rPr lang="en-AU" sz="1800" dirty="0"/>
              <a:t>Under the APEC FSCF regulatory cooperation project (led by Australia), </a:t>
            </a:r>
            <a:r>
              <a:rPr lang="en-AU" sz="1800" dirty="0" smtClean="0"/>
              <a:t>the </a:t>
            </a:r>
            <a:r>
              <a:rPr lang="en-AU" sz="1800" dirty="0"/>
              <a:t>voluntary guidance document on possible approaches to achieve alignment of international MRLs has been developed and will be published as a formal APEC document entitled “</a:t>
            </a:r>
            <a:r>
              <a:rPr lang="en-AU" sz="1800" i="1" dirty="0"/>
              <a:t>Import MRL Guideline for Pesticides”.</a:t>
            </a:r>
            <a:endParaRPr lang="en-AU" sz="1800" dirty="0"/>
          </a:p>
          <a:p>
            <a:r>
              <a:rPr lang="en-AU" sz="1800" dirty="0"/>
              <a:t>The </a:t>
            </a:r>
            <a:r>
              <a:rPr lang="en-AU" sz="1800" i="1" dirty="0"/>
              <a:t>Guideline</a:t>
            </a:r>
            <a:r>
              <a:rPr lang="en-AU" sz="1800" dirty="0"/>
              <a:t> is based on the concept of making best possible use of international, regional or exporting country data assessments and intake risk estimates to support requests for pesticide import MRLs.</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158750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321" y="438539"/>
            <a:ext cx="7200900" cy="1142385"/>
          </a:xfrm>
        </p:spPr>
        <p:txBody>
          <a:bodyPr/>
          <a:lstStyle/>
          <a:p>
            <a:r>
              <a:rPr lang="en-AU" dirty="0" smtClean="0"/>
              <a:t>APEC WRF work</a:t>
            </a:r>
            <a:endParaRPr lang="en-AU" dirty="0"/>
          </a:p>
        </p:txBody>
      </p:sp>
      <p:sp>
        <p:nvSpPr>
          <p:cNvPr id="3" name="Content Placeholder 2"/>
          <p:cNvSpPr>
            <a:spLocks noGrp="1"/>
          </p:cNvSpPr>
          <p:nvPr>
            <p:ph idx="1"/>
          </p:nvPr>
        </p:nvSpPr>
        <p:spPr/>
        <p:txBody>
          <a:bodyPr/>
          <a:lstStyle/>
          <a:p>
            <a:r>
              <a:rPr lang="en-NZ" sz="1800" dirty="0"/>
              <a:t>Now that the </a:t>
            </a:r>
            <a:r>
              <a:rPr lang="en-NZ" sz="1800" i="1" dirty="0"/>
              <a:t>Guideline</a:t>
            </a:r>
            <a:r>
              <a:rPr lang="en-NZ" sz="1800" dirty="0"/>
              <a:t> has been circulated and endorsed by APEC FSCF member economies and the Sub-Committee on Standards and Conformance (SCSC), the APEC Wine Regulatory Forum (WRF) has developed this Questionnaire to:-</a:t>
            </a:r>
            <a:endParaRPr lang="en-AU" sz="1800" dirty="0"/>
          </a:p>
          <a:p>
            <a:pPr lvl="0"/>
            <a:r>
              <a:rPr lang="en-NZ" sz="1800" dirty="0"/>
              <a:t>determine the extent to which APEC economies are able to apply the approaches suggested in the Guideline when considering requests for pesticide Import MRLs; and </a:t>
            </a:r>
            <a:endParaRPr lang="en-AU" sz="1800" dirty="0"/>
          </a:p>
          <a:p>
            <a:pPr lvl="0"/>
            <a:r>
              <a:rPr lang="en-NZ" sz="1800" dirty="0"/>
              <a:t>gather information on possible capacity-building or technical workshops that could facilitate the implementation of the Guideline.</a:t>
            </a:r>
            <a:endParaRPr lang="en-AU" sz="1800" dirty="0"/>
          </a:p>
          <a:p>
            <a:pPr marL="0" lvl="0" indent="0">
              <a:buNone/>
            </a:pPr>
            <a:endParaRPr lang="en-AU" sz="18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4080570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Results</a:t>
            </a:r>
            <a:endParaRPr lang="en-AU" dirty="0"/>
          </a:p>
        </p:txBody>
      </p:sp>
      <p:sp>
        <p:nvSpPr>
          <p:cNvPr id="3" name="Content Placeholder 2"/>
          <p:cNvSpPr>
            <a:spLocks noGrp="1"/>
          </p:cNvSpPr>
          <p:nvPr>
            <p:ph idx="1"/>
          </p:nvPr>
        </p:nvSpPr>
        <p:spPr>
          <a:xfrm>
            <a:off x="971550" y="1981202"/>
            <a:ext cx="7170964" cy="4310741"/>
          </a:xfrm>
        </p:spPr>
        <p:txBody>
          <a:bodyPr>
            <a:noAutofit/>
          </a:bodyPr>
          <a:lstStyle/>
          <a:p>
            <a:r>
              <a:rPr lang="en-NZ" sz="1800" dirty="0" smtClean="0"/>
              <a:t>Responses have been summarised </a:t>
            </a:r>
            <a:r>
              <a:rPr lang="en-AU" sz="1800" dirty="0" smtClean="0"/>
              <a:t>.</a:t>
            </a:r>
          </a:p>
          <a:p>
            <a:endParaRPr lang="en-AU" sz="1800" dirty="0"/>
          </a:p>
          <a:p>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dirty="0"/>
          </a:p>
        </p:txBody>
      </p:sp>
      <p:sp>
        <p:nvSpPr>
          <p:cNvPr id="5" name="Footer Placeholder 4"/>
          <p:cNvSpPr>
            <a:spLocks noGrp="1"/>
          </p:cNvSpPr>
          <p:nvPr>
            <p:ph type="ftr" sz="quarter" idx="11"/>
          </p:nvPr>
        </p:nvSpPr>
        <p:spPr/>
        <p:txBody>
          <a:bodyPr/>
          <a:lstStyle/>
          <a:p>
            <a:r>
              <a:rPr lang="en-US" dirty="0"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dirty="0" smtClean="0"/>
              <a:t>Ottawa, Canada</a:t>
            </a:r>
            <a:endParaRPr lang="en-US" dirty="0"/>
          </a:p>
        </p:txBody>
      </p:sp>
    </p:spTree>
    <p:extLst>
      <p:ext uri="{BB962C8B-B14F-4D97-AF65-F5344CB8AC3E}">
        <p14:creationId xmlns:p14="http://schemas.microsoft.com/office/powerpoint/2010/main" val="236909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Next steps</a:t>
            </a:r>
            <a:endParaRPr lang="en-AU" dirty="0"/>
          </a:p>
        </p:txBody>
      </p:sp>
      <p:sp>
        <p:nvSpPr>
          <p:cNvPr id="3" name="Content Placeholder 2"/>
          <p:cNvSpPr>
            <a:spLocks noGrp="1"/>
          </p:cNvSpPr>
          <p:nvPr>
            <p:ph idx="1"/>
          </p:nvPr>
        </p:nvSpPr>
        <p:spPr/>
        <p:txBody>
          <a:bodyPr/>
          <a:lstStyle/>
          <a:p>
            <a:r>
              <a:rPr lang="en-AU" dirty="0" smtClean="0"/>
              <a:t>Report back to the FCSC in Vietnam</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dirty="0"/>
          </a:p>
        </p:txBody>
      </p:sp>
      <p:sp>
        <p:nvSpPr>
          <p:cNvPr id="5" name="Footer Placeholder 4"/>
          <p:cNvSpPr>
            <a:spLocks noGrp="1"/>
          </p:cNvSpPr>
          <p:nvPr>
            <p:ph type="ftr" sz="quarter" idx="11"/>
          </p:nvPr>
        </p:nvSpPr>
        <p:spPr/>
        <p:txBody>
          <a:bodyPr/>
          <a:lstStyle/>
          <a:p>
            <a:r>
              <a:rPr lang="en-US" smtClean="0"/>
              <a:t>APEC Wine Regulatory Forum |  October 6-7, 2016</a:t>
            </a:r>
            <a:endParaRPr lang="en-US" dirty="0"/>
          </a:p>
        </p:txBody>
      </p:sp>
      <p:sp>
        <p:nvSpPr>
          <p:cNvPr id="6" name="Date Placeholder 5"/>
          <p:cNvSpPr>
            <a:spLocks noGrp="1"/>
          </p:cNvSpPr>
          <p:nvPr>
            <p:ph type="dt" sz="half" idx="10"/>
          </p:nvPr>
        </p:nvSpPr>
        <p:spPr/>
        <p:txBody>
          <a:bodyPr/>
          <a:lstStyle/>
          <a:p>
            <a:r>
              <a:rPr lang="en-US" smtClean="0"/>
              <a:t>Ottawa, Canada</a:t>
            </a:r>
            <a:endParaRPr lang="en-US" dirty="0"/>
          </a:p>
        </p:txBody>
      </p:sp>
    </p:spTree>
    <p:extLst>
      <p:ext uri="{BB962C8B-B14F-4D97-AF65-F5344CB8AC3E}">
        <p14:creationId xmlns:p14="http://schemas.microsoft.com/office/powerpoint/2010/main" val="94091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662</Words>
  <Application>Microsoft Macintosh PowerPoint</Application>
  <PresentationFormat>On-screen Show (4:3)</PresentationFormat>
  <Paragraphs>46</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Diamond Grid 16x9</vt:lpstr>
      <vt:lpstr>APEC Wine Regulatory Forum report on Pesticide MRLs </vt:lpstr>
      <vt:lpstr>Introduction</vt:lpstr>
      <vt:lpstr>Background</vt:lpstr>
      <vt:lpstr>Scope</vt:lpstr>
      <vt:lpstr>Issues and Recent Developments</vt:lpstr>
      <vt:lpstr>APEC WRF work</vt:lpstr>
      <vt:lpstr>Results</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2016-08-31T23:08:32Z</dcterms:created>
  <dcterms:modified xsi:type="dcterms:W3CDTF">2016-10-07T14:01:22Z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