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3"/>
  </p:notesMasterIdLst>
  <p:handoutMasterIdLst>
    <p:handoutMasterId r:id="rId24"/>
  </p:handoutMasterIdLst>
  <p:sldIdLst>
    <p:sldId id="261" r:id="rId3"/>
    <p:sldId id="257" r:id="rId4"/>
    <p:sldId id="284" r:id="rId5"/>
    <p:sldId id="294" r:id="rId6"/>
    <p:sldId id="285" r:id="rId7"/>
    <p:sldId id="286" r:id="rId8"/>
    <p:sldId id="287" r:id="rId9"/>
    <p:sldId id="301" r:id="rId10"/>
    <p:sldId id="302" r:id="rId11"/>
    <p:sldId id="303" r:id="rId12"/>
    <p:sldId id="304" r:id="rId13"/>
    <p:sldId id="305" r:id="rId14"/>
    <p:sldId id="288" r:id="rId15"/>
    <p:sldId id="295" r:id="rId16"/>
    <p:sldId id="293" r:id="rId17"/>
    <p:sldId id="292" r:id="rId18"/>
    <p:sldId id="289" r:id="rId19"/>
    <p:sldId id="290" r:id="rId20"/>
    <p:sldId id="291" r:id="rId21"/>
    <p:sldId id="28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18" d="100"/>
          <a:sy n="118" d="100"/>
        </p:scale>
        <p:origin x="1232" y="192"/>
      </p:cViewPr>
      <p:guideLst>
        <p:guide pos="2880"/>
        <p:guide orient="horz" pos="216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customXml" Target="../customXml/item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9/28/16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9/28/16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a:p>
        </p:txBody>
      </p:sp>
    </p:spTree>
    <p:extLst>
      <p:ext uri="{BB962C8B-B14F-4D97-AF65-F5344CB8AC3E}">
        <p14:creationId xmlns:p14="http://schemas.microsoft.com/office/powerpoint/2010/main" val="1980303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9418" y="-68921"/>
            <a:ext cx="9144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970384" y="1909347"/>
            <a:ext cx="7203233" cy="2901467"/>
          </a:xfrm>
        </p:spPr>
        <p:txBody>
          <a:bodyPr anchor="b">
            <a:normAutofit/>
          </a:bodyPr>
          <a:lstStyle>
            <a:lvl1pPr algn="l">
              <a:lnSpc>
                <a:spcPct val="76000"/>
              </a:lnSpc>
              <a:defRPr sz="6000" cap="none"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964245" y="5043514"/>
            <a:ext cx="7203233" cy="457200"/>
          </a:xfrm>
        </p:spPr>
        <p:txBody>
          <a:bodyPr>
            <a:normAutofit/>
          </a:bodyPr>
          <a:lstStyle>
            <a:lvl1pPr marL="0" indent="0" algn="l">
              <a:spcBef>
                <a:spcPts val="0"/>
              </a:spcBef>
              <a:buNone/>
              <a:defRPr sz="1500" b="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cxnSp>
        <p:nvCxnSpPr>
          <p:cNvPr id="58" name="Straight Connector 57"/>
          <p:cNvCxnSpPr/>
          <p:nvPr userDrawn="1"/>
        </p:nvCxnSpPr>
        <p:spPr>
          <a:xfrm>
            <a:off x="970384" y="4810813"/>
            <a:ext cx="72009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0" name="Footer Placeholder 56"/>
          <p:cNvSpPr txBox="1">
            <a:spLocks/>
          </p:cNvSpPr>
          <p:nvPr userDrawn="1"/>
        </p:nvSpPr>
        <p:spPr>
          <a:xfrm>
            <a:off x="4730380" y="6304679"/>
            <a:ext cx="3462287" cy="222436"/>
          </a:xfrm>
          <a:prstGeom prst="rect">
            <a:avLst/>
          </a:prstGeom>
        </p:spPr>
        <p:txBody>
          <a:bodyPr vert="horz" lIns="68580" tIns="34290" rIns="68580" bIns="34290" rtlCol="0" anchor="ctr"/>
          <a:lstStyle>
            <a:defPPr>
              <a:defRPr lang="en-US"/>
            </a:defPPr>
            <a:lvl1pPr marL="0" algn="l" defTabSz="914400" rtl="0" eaLnBrk="1" latinLnBrk="0" hangingPunct="1">
              <a:defRPr sz="800"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dirty="0">
                <a:solidFill>
                  <a:schemeClr val="bg1">
                    <a:lumMod val="50000"/>
                  </a:schemeClr>
                </a:solidFill>
              </a:rPr>
              <a:t>Ottawa, Canada</a:t>
            </a:r>
          </a:p>
        </p:txBody>
      </p:sp>
      <p:sp>
        <p:nvSpPr>
          <p:cNvPr id="61" name="Rectangle 60"/>
          <p:cNvSpPr/>
          <p:nvPr userDrawn="1"/>
        </p:nvSpPr>
        <p:spPr>
          <a:xfrm>
            <a:off x="927935" y="6196809"/>
            <a:ext cx="3674404" cy="276999"/>
          </a:xfrm>
          <a:prstGeom prst="rect">
            <a:avLst/>
          </a:prstGeom>
        </p:spPr>
        <p:txBody>
          <a:bodyPr wrap="none">
            <a:spAutoFit/>
          </a:bodyPr>
          <a:lstStyle/>
          <a:p>
            <a:r>
              <a:rPr lang="en-US" sz="1200" dirty="0">
                <a:solidFill>
                  <a:schemeClr val="bg1">
                    <a:lumMod val="50000"/>
                  </a:schemeClr>
                </a:solidFill>
              </a:rPr>
              <a:t>APEC Wine Regulatory Forum |  October 6-7, 2016</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8895" y="318868"/>
            <a:ext cx="4194782" cy="1275208"/>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6985" y="489857"/>
            <a:ext cx="1265465"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71549" y="489857"/>
            <a:ext cx="5690508"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8"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9" name="Date Placeholder 3"/>
          <p:cNvSpPr>
            <a:spLocks noGrp="1"/>
          </p:cNvSpPr>
          <p:nvPr>
            <p:ph type="dt" sz="half" idx="10"/>
          </p:nvPr>
        </p:nvSpPr>
        <p:spPr>
          <a:xfrm>
            <a:off x="7350236" y="6289679"/>
            <a:ext cx="1028452" cy="222436"/>
          </a:xfrm>
          <a:prstGeom prst="rect">
            <a:avLst/>
          </a:prstGeom>
        </p:spPr>
        <p:txBody>
          <a:bodyPr/>
          <a:lstStyle>
            <a:lvl1pPr>
              <a:defRPr/>
            </a:lvl1pPr>
          </a:lstStyle>
          <a:p>
            <a:r>
              <a:rPr lang="en-US" dirty="0"/>
              <a:t>Ottawa, Canada</a:t>
            </a:r>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9144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971550" y="2541573"/>
            <a:ext cx="7200900" cy="2743200"/>
          </a:xfrm>
        </p:spPr>
        <p:txBody>
          <a:bodyPr anchor="b">
            <a:normAutofit/>
          </a:bodyPr>
          <a:lstStyle>
            <a:lvl1pPr>
              <a:lnSpc>
                <a:spcPct val="85000"/>
              </a:lnSpc>
              <a:defRPr sz="45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71550" y="5431536"/>
            <a:ext cx="7200900" cy="457200"/>
          </a:xfrm>
        </p:spPr>
        <p:txBody>
          <a:bodyPr>
            <a:normAutofit/>
          </a:bodyPr>
          <a:lstStyle>
            <a:lvl1pPr marL="0" indent="0">
              <a:spcBef>
                <a:spcPts val="0"/>
              </a:spcBef>
              <a:buNone/>
              <a:defRPr sz="1500" b="0">
                <a:solidFill>
                  <a:schemeClr val="tx1"/>
                </a:solidFill>
              </a:defRPr>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Edit Master text styles</a:t>
            </a:r>
          </a:p>
        </p:txBody>
      </p:sp>
      <p:cxnSp>
        <p:nvCxnSpPr>
          <p:cNvPr id="58" name="Straight Connector 57"/>
          <p:cNvCxnSpPr/>
          <p:nvPr userDrawn="1"/>
        </p:nvCxnSpPr>
        <p:spPr>
          <a:xfrm>
            <a:off x="971550" y="5294175"/>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715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434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2"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13"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9715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715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434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434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7"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18"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3"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1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9144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59"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0"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61"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9144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5934864" y="571500"/>
            <a:ext cx="2743200" cy="2197100"/>
          </a:xfrm>
        </p:spPr>
        <p:txBody>
          <a:bodyPr anchor="b">
            <a:normAutofit/>
          </a:bodyPr>
          <a:lstStyle>
            <a:lvl1pPr>
              <a:defRPr sz="195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173" y="571500"/>
            <a:ext cx="4613665" cy="5715000"/>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34864" y="2995012"/>
            <a:ext cx="2743200" cy="2285950"/>
          </a:xfrm>
        </p:spPr>
        <p:txBody>
          <a:bodyPr>
            <a:normAutofit/>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cxnSp>
        <p:nvCxnSpPr>
          <p:cNvPr id="60" name="Straight Connector 59"/>
          <p:cNvCxnSpPr/>
          <p:nvPr userDrawn="1"/>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4"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66"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9144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Picture Placeholder 2"/>
          <p:cNvSpPr>
            <a:spLocks noGrp="1"/>
          </p:cNvSpPr>
          <p:nvPr>
            <p:ph type="pic" idx="1"/>
          </p:nvPr>
        </p:nvSpPr>
        <p:spPr>
          <a:xfrm>
            <a:off x="3309" y="-159"/>
            <a:ext cx="5486400" cy="6858000"/>
          </a:xfrm>
        </p:spPr>
        <p:txBody>
          <a:bodyPr tIns="45720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cxnSp>
        <p:nvCxnSpPr>
          <p:cNvPr id="59" name="Straight Connector 58"/>
          <p:cNvCxnSpPr/>
          <p:nvPr/>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932170" y="576072"/>
            <a:ext cx="2743200" cy="2194560"/>
          </a:xfrm>
        </p:spPr>
        <p:txBody>
          <a:bodyPr anchor="b">
            <a:normAutofit/>
          </a:bodyPr>
          <a:lstStyle>
            <a:lvl1pPr>
              <a:defRPr sz="1950">
                <a:solidFill>
                  <a:schemeClr val="bg1"/>
                </a:solidFill>
              </a:defRPr>
            </a:lvl1pPr>
          </a:lstStyle>
          <a:p>
            <a:r>
              <a:rPr lang="en-US"/>
              <a:t>Click to edit Master title style</a:t>
            </a:r>
          </a:p>
        </p:txBody>
      </p:sp>
      <p:sp>
        <p:nvSpPr>
          <p:cNvPr id="4" name="Text Placeholder 3"/>
          <p:cNvSpPr>
            <a:spLocks noGrp="1"/>
          </p:cNvSpPr>
          <p:nvPr>
            <p:ph type="body" sz="half" idx="2"/>
          </p:nvPr>
        </p:nvSpPr>
        <p:spPr>
          <a:xfrm>
            <a:off x="5932170" y="2999232"/>
            <a:ext cx="2743200" cy="2286000"/>
          </a:xfrm>
        </p:spPr>
        <p:txBody>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0"/>
            <a:ext cx="9144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971550" y="503854"/>
            <a:ext cx="72009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71550" y="1981202"/>
            <a:ext cx="72009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457200" y="6172200"/>
            <a:ext cx="82296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9" name="Slide Number Placeholder 5"/>
          <p:cNvSpPr>
            <a:spLocks noGrp="1"/>
          </p:cNvSpPr>
          <p:nvPr>
            <p:ph type="sldNum" sz="quarter" idx="4"/>
          </p:nvPr>
        </p:nvSpPr>
        <p:spPr>
          <a:xfrm>
            <a:off x="8378687" y="6289679"/>
            <a:ext cx="309458" cy="222436"/>
          </a:xfrm>
          <a:prstGeom prst="rect">
            <a:avLst/>
          </a:prstGeom>
        </p:spPr>
        <p:txBody>
          <a:bodyPr/>
          <a:lstStyle>
            <a:lvl1pPr>
              <a:defRPr sz="900">
                <a:solidFill>
                  <a:schemeClr val="bg1">
                    <a:lumMod val="50000"/>
                  </a:schemeClr>
                </a:solidFill>
              </a:defRPr>
            </a:lvl1pPr>
          </a:lstStyle>
          <a:p>
            <a:fld id="{E31375A4-56A4-47D6-9801-1991572033F7}" type="slidenum">
              <a:rPr lang="en-US" smtClean="0"/>
              <a:pPr/>
              <a:t>‹#›</a:t>
            </a:fld>
            <a:endParaRPr lang="en-US" dirty="0"/>
          </a:p>
        </p:txBody>
      </p:sp>
      <p:sp>
        <p:nvSpPr>
          <p:cNvPr id="60" name="Footer Placeholder 4"/>
          <p:cNvSpPr>
            <a:spLocks noGrp="1"/>
          </p:cNvSpPr>
          <p:nvPr>
            <p:ph type="ftr" sz="quarter" idx="3"/>
          </p:nvPr>
        </p:nvSpPr>
        <p:spPr>
          <a:xfrm>
            <a:off x="457201" y="6289679"/>
            <a:ext cx="4596023" cy="222436"/>
          </a:xfrm>
          <a:prstGeom prst="rect">
            <a:avLst/>
          </a:prstGeom>
        </p:spPr>
        <p:txBody>
          <a:bodyPr/>
          <a:lstStyle>
            <a:lvl1pPr>
              <a:defRPr sz="900">
                <a:solidFill>
                  <a:schemeClr val="bg1">
                    <a:lumMod val="50000"/>
                  </a:schemeClr>
                </a:solidFill>
              </a:defRPr>
            </a:lvl1pPr>
          </a:lstStyle>
          <a:p>
            <a:r>
              <a:rPr lang="en-US" dirty="0"/>
              <a:t>APEC Wine Regulatory Forum |  October 6-7, 2016</a:t>
            </a:r>
          </a:p>
        </p:txBody>
      </p:sp>
      <p:sp>
        <p:nvSpPr>
          <p:cNvPr id="61" name="Date Placeholder 3"/>
          <p:cNvSpPr>
            <a:spLocks noGrp="1"/>
          </p:cNvSpPr>
          <p:nvPr>
            <p:ph type="dt" sz="half" idx="2"/>
          </p:nvPr>
        </p:nvSpPr>
        <p:spPr>
          <a:xfrm>
            <a:off x="5084571" y="6289679"/>
            <a:ext cx="3294118" cy="222436"/>
          </a:xfrm>
          <a:prstGeom prst="rect">
            <a:avLst/>
          </a:prstGeom>
        </p:spPr>
        <p:txBody>
          <a:bodyPr/>
          <a:lstStyle>
            <a:lvl1pPr algn="r">
              <a:defRPr sz="900">
                <a:solidFill>
                  <a:schemeClr val="bg1">
                    <a:lumMod val="50000"/>
                  </a:schemeClr>
                </a:solidFill>
              </a:defRPr>
            </a:lvl1pPr>
          </a:lstStyle>
          <a:p>
            <a:r>
              <a:rPr lang="en-US"/>
              <a:t>Ottawa, Canada</a:t>
            </a:r>
            <a:endParaRPr 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685800" rtl="0" eaLnBrk="1" latinLnBrk="0" hangingPunct="1">
        <a:lnSpc>
          <a:spcPct val="90000"/>
        </a:lnSpc>
        <a:spcBef>
          <a:spcPct val="0"/>
        </a:spcBef>
        <a:buNone/>
        <a:defRPr sz="2400" b="1" kern="1200">
          <a:solidFill>
            <a:schemeClr val="accent1"/>
          </a:solidFill>
          <a:latin typeface="+mj-lt"/>
          <a:ea typeface="+mj-ea"/>
          <a:cs typeface="+mj-cs"/>
        </a:defRPr>
      </a:lvl1pPr>
    </p:titleStyle>
    <p:bodyStyle>
      <a:lvl1pPr marL="171450" indent="-171450" algn="l" defTabSz="685800" rtl="0" eaLnBrk="1" latinLnBrk="0" hangingPunct="1">
        <a:lnSpc>
          <a:spcPct val="90000"/>
        </a:lnSpc>
        <a:spcBef>
          <a:spcPts val="1350"/>
        </a:spcBef>
        <a:buClr>
          <a:schemeClr val="accent1"/>
        </a:buClr>
        <a:buSzPct val="100000"/>
        <a:buFont typeface="Arial" pitchFamily="34" charset="0"/>
        <a:buChar char="▪"/>
        <a:defRPr sz="1500" kern="1200">
          <a:solidFill>
            <a:schemeClr val="tx1"/>
          </a:solidFill>
          <a:latin typeface="+mn-lt"/>
          <a:ea typeface="+mn-ea"/>
          <a:cs typeface="+mn-cs"/>
        </a:defRPr>
      </a:lvl1pPr>
      <a:lvl2pPr marL="342900" indent="-137160" algn="l" defTabSz="685800" rtl="0" eaLnBrk="1" latinLnBrk="0" hangingPunct="1">
        <a:lnSpc>
          <a:spcPct val="90000"/>
        </a:lnSpc>
        <a:spcBef>
          <a:spcPts val="900"/>
        </a:spcBef>
        <a:buClr>
          <a:schemeClr val="accent1"/>
        </a:buClr>
        <a:buSzPct val="100000"/>
        <a:buFont typeface="Arial" pitchFamily="34" charset="0"/>
        <a:buChar char="▪"/>
        <a:defRPr sz="1350" kern="1200">
          <a:solidFill>
            <a:schemeClr val="tx1"/>
          </a:solidFill>
          <a:latin typeface="+mn-lt"/>
          <a:ea typeface="+mn-ea"/>
          <a:cs typeface="+mn-cs"/>
        </a:defRPr>
      </a:lvl2pPr>
      <a:lvl3pPr marL="514350" indent="-134541" algn="l" defTabSz="685800" rtl="0" eaLnBrk="1" latinLnBrk="0" hangingPunct="1">
        <a:lnSpc>
          <a:spcPct val="90000"/>
        </a:lnSpc>
        <a:spcBef>
          <a:spcPts val="600"/>
        </a:spcBef>
        <a:buClr>
          <a:schemeClr val="accent1"/>
        </a:buClr>
        <a:buSzPct val="100000"/>
        <a:buFont typeface="Arial" pitchFamily="34" charset="0"/>
        <a:buChar char="▪"/>
        <a:defRPr sz="1200" kern="1200">
          <a:solidFill>
            <a:schemeClr val="tx1"/>
          </a:solidFill>
          <a:latin typeface="+mn-lt"/>
          <a:ea typeface="+mn-ea"/>
          <a:cs typeface="+mn-cs"/>
        </a:defRPr>
      </a:lvl3pPr>
      <a:lvl4pPr marL="685800" indent="-137160" algn="l" defTabSz="685800" rtl="0" eaLnBrk="1" latinLnBrk="0" hangingPunct="1">
        <a:lnSpc>
          <a:spcPct val="90000"/>
        </a:lnSpc>
        <a:spcBef>
          <a:spcPts val="600"/>
        </a:spcBef>
        <a:buClr>
          <a:schemeClr val="accent1"/>
        </a:buClr>
        <a:buSzPct val="100000"/>
        <a:buFont typeface="Arial" pitchFamily="34" charset="0"/>
        <a:buChar char="▪"/>
        <a:defRPr sz="1050" kern="1200">
          <a:solidFill>
            <a:schemeClr val="tx1"/>
          </a:solidFill>
          <a:latin typeface="+mn-lt"/>
          <a:ea typeface="+mn-ea"/>
          <a:cs typeface="+mn-cs"/>
        </a:defRPr>
      </a:lvl4pPr>
      <a:lvl5pPr marL="8572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5pPr>
      <a:lvl6pPr marL="10287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6pPr>
      <a:lvl7pPr marL="12001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7pPr>
      <a:lvl8pPr marL="13716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8pPr>
      <a:lvl9pPr marL="15430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nchem.org/documents/ehc/ehc/ehc196.ht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a:solidFill>
              <a:schemeClr val="accent1"/>
            </a:solidFill>
          </a:ln>
        </p:spPr>
        <p:txBody>
          <a:bodyPr/>
          <a:lstStyle/>
          <a:p>
            <a:r>
              <a:rPr lang="en-US" dirty="0"/>
              <a:t>The Regulatory Example of Methanol in Wine</a:t>
            </a:r>
          </a:p>
        </p:txBody>
      </p:sp>
      <p:sp>
        <p:nvSpPr>
          <p:cNvPr id="3" name="Subtitle 2"/>
          <p:cNvSpPr>
            <a:spLocks noGrp="1"/>
          </p:cNvSpPr>
          <p:nvPr>
            <p:ph type="subTitle" idx="1"/>
          </p:nvPr>
        </p:nvSpPr>
        <p:spPr/>
        <p:txBody>
          <a:bodyPr/>
          <a:lstStyle/>
          <a:p>
            <a:r>
              <a:rPr lang="en-US" dirty="0" err="1"/>
              <a:t>Dr</a:t>
            </a:r>
            <a:r>
              <a:rPr lang="en-US" dirty="0"/>
              <a:t> Greg Hodson (FIVS) and </a:t>
            </a:r>
            <a:r>
              <a:rPr lang="en-US" dirty="0" err="1"/>
              <a:t>Dr</a:t>
            </a:r>
            <a:r>
              <a:rPr lang="en-US" dirty="0"/>
              <a:t> Eric Wilkes (Australian Wine Research Institute)</a:t>
            </a:r>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Impact of Variety</a:t>
            </a:r>
          </a:p>
        </p:txBody>
      </p:sp>
      <p:sp>
        <p:nvSpPr>
          <p:cNvPr id="3" name="Content Placeholder 2"/>
          <p:cNvSpPr>
            <a:spLocks noGrp="1"/>
          </p:cNvSpPr>
          <p:nvPr>
            <p:ph idx="1"/>
          </p:nvPr>
        </p:nvSpPr>
        <p:spPr>
          <a:xfrm>
            <a:off x="6220853" y="1907877"/>
            <a:ext cx="2312563" cy="3809999"/>
          </a:xfrm>
        </p:spPr>
        <p:txBody>
          <a:bodyPr/>
          <a:lstStyle/>
          <a:p>
            <a:r>
              <a:rPr lang="en-AU" dirty="0"/>
              <a:t>No significant differences based on variety.</a:t>
            </a:r>
          </a:p>
          <a:p>
            <a:r>
              <a:rPr lang="en-AU" dirty="0"/>
              <a:t>Only difference was based on red v’s white reflecting the differences in processing for the different wine styles</a:t>
            </a:r>
          </a:p>
        </p:txBody>
      </p:sp>
      <p:sp>
        <p:nvSpPr>
          <p:cNvPr id="4" name="Slide Number Placeholder 3"/>
          <p:cNvSpPr>
            <a:spLocks noGrp="1"/>
          </p:cNvSpPr>
          <p:nvPr>
            <p:ph type="sldNum" sz="quarter" idx="12"/>
          </p:nvPr>
        </p:nvSpPr>
        <p:spPr/>
        <p:txBody>
          <a:bodyPr/>
          <a:lstStyle/>
          <a:p>
            <a:fld id="{E31375A4-56A4-47D6-9801-1991572033F7}" type="slidenum">
              <a:rPr lang="en-US" smtClean="0"/>
              <a:t>10</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pic>
        <p:nvPicPr>
          <p:cNvPr id="7" name="Picture 6"/>
          <p:cNvPicPr>
            <a:picLocks noChangeAspect="1"/>
          </p:cNvPicPr>
          <p:nvPr/>
        </p:nvPicPr>
        <p:blipFill>
          <a:blip r:embed="rId2"/>
          <a:stretch>
            <a:fillRect/>
          </a:stretch>
        </p:blipFill>
        <p:spPr>
          <a:xfrm>
            <a:off x="285917" y="1907877"/>
            <a:ext cx="5805790" cy="3956647"/>
          </a:xfrm>
          <a:prstGeom prst="rect">
            <a:avLst/>
          </a:prstGeom>
        </p:spPr>
      </p:pic>
    </p:spTree>
    <p:extLst>
      <p:ext uri="{BB962C8B-B14F-4D97-AF65-F5344CB8AC3E}">
        <p14:creationId xmlns:p14="http://schemas.microsoft.com/office/powerpoint/2010/main" val="526358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Impact of vintage</a:t>
            </a:r>
          </a:p>
        </p:txBody>
      </p:sp>
      <p:sp>
        <p:nvSpPr>
          <p:cNvPr id="3" name="Content Placeholder 2"/>
          <p:cNvSpPr>
            <a:spLocks noGrp="1"/>
          </p:cNvSpPr>
          <p:nvPr>
            <p:ph idx="1"/>
          </p:nvPr>
        </p:nvSpPr>
        <p:spPr>
          <a:xfrm>
            <a:off x="6555704" y="1982732"/>
            <a:ext cx="1977712" cy="3809999"/>
          </a:xfrm>
        </p:spPr>
        <p:txBody>
          <a:bodyPr/>
          <a:lstStyle/>
          <a:p>
            <a:r>
              <a:rPr lang="en-AU" dirty="0"/>
              <a:t>No significant impact of year of production on the methanol concentration.</a:t>
            </a:r>
          </a:p>
        </p:txBody>
      </p:sp>
      <p:sp>
        <p:nvSpPr>
          <p:cNvPr id="4" name="Slide Number Placeholder 3"/>
          <p:cNvSpPr>
            <a:spLocks noGrp="1"/>
          </p:cNvSpPr>
          <p:nvPr>
            <p:ph type="sldNum" sz="quarter" idx="12"/>
          </p:nvPr>
        </p:nvSpPr>
        <p:spPr/>
        <p:txBody>
          <a:bodyPr/>
          <a:lstStyle/>
          <a:p>
            <a:fld id="{E31375A4-56A4-47D6-9801-1991572033F7}" type="slidenum">
              <a:rPr lang="en-US" smtClean="0"/>
              <a:t>11</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pic>
        <p:nvPicPr>
          <p:cNvPr id="7" name="Picture 6"/>
          <p:cNvPicPr>
            <a:picLocks noChangeAspect="1"/>
          </p:cNvPicPr>
          <p:nvPr/>
        </p:nvPicPr>
        <p:blipFill>
          <a:blip r:embed="rId2"/>
          <a:stretch>
            <a:fillRect/>
          </a:stretch>
        </p:blipFill>
        <p:spPr>
          <a:xfrm>
            <a:off x="457201" y="1982732"/>
            <a:ext cx="5828285" cy="3970453"/>
          </a:xfrm>
          <a:prstGeom prst="rect">
            <a:avLst/>
          </a:prstGeom>
        </p:spPr>
      </p:pic>
    </p:spTree>
    <p:extLst>
      <p:ext uri="{BB962C8B-B14F-4D97-AF65-F5344CB8AC3E}">
        <p14:creationId xmlns:p14="http://schemas.microsoft.com/office/powerpoint/2010/main" val="1015948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 summary</a:t>
            </a:r>
          </a:p>
        </p:txBody>
      </p:sp>
      <p:sp>
        <p:nvSpPr>
          <p:cNvPr id="3" name="Content Placeholder 2"/>
          <p:cNvSpPr>
            <a:spLocks noGrp="1"/>
          </p:cNvSpPr>
          <p:nvPr>
            <p:ph idx="1"/>
          </p:nvPr>
        </p:nvSpPr>
        <p:spPr/>
        <p:txBody>
          <a:bodyPr/>
          <a:lstStyle/>
          <a:p>
            <a:r>
              <a:rPr lang="en-AU" dirty="0"/>
              <a:t>Typical ranges for methanol in Australian wines found were;</a:t>
            </a:r>
          </a:p>
          <a:p>
            <a:pPr lvl="1"/>
            <a:r>
              <a:rPr lang="en-AU" sz="1600" dirty="0"/>
              <a:t>60-280 mg/L in reds (mean 170 mg/L) </a:t>
            </a:r>
          </a:p>
          <a:p>
            <a:pPr lvl="1"/>
            <a:r>
              <a:rPr lang="en-AU" sz="1600" dirty="0"/>
              <a:t>40-120 mg/L in whites (mean 58 mg/L) </a:t>
            </a:r>
          </a:p>
          <a:p>
            <a:r>
              <a:rPr lang="en-AU" dirty="0"/>
              <a:t>All wines tested had some methanol content.</a:t>
            </a:r>
          </a:p>
          <a:p>
            <a:r>
              <a:rPr lang="en-AU" dirty="0"/>
              <a:t>The main driver for higher methanol levels appeared to be skin contact during processing.</a:t>
            </a:r>
          </a:p>
          <a:p>
            <a:r>
              <a:rPr lang="en-AU" dirty="0"/>
              <a:t>Variety or vintage had no significant impact.</a:t>
            </a:r>
          </a:p>
          <a:p>
            <a:endParaRPr lang="en-AU" dirty="0"/>
          </a:p>
          <a:p>
            <a:endParaRPr lang="en-AU" dirty="0"/>
          </a:p>
          <a:p>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12</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410970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Toxicology of Methanol</a:t>
            </a:r>
          </a:p>
        </p:txBody>
      </p:sp>
      <p:sp>
        <p:nvSpPr>
          <p:cNvPr id="3" name="Content Placeholder 2"/>
          <p:cNvSpPr>
            <a:spLocks noGrp="1"/>
          </p:cNvSpPr>
          <p:nvPr>
            <p:ph idx="1"/>
          </p:nvPr>
        </p:nvSpPr>
        <p:spPr/>
        <p:txBody>
          <a:bodyPr>
            <a:normAutofit/>
          </a:bodyPr>
          <a:lstStyle/>
          <a:p>
            <a:r>
              <a:rPr lang="en-US" sz="2000" dirty="0"/>
              <a:t>The Food and Drug Administration of the United States of America (FDA), 1993</a:t>
            </a:r>
          </a:p>
          <a:p>
            <a:r>
              <a:rPr lang="en-US" sz="2000" dirty="0"/>
              <a:t>United Nations World Health Organization International </a:t>
            </a:r>
            <a:r>
              <a:rPr lang="en-US" sz="2000" dirty="0" err="1"/>
              <a:t>Programme</a:t>
            </a:r>
            <a:r>
              <a:rPr lang="en-US" sz="2000" dirty="0"/>
              <a:t> on Chemical Safety, 1997</a:t>
            </a:r>
          </a:p>
          <a:p>
            <a:r>
              <a:rPr lang="en-US" sz="2000" dirty="0"/>
              <a:t>European Commission Scientific Committee on Food, 2001</a:t>
            </a:r>
          </a:p>
        </p:txBody>
      </p:sp>
      <p:sp>
        <p:nvSpPr>
          <p:cNvPr id="4" name="Slide Number Placeholder 3"/>
          <p:cNvSpPr>
            <a:spLocks noGrp="1"/>
          </p:cNvSpPr>
          <p:nvPr>
            <p:ph type="sldNum" sz="quarter" idx="12"/>
          </p:nvPr>
        </p:nvSpPr>
        <p:spPr/>
        <p:txBody>
          <a:bodyPr/>
          <a:lstStyle/>
          <a:p>
            <a:fld id="{E31375A4-56A4-47D6-9801-1991572033F7}" type="slidenum">
              <a:rPr lang="en-US" smtClean="0"/>
              <a:t>13</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3699984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Toxicology of Methanol:</a:t>
            </a:r>
            <a:br>
              <a:rPr lang="en-US" dirty="0"/>
            </a:br>
            <a:r>
              <a:rPr lang="en-US" dirty="0"/>
              <a:t>The Food and Drug Administration of the United States of America (FDA), 1993</a:t>
            </a:r>
          </a:p>
        </p:txBody>
      </p:sp>
      <p:sp>
        <p:nvSpPr>
          <p:cNvPr id="3" name="Content Placeholder 2"/>
          <p:cNvSpPr>
            <a:spLocks noGrp="1"/>
          </p:cNvSpPr>
          <p:nvPr>
            <p:ph idx="1"/>
          </p:nvPr>
        </p:nvSpPr>
        <p:spPr/>
        <p:txBody>
          <a:bodyPr>
            <a:normAutofit/>
          </a:bodyPr>
          <a:lstStyle/>
          <a:p>
            <a:r>
              <a:rPr lang="en-US" sz="2000" dirty="0"/>
              <a:t>The No Observed Adverse Effect Level (NOAEL) in humans for methanol is 71 to 84 mg/kg body weight (</a:t>
            </a:r>
            <a:r>
              <a:rPr lang="en-US" sz="2000" dirty="0" err="1"/>
              <a:t>bw</a:t>
            </a:r>
            <a:r>
              <a:rPr lang="en-US" sz="2000" dirty="0"/>
              <a:t>)/day. Because this NOAEL was derived from studies in humans, the FDA developed an Acceptable Daily Intake (ADI) of 7.1 to 8.4 mg/kg </a:t>
            </a:r>
            <a:r>
              <a:rPr lang="en-US" sz="2000" dirty="0" err="1"/>
              <a:t>bw</a:t>
            </a:r>
            <a:r>
              <a:rPr lang="en-US" sz="2000" dirty="0"/>
              <a:t>/day by using a safety factor of 10. </a:t>
            </a:r>
            <a:r>
              <a:rPr lang="en-US" sz="1050" i="1" dirty="0"/>
              <a:t>Federal Register 58, No. 204, (January 26 1993), 6088–6091. </a:t>
            </a:r>
          </a:p>
          <a:p>
            <a:r>
              <a:rPr lang="en-US" sz="2000" i="1" dirty="0"/>
              <a:t>An individual weighing 70kg would have to consume about 1.25 </a:t>
            </a:r>
            <a:r>
              <a:rPr lang="en-US" sz="2000" i="1" dirty="0" err="1"/>
              <a:t>litres</a:t>
            </a:r>
            <a:r>
              <a:rPr lang="en-US" sz="2000" i="1" dirty="0"/>
              <a:t> of wine (almost 2 bottles) a day with a methanol content of 400 mg/L (the methanol limit for red wines recommended by OIV and several economies) to reach the low end of this ADI range. </a:t>
            </a:r>
          </a:p>
        </p:txBody>
      </p:sp>
      <p:sp>
        <p:nvSpPr>
          <p:cNvPr id="4" name="Slide Number Placeholder 3"/>
          <p:cNvSpPr>
            <a:spLocks noGrp="1"/>
          </p:cNvSpPr>
          <p:nvPr>
            <p:ph type="sldNum" sz="quarter" idx="12"/>
          </p:nvPr>
        </p:nvSpPr>
        <p:spPr/>
        <p:txBody>
          <a:bodyPr/>
          <a:lstStyle/>
          <a:p>
            <a:fld id="{E31375A4-56A4-47D6-9801-1991572033F7}" type="slidenum">
              <a:rPr lang="en-US" smtClean="0"/>
              <a:t>14</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83694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Toxicology of Methanol:</a:t>
            </a:r>
            <a:br>
              <a:rPr lang="en-US" dirty="0"/>
            </a:br>
            <a:r>
              <a:rPr lang="en-US" dirty="0"/>
              <a:t>United Nations World Health Organization International </a:t>
            </a:r>
            <a:r>
              <a:rPr lang="en-US" dirty="0" err="1"/>
              <a:t>Programme</a:t>
            </a:r>
            <a:r>
              <a:rPr lang="en-US" dirty="0"/>
              <a:t> on Chemical Safety, 1997</a:t>
            </a:r>
          </a:p>
        </p:txBody>
      </p:sp>
      <p:sp>
        <p:nvSpPr>
          <p:cNvPr id="3" name="Content Placeholder 2"/>
          <p:cNvSpPr>
            <a:spLocks noGrp="1"/>
          </p:cNvSpPr>
          <p:nvPr>
            <p:ph idx="1"/>
          </p:nvPr>
        </p:nvSpPr>
        <p:spPr>
          <a:xfrm>
            <a:off x="971549" y="1981202"/>
            <a:ext cx="7822827" cy="3809999"/>
          </a:xfrm>
        </p:spPr>
        <p:txBody>
          <a:bodyPr>
            <a:noAutofit/>
          </a:bodyPr>
          <a:lstStyle/>
          <a:p>
            <a:pPr>
              <a:defRPr/>
            </a:pPr>
            <a:r>
              <a:rPr lang="en-US" sz="2000" dirty="0"/>
              <a:t>It is difficult to do a risk assessment on methanol because the chemical itself and its primary metabolites of concern are naturally present in humans – a fact that pre-supposes a certain level of these substances poses no toxic risk.  </a:t>
            </a:r>
            <a:r>
              <a:rPr lang="en-US" sz="1050" i="1" dirty="0"/>
              <a:t>(United Nations World Health Organization International </a:t>
            </a:r>
            <a:r>
              <a:rPr lang="en-US" sz="1050" i="1" dirty="0" err="1"/>
              <a:t>Programme</a:t>
            </a:r>
            <a:r>
              <a:rPr lang="en-US" sz="1050" i="1" dirty="0"/>
              <a:t> on Chemical Safety, </a:t>
            </a:r>
            <a:r>
              <a:rPr lang="en-US" sz="1050" i="1" u="sng" dirty="0">
                <a:hlinkClick r:id="rId2"/>
              </a:rPr>
              <a:t>http://www.inchem.org/documents/ehc/ehc/ehc196.htm</a:t>
            </a:r>
            <a:r>
              <a:rPr lang="en-US" sz="1050" i="1" dirty="0"/>
              <a:t>)</a:t>
            </a:r>
          </a:p>
          <a:p>
            <a:pPr>
              <a:defRPr/>
            </a:pPr>
            <a:r>
              <a:rPr lang="en-US" sz="2000" dirty="0"/>
              <a:t>A level of methanol intake is proposed that is of insignificant risk to humans, in that it causes no increase in the most toxic metabolite (formic acid) above normal background levels found in humans.  That intake level is </a:t>
            </a:r>
            <a:r>
              <a:rPr lang="en-US" sz="2000" u="sng" dirty="0"/>
              <a:t>a single oral exposure </a:t>
            </a:r>
            <a:r>
              <a:rPr lang="en-US" sz="2000" dirty="0"/>
              <a:t>of 20mg/kg body weight, or 1400mg for an individual weighing 70kg.  </a:t>
            </a:r>
          </a:p>
          <a:p>
            <a:pPr>
              <a:defRPr/>
            </a:pPr>
            <a:r>
              <a:rPr lang="en-US" sz="2000" i="1" dirty="0"/>
              <a:t>To ingest this amount of methanol from a wine containing 400 mg/L methanol (the methanol limit for red wines recommended by OIV and several economies), that individual would need to consume 3.5 </a:t>
            </a:r>
            <a:r>
              <a:rPr lang="en-US" sz="2000" i="1" dirty="0" err="1"/>
              <a:t>litres</a:t>
            </a:r>
            <a:r>
              <a:rPr lang="en-US" sz="2000" i="1" dirty="0"/>
              <a:t> of wine in a single oral exposure. </a:t>
            </a:r>
          </a:p>
        </p:txBody>
      </p:sp>
      <p:sp>
        <p:nvSpPr>
          <p:cNvPr id="4" name="Slide Number Placeholder 3"/>
          <p:cNvSpPr>
            <a:spLocks noGrp="1"/>
          </p:cNvSpPr>
          <p:nvPr>
            <p:ph type="sldNum" sz="quarter" idx="12"/>
          </p:nvPr>
        </p:nvSpPr>
        <p:spPr/>
        <p:txBody>
          <a:bodyPr/>
          <a:lstStyle/>
          <a:p>
            <a:fld id="{E31375A4-56A4-47D6-9801-1991572033F7}" type="slidenum">
              <a:rPr lang="en-US" smtClean="0"/>
              <a:t>15</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dirty="0"/>
              <a:t>Ottawa, Canada</a:t>
            </a:r>
          </a:p>
        </p:txBody>
      </p:sp>
    </p:spTree>
    <p:extLst>
      <p:ext uri="{BB962C8B-B14F-4D97-AF65-F5344CB8AC3E}">
        <p14:creationId xmlns:p14="http://schemas.microsoft.com/office/powerpoint/2010/main" val="1641694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Toxicology of Methanol:</a:t>
            </a:r>
            <a:br>
              <a:rPr lang="en-US" dirty="0"/>
            </a:br>
            <a:r>
              <a:rPr lang="en-US" dirty="0"/>
              <a:t>European Commission Scientific Committee on Food, 2001</a:t>
            </a:r>
          </a:p>
        </p:txBody>
      </p:sp>
      <p:sp>
        <p:nvSpPr>
          <p:cNvPr id="3" name="Content Placeholder 2"/>
          <p:cNvSpPr>
            <a:spLocks noGrp="1"/>
          </p:cNvSpPr>
          <p:nvPr>
            <p:ph idx="1"/>
          </p:nvPr>
        </p:nvSpPr>
        <p:spPr/>
        <p:txBody>
          <a:bodyPr/>
          <a:lstStyle/>
          <a:p>
            <a:r>
              <a:rPr lang="en-US" sz="2000" dirty="0"/>
              <a:t>A healthy individual can metabolize 1500 mg per hour of methanol without showing any ill effects. </a:t>
            </a:r>
            <a:r>
              <a:rPr lang="en-US" sz="1100" i="1" dirty="0"/>
              <a:t>European Commission Scientific Committee on Food. Opinion of the Scientific Committee on Food on the use of dimethyl </a:t>
            </a:r>
            <a:r>
              <a:rPr lang="en-US" sz="1100" i="1" dirty="0" err="1"/>
              <a:t>dicarbonate</a:t>
            </a:r>
            <a:r>
              <a:rPr lang="en-US" sz="1100" i="1" dirty="0"/>
              <a:t> (DMDC) in wines, (2001). </a:t>
            </a:r>
          </a:p>
          <a:p>
            <a:r>
              <a:rPr lang="en-US" sz="2000" dirty="0"/>
              <a:t>Note that 1500mg of methanol is approximately the amount of methanol contained in 3.75 </a:t>
            </a:r>
            <a:r>
              <a:rPr lang="en-US" sz="2000" dirty="0" err="1"/>
              <a:t>litres</a:t>
            </a:r>
            <a:r>
              <a:rPr lang="en-US" sz="2000" dirty="0"/>
              <a:t> of a wine with a methanol content of 400mg/L (the methanol limit for red wines recommended by OIV and several economies).</a:t>
            </a:r>
          </a:p>
          <a:p>
            <a:r>
              <a:rPr lang="en-US" sz="2000" i="1" dirty="0"/>
              <a:t>This volume of wine would have to be consumed in one hour to ingest more methanol than a healthy individual could </a:t>
            </a:r>
            <a:r>
              <a:rPr lang="en-US" sz="2000" i="1" dirty="0" err="1"/>
              <a:t>metabolise</a:t>
            </a:r>
            <a:r>
              <a:rPr lang="en-US" sz="2000" i="1" dirty="0"/>
              <a:t> with no ill effects</a:t>
            </a:r>
            <a:r>
              <a:rPr lang="en-US" i="1" dirty="0"/>
              <a:t>. </a:t>
            </a:r>
          </a:p>
        </p:txBody>
      </p:sp>
      <p:sp>
        <p:nvSpPr>
          <p:cNvPr id="4" name="Slide Number Placeholder 3"/>
          <p:cNvSpPr>
            <a:spLocks noGrp="1"/>
          </p:cNvSpPr>
          <p:nvPr>
            <p:ph type="sldNum" sz="quarter" idx="12"/>
          </p:nvPr>
        </p:nvSpPr>
        <p:spPr/>
        <p:txBody>
          <a:bodyPr/>
          <a:lstStyle/>
          <a:p>
            <a:fld id="{E31375A4-56A4-47D6-9801-1991572033F7}" type="slidenum">
              <a:rPr lang="en-US" smtClean="0"/>
              <a:t>16</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1790375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8103" y="154231"/>
            <a:ext cx="7200900" cy="477781"/>
          </a:xfrm>
        </p:spPr>
        <p:txBody>
          <a:bodyPr/>
          <a:lstStyle/>
          <a:p>
            <a:r>
              <a:rPr lang="en-US" dirty="0"/>
              <a:t>Regulatory Limits for Methanol in Wine</a:t>
            </a:r>
          </a:p>
        </p:txBody>
      </p:sp>
      <p:sp>
        <p:nvSpPr>
          <p:cNvPr id="4" name="Slide Number Placeholder 3"/>
          <p:cNvSpPr>
            <a:spLocks noGrp="1"/>
          </p:cNvSpPr>
          <p:nvPr>
            <p:ph type="sldNum" sz="quarter" idx="12"/>
          </p:nvPr>
        </p:nvSpPr>
        <p:spPr/>
        <p:txBody>
          <a:bodyPr/>
          <a:lstStyle/>
          <a:p>
            <a:fld id="{E31375A4-56A4-47D6-9801-1991572033F7}" type="slidenum">
              <a:rPr lang="en-US" smtClean="0"/>
              <a:t>17</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459399498"/>
              </p:ext>
            </p:extLst>
          </p:nvPr>
        </p:nvGraphicFramePr>
        <p:xfrm>
          <a:off x="591671" y="699243"/>
          <a:ext cx="7745505" cy="5398008"/>
        </p:xfrm>
        <a:graphic>
          <a:graphicData uri="http://schemas.openxmlformats.org/drawingml/2006/table">
            <a:tbl>
              <a:tblPr firstRow="1" firstCol="1" bandRow="1">
                <a:tableStyleId>{69012ECD-51FC-41F1-AA8D-1B2483CD663E}</a:tableStyleId>
              </a:tblPr>
              <a:tblGrid>
                <a:gridCol w="3576917">
                  <a:extLst>
                    <a:ext uri="{9D8B030D-6E8A-4147-A177-3AD203B41FA5}">
                      <a16:colId xmlns:a16="http://schemas.microsoft.com/office/drawing/2014/main" xmlns="" val="20000"/>
                    </a:ext>
                  </a:extLst>
                </a:gridCol>
                <a:gridCol w="4168588">
                  <a:extLst>
                    <a:ext uri="{9D8B030D-6E8A-4147-A177-3AD203B41FA5}">
                      <a16:colId xmlns:a16="http://schemas.microsoft.com/office/drawing/2014/main" xmlns="" val="20001"/>
                    </a:ext>
                  </a:extLst>
                </a:gridCol>
              </a:tblGrid>
              <a:tr h="403416">
                <a:tc gridSpan="2">
                  <a:txBody>
                    <a:bodyPr/>
                    <a:lstStyle/>
                    <a:p>
                      <a:pPr marL="0" marR="0">
                        <a:lnSpc>
                          <a:spcPct val="115000"/>
                        </a:lnSpc>
                        <a:spcBef>
                          <a:spcPts val="0"/>
                        </a:spcBef>
                        <a:spcAft>
                          <a:spcPts val="0"/>
                        </a:spcAft>
                      </a:pPr>
                      <a:r>
                        <a:rPr lang="en-GB" sz="1600" u="sng" dirty="0">
                          <a:solidFill>
                            <a:schemeClr val="tx1"/>
                          </a:solidFill>
                          <a:effectLst/>
                        </a:rPr>
                        <a:t>Methanol limits based on volume of wine</a:t>
                      </a:r>
                    </a:p>
                    <a:p>
                      <a:pPr marL="0" marR="0">
                        <a:lnSpc>
                          <a:spcPct val="115000"/>
                        </a:lnSpc>
                        <a:spcBef>
                          <a:spcPts val="0"/>
                        </a:spcBef>
                        <a:spcAft>
                          <a:spcPts val="0"/>
                        </a:spcAft>
                      </a:pPr>
                      <a:endParaRPr lang="en-US" sz="1000" dirty="0">
                        <a:solidFill>
                          <a:schemeClr val="tx1"/>
                        </a:solidFill>
                        <a:effectLst/>
                        <a:latin typeface="Calibri"/>
                        <a:ea typeface="Calibri"/>
                        <a:cs typeface="Times New Roman"/>
                      </a:endParaRPr>
                    </a:p>
                  </a:txBody>
                  <a:tcPr marL="68580" marR="68580" marT="0" marB="0">
                    <a:solidFill>
                      <a:schemeClr val="bg1"/>
                    </a:solidFill>
                  </a:tcPr>
                </a:tc>
                <a:tc hMerge="1">
                  <a:txBody>
                    <a:bodyPr/>
                    <a:lstStyle/>
                    <a:p>
                      <a:pPr marL="0" marR="0">
                        <a:lnSpc>
                          <a:spcPct val="115000"/>
                        </a:lnSpc>
                        <a:spcBef>
                          <a:spcPts val="0"/>
                        </a:spcBef>
                        <a:spcAft>
                          <a:spcPts val="0"/>
                        </a:spcAft>
                      </a:pPr>
                      <a:endParaRPr lang="en-US" sz="1800" dirty="0">
                        <a:solidFill>
                          <a:schemeClr val="tx1"/>
                        </a:solidFill>
                        <a:effectLst/>
                        <a:latin typeface="Calibri"/>
                        <a:ea typeface="Calibri"/>
                        <a:cs typeface="Times New Roman"/>
                      </a:endParaRPr>
                    </a:p>
                  </a:txBody>
                  <a:tcPr marL="68580" marR="68580" marT="0" marB="0">
                    <a:solidFill>
                      <a:schemeClr val="bg1"/>
                    </a:solidFill>
                  </a:tcPr>
                </a:tc>
                <a:extLst>
                  <a:ext uri="{0D108BD9-81ED-4DB2-BD59-A6C34878D82A}">
                    <a16:rowId xmlns:a16="http://schemas.microsoft.com/office/drawing/2014/main" xmlns="" val="10000"/>
                  </a:ext>
                </a:extLst>
              </a:tr>
              <a:tr h="485876">
                <a:tc>
                  <a:txBody>
                    <a:bodyPr/>
                    <a:lstStyle/>
                    <a:p>
                      <a:pPr marL="0" marR="0">
                        <a:lnSpc>
                          <a:spcPct val="115000"/>
                        </a:lnSpc>
                        <a:spcBef>
                          <a:spcPts val="0"/>
                        </a:spcBef>
                        <a:spcAft>
                          <a:spcPts val="0"/>
                        </a:spcAft>
                      </a:pPr>
                      <a:r>
                        <a:rPr lang="en-GB" sz="1600" b="0" dirty="0">
                          <a:effectLst/>
                        </a:rPr>
                        <a:t>Argentina, Chile, China, India, Vietnam, OIV</a:t>
                      </a:r>
                      <a:endParaRPr lang="en-US" sz="1600" b="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600">
                          <a:effectLst/>
                        </a:rPr>
                        <a:t>400 mg/L of wine (Red)</a:t>
                      </a:r>
                      <a:endParaRPr lang="en-US" sz="1600">
                        <a:effectLst/>
                      </a:endParaRPr>
                    </a:p>
                    <a:p>
                      <a:pPr marL="0" marR="0">
                        <a:lnSpc>
                          <a:spcPct val="115000"/>
                        </a:lnSpc>
                        <a:spcBef>
                          <a:spcPts val="0"/>
                        </a:spcBef>
                        <a:spcAft>
                          <a:spcPts val="0"/>
                        </a:spcAft>
                      </a:pPr>
                      <a:r>
                        <a:rPr lang="en-GB" sz="1600">
                          <a:effectLst/>
                        </a:rPr>
                        <a:t>250 mg/L of wine (White and Rosé)</a:t>
                      </a:r>
                      <a:endParaRPr lang="en-US" sz="160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234878">
                <a:tc>
                  <a:txBody>
                    <a:bodyPr/>
                    <a:lstStyle/>
                    <a:p>
                      <a:pPr marL="0" marR="0">
                        <a:lnSpc>
                          <a:spcPct val="115000"/>
                        </a:lnSpc>
                        <a:spcBef>
                          <a:spcPts val="0"/>
                        </a:spcBef>
                        <a:spcAft>
                          <a:spcPts val="0"/>
                        </a:spcAft>
                      </a:pPr>
                      <a:r>
                        <a:rPr lang="en-GB" sz="1600" b="0" dirty="0">
                          <a:effectLst/>
                        </a:rPr>
                        <a:t>Canadian Provinces (Ontario, Quebec)</a:t>
                      </a:r>
                      <a:endParaRPr lang="en-US" sz="1600" b="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600">
                          <a:effectLst/>
                        </a:rPr>
                        <a:t>400mg/L of wine</a:t>
                      </a:r>
                      <a:endParaRPr lang="en-US" sz="160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234878">
                <a:tc>
                  <a:txBody>
                    <a:bodyPr/>
                    <a:lstStyle/>
                    <a:p>
                      <a:pPr marL="0" marR="0">
                        <a:lnSpc>
                          <a:spcPct val="115000"/>
                        </a:lnSpc>
                        <a:spcBef>
                          <a:spcPts val="0"/>
                        </a:spcBef>
                        <a:spcAft>
                          <a:spcPts val="0"/>
                        </a:spcAft>
                      </a:pPr>
                      <a:r>
                        <a:rPr lang="en-GB" sz="1600" b="0" dirty="0">
                          <a:effectLst/>
                        </a:rPr>
                        <a:t>Japan, Korea, USA</a:t>
                      </a:r>
                      <a:endParaRPr lang="en-US" sz="1600" b="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600">
                          <a:effectLst/>
                        </a:rPr>
                        <a:t>0.1% (or about 1000mg/L) of wine</a:t>
                      </a:r>
                      <a:endParaRPr lang="en-US" sz="1600">
                        <a:effectLst/>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r h="234878">
                <a:tc>
                  <a:txBody>
                    <a:bodyPr/>
                    <a:lstStyle/>
                    <a:p>
                      <a:pPr marL="0" marR="0">
                        <a:lnSpc>
                          <a:spcPct val="115000"/>
                        </a:lnSpc>
                        <a:spcBef>
                          <a:spcPts val="0"/>
                        </a:spcBef>
                        <a:spcAft>
                          <a:spcPts val="0"/>
                        </a:spcAft>
                      </a:pPr>
                      <a:r>
                        <a:rPr lang="en-GB" sz="1600" b="0" dirty="0">
                          <a:effectLst/>
                        </a:rPr>
                        <a:t>Republic of Georgia</a:t>
                      </a:r>
                      <a:endParaRPr lang="en-US" sz="1600" b="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600" dirty="0">
                          <a:effectLst/>
                        </a:rPr>
                        <a:t>0.05 mg/kg</a:t>
                      </a:r>
                      <a:endParaRPr lang="en-US" sz="16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4"/>
                  </a:ext>
                </a:extLst>
              </a:tr>
              <a:tr h="234878">
                <a:tc>
                  <a:txBody>
                    <a:bodyPr/>
                    <a:lstStyle/>
                    <a:p>
                      <a:pPr marL="0" marR="0">
                        <a:lnSpc>
                          <a:spcPct val="115000"/>
                        </a:lnSpc>
                        <a:spcBef>
                          <a:spcPts val="0"/>
                        </a:spcBef>
                        <a:spcAft>
                          <a:spcPts val="0"/>
                        </a:spcAft>
                      </a:pPr>
                      <a:r>
                        <a:rPr lang="en-GB" sz="1600" b="0" dirty="0">
                          <a:effectLst/>
                        </a:rPr>
                        <a:t>South Africa</a:t>
                      </a:r>
                      <a:endParaRPr lang="en-US" sz="1600" b="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600" dirty="0">
                          <a:effectLst/>
                        </a:rPr>
                        <a:t>300 mg/L of wine</a:t>
                      </a:r>
                      <a:endParaRPr lang="en-US" sz="16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5"/>
                  </a:ext>
                </a:extLst>
              </a:tr>
              <a:tr h="485876">
                <a:tc>
                  <a:txBody>
                    <a:bodyPr/>
                    <a:lstStyle/>
                    <a:p>
                      <a:pPr marL="0" marR="0">
                        <a:lnSpc>
                          <a:spcPct val="115000"/>
                        </a:lnSpc>
                        <a:spcBef>
                          <a:spcPts val="0"/>
                        </a:spcBef>
                        <a:spcAft>
                          <a:spcPts val="0"/>
                        </a:spcAft>
                      </a:pPr>
                      <a:r>
                        <a:rPr lang="en-GB" sz="1600" b="0" dirty="0">
                          <a:effectLst/>
                        </a:rPr>
                        <a:t>Switzerland</a:t>
                      </a:r>
                      <a:endParaRPr lang="en-US" sz="1600" b="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600" dirty="0">
                          <a:effectLst/>
                        </a:rPr>
                        <a:t>300mg/L  of wine (Red) </a:t>
                      </a:r>
                      <a:br>
                        <a:rPr lang="en-GB" sz="1600" dirty="0">
                          <a:effectLst/>
                        </a:rPr>
                      </a:br>
                      <a:r>
                        <a:rPr lang="en-GB" sz="1600" dirty="0">
                          <a:effectLst/>
                        </a:rPr>
                        <a:t>150 mg/L of wine (White and Rosé)</a:t>
                      </a:r>
                      <a:endParaRPr lang="en-US" sz="16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6"/>
                  </a:ext>
                </a:extLst>
              </a:tr>
              <a:tr h="234878">
                <a:tc>
                  <a:txBody>
                    <a:bodyPr/>
                    <a:lstStyle/>
                    <a:p>
                      <a:pPr marL="0" marR="0">
                        <a:lnSpc>
                          <a:spcPct val="115000"/>
                        </a:lnSpc>
                        <a:spcBef>
                          <a:spcPts val="0"/>
                        </a:spcBef>
                        <a:spcAft>
                          <a:spcPts val="0"/>
                        </a:spcAft>
                      </a:pPr>
                      <a:r>
                        <a:rPr lang="en-GB" sz="1600" b="0" dirty="0">
                          <a:effectLst/>
                        </a:rPr>
                        <a:t>Thailand</a:t>
                      </a:r>
                      <a:endParaRPr lang="en-US" sz="1600" b="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600" dirty="0">
                          <a:effectLst/>
                        </a:rPr>
                        <a:t>420 mg/dm</a:t>
                      </a:r>
                      <a:r>
                        <a:rPr lang="en-GB" sz="1600" baseline="30000" dirty="0">
                          <a:effectLst/>
                        </a:rPr>
                        <a:t>3</a:t>
                      </a:r>
                      <a:endParaRPr lang="en-US" sz="16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7"/>
                  </a:ext>
                </a:extLst>
              </a:tr>
              <a:tr h="234878">
                <a:tc>
                  <a:txBody>
                    <a:bodyPr/>
                    <a:lstStyle/>
                    <a:p>
                      <a:pPr marL="0" marR="0">
                        <a:lnSpc>
                          <a:spcPct val="115000"/>
                        </a:lnSpc>
                        <a:spcBef>
                          <a:spcPts val="0"/>
                        </a:spcBef>
                        <a:spcAft>
                          <a:spcPts val="0"/>
                        </a:spcAft>
                      </a:pPr>
                      <a:r>
                        <a:rPr lang="en-GB" sz="1600" b="0" dirty="0">
                          <a:effectLst/>
                        </a:rPr>
                        <a:t>Turkey</a:t>
                      </a:r>
                      <a:endParaRPr lang="en-US" sz="1600" b="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600">
                          <a:effectLst/>
                        </a:rPr>
                        <a:t>10 mg/kg (about 10mg/L) of wine</a:t>
                      </a:r>
                      <a:endParaRPr lang="en-US" sz="1600">
                        <a:effectLst/>
                        <a:latin typeface="Calibri"/>
                        <a:ea typeface="Calibri"/>
                        <a:cs typeface="Times New Roman"/>
                      </a:endParaRPr>
                    </a:p>
                  </a:txBody>
                  <a:tcPr marL="68580" marR="68580" marT="0" marB="0"/>
                </a:tc>
                <a:extLst>
                  <a:ext uri="{0D108BD9-81ED-4DB2-BD59-A6C34878D82A}">
                    <a16:rowId xmlns:a16="http://schemas.microsoft.com/office/drawing/2014/main" xmlns="" val="10008"/>
                  </a:ext>
                </a:extLst>
              </a:tr>
              <a:tr h="234878">
                <a:tc gridSpan="2">
                  <a:txBody>
                    <a:bodyPr/>
                    <a:lstStyle/>
                    <a:p>
                      <a:pPr marL="0" marR="0">
                        <a:lnSpc>
                          <a:spcPct val="115000"/>
                        </a:lnSpc>
                        <a:spcBef>
                          <a:spcPts val="0"/>
                        </a:spcBef>
                        <a:spcAft>
                          <a:spcPts val="0"/>
                        </a:spcAft>
                      </a:pPr>
                      <a:r>
                        <a:rPr lang="en-GB" sz="1600" dirty="0">
                          <a:effectLst/>
                        </a:rPr>
                        <a:t> </a:t>
                      </a:r>
                      <a:endParaRPr lang="en-US" sz="1600" dirty="0">
                        <a:effectLst/>
                        <a:latin typeface="Calibri"/>
                        <a:ea typeface="Calibri"/>
                        <a:cs typeface="Times New Roman"/>
                      </a:endParaRPr>
                    </a:p>
                  </a:txBody>
                  <a:tcPr marL="68580" marR="68580" marT="0" marB="0"/>
                </a:tc>
                <a:tc hMerge="1">
                  <a:txBody>
                    <a:bodyPr/>
                    <a:lstStyle/>
                    <a:p>
                      <a:endParaRPr lang="en-US"/>
                    </a:p>
                  </a:txBody>
                  <a:tcPr/>
                </a:tc>
                <a:extLst>
                  <a:ext uri="{0D108BD9-81ED-4DB2-BD59-A6C34878D82A}">
                    <a16:rowId xmlns:a16="http://schemas.microsoft.com/office/drawing/2014/main" xmlns="" val="10009"/>
                  </a:ext>
                </a:extLst>
              </a:tr>
              <a:tr h="234878">
                <a:tc gridSpan="2">
                  <a:txBody>
                    <a:bodyPr/>
                    <a:lstStyle/>
                    <a:p>
                      <a:pPr marL="0" marR="0" algn="l" defTabSz="685800" rtl="0" eaLnBrk="1" latinLnBrk="0" hangingPunct="1">
                        <a:lnSpc>
                          <a:spcPct val="115000"/>
                        </a:lnSpc>
                        <a:spcBef>
                          <a:spcPts val="0"/>
                        </a:spcBef>
                        <a:spcAft>
                          <a:spcPts val="0"/>
                        </a:spcAft>
                      </a:pPr>
                      <a:r>
                        <a:rPr lang="en-GB" sz="1600" b="1" u="sng" kern="1200" dirty="0">
                          <a:solidFill>
                            <a:schemeClr val="tx1"/>
                          </a:solidFill>
                          <a:effectLst/>
                          <a:latin typeface="+mn-lt"/>
                          <a:ea typeface="+mn-ea"/>
                          <a:cs typeface="+mn-cs"/>
                        </a:rPr>
                        <a:t>Methanol limits based on alcohol content of wine</a:t>
                      </a:r>
                    </a:p>
                    <a:p>
                      <a:pPr marL="0" marR="0" algn="l" defTabSz="685800" rtl="0" eaLnBrk="1" latinLnBrk="0" hangingPunct="1">
                        <a:lnSpc>
                          <a:spcPct val="115000"/>
                        </a:lnSpc>
                        <a:spcBef>
                          <a:spcPts val="0"/>
                        </a:spcBef>
                        <a:spcAft>
                          <a:spcPts val="0"/>
                        </a:spcAft>
                      </a:pPr>
                      <a:endParaRPr lang="en-US" sz="1000" b="1" u="sng" kern="1200" dirty="0">
                        <a:solidFill>
                          <a:schemeClr val="tx1"/>
                        </a:solidFill>
                        <a:effectLst/>
                        <a:latin typeface="+mn-lt"/>
                        <a:ea typeface="+mn-ea"/>
                        <a:cs typeface="+mn-cs"/>
                      </a:endParaRPr>
                    </a:p>
                  </a:txBody>
                  <a:tcPr marL="68580" marR="68580" marT="0" marB="0"/>
                </a:tc>
                <a:tc hMerge="1">
                  <a:txBody>
                    <a:bodyPr/>
                    <a:lstStyle/>
                    <a:p>
                      <a:endParaRPr lang="en-US"/>
                    </a:p>
                  </a:txBody>
                  <a:tcPr/>
                </a:tc>
                <a:extLst>
                  <a:ext uri="{0D108BD9-81ED-4DB2-BD59-A6C34878D82A}">
                    <a16:rowId xmlns:a16="http://schemas.microsoft.com/office/drawing/2014/main" xmlns="" val="10010"/>
                  </a:ext>
                </a:extLst>
              </a:tr>
              <a:tr h="485876">
                <a:tc>
                  <a:txBody>
                    <a:bodyPr/>
                    <a:lstStyle/>
                    <a:p>
                      <a:pPr marL="0" marR="0">
                        <a:lnSpc>
                          <a:spcPct val="115000"/>
                        </a:lnSpc>
                        <a:spcBef>
                          <a:spcPts val="0"/>
                        </a:spcBef>
                        <a:spcAft>
                          <a:spcPts val="0"/>
                        </a:spcAft>
                      </a:pPr>
                      <a:r>
                        <a:rPr lang="en-GB" sz="1600" b="0" dirty="0">
                          <a:effectLst/>
                        </a:rPr>
                        <a:t>Australia, Mexico, New Zealand, Singapore, </a:t>
                      </a:r>
                      <a:endParaRPr lang="en-US" sz="1600" b="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600" dirty="0">
                          <a:effectLst/>
                        </a:rPr>
                        <a:t>3 g/L of ethanol</a:t>
                      </a:r>
                      <a:endParaRPr lang="en-US" sz="16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11"/>
                  </a:ext>
                </a:extLst>
              </a:tr>
              <a:tr h="234878">
                <a:tc>
                  <a:txBody>
                    <a:bodyPr/>
                    <a:lstStyle/>
                    <a:p>
                      <a:pPr marL="0" marR="0">
                        <a:lnSpc>
                          <a:spcPct val="115000"/>
                        </a:lnSpc>
                        <a:spcBef>
                          <a:spcPts val="0"/>
                        </a:spcBef>
                        <a:spcAft>
                          <a:spcPts val="0"/>
                        </a:spcAft>
                      </a:pPr>
                      <a:r>
                        <a:rPr lang="en-GB" sz="1600" b="0" dirty="0">
                          <a:effectLst/>
                        </a:rPr>
                        <a:t>Chinese Taipei</a:t>
                      </a:r>
                      <a:endParaRPr lang="en-US" sz="1600" b="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600" dirty="0">
                          <a:effectLst/>
                        </a:rPr>
                        <a:t>2 g/L of ethanol</a:t>
                      </a:r>
                      <a:endParaRPr lang="en-US" sz="16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12"/>
                  </a:ext>
                </a:extLst>
              </a:tr>
              <a:tr h="234878">
                <a:tc>
                  <a:txBody>
                    <a:bodyPr/>
                    <a:lstStyle/>
                    <a:p>
                      <a:pPr marL="0" marR="0">
                        <a:lnSpc>
                          <a:spcPct val="115000"/>
                        </a:lnSpc>
                        <a:spcBef>
                          <a:spcPts val="0"/>
                        </a:spcBef>
                        <a:spcAft>
                          <a:spcPts val="0"/>
                        </a:spcAft>
                      </a:pPr>
                      <a:r>
                        <a:rPr lang="en-GB" sz="1600" b="0" dirty="0">
                          <a:effectLst/>
                        </a:rPr>
                        <a:t>Indonesia</a:t>
                      </a:r>
                      <a:endParaRPr lang="en-US" sz="1600" b="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600" dirty="0">
                          <a:effectLst/>
                        </a:rPr>
                        <a:t>0.1% based on ethanol</a:t>
                      </a:r>
                      <a:endParaRPr lang="en-US" sz="16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13"/>
                  </a:ext>
                </a:extLst>
              </a:tr>
            </a:tbl>
          </a:graphicData>
        </a:graphic>
      </p:graphicFrame>
    </p:spTree>
    <p:extLst>
      <p:ext uri="{BB962C8B-B14F-4D97-AF65-F5344CB8AC3E}">
        <p14:creationId xmlns:p14="http://schemas.microsoft.com/office/powerpoint/2010/main" val="2917107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for Methanol Limits in Wine</a:t>
            </a:r>
          </a:p>
        </p:txBody>
      </p:sp>
      <p:sp>
        <p:nvSpPr>
          <p:cNvPr id="3" name="Content Placeholder 2"/>
          <p:cNvSpPr>
            <a:spLocks noGrp="1"/>
          </p:cNvSpPr>
          <p:nvPr>
            <p:ph idx="1"/>
          </p:nvPr>
        </p:nvSpPr>
        <p:spPr/>
        <p:txBody>
          <a:bodyPr>
            <a:normAutofit/>
          </a:bodyPr>
          <a:lstStyle/>
          <a:p>
            <a:r>
              <a:rPr lang="en-US" sz="2000" dirty="0"/>
              <a:t>Comparing maximum permitted levels of methanol in wine with the levels known to be safe for human consumption, it is clear that the methanol limits currently in place do not serve a public health purpose.</a:t>
            </a:r>
          </a:p>
          <a:p>
            <a:r>
              <a:rPr lang="en-US" sz="2000" dirty="0"/>
              <a:t>It is possible that at one time, the limit provided an indicator of appropriate fruit handling during harvest and processing – hence separate limits for red wines vs white and rosé wines.</a:t>
            </a:r>
          </a:p>
          <a:p>
            <a:r>
              <a:rPr lang="en-US" sz="2000" dirty="0"/>
              <a:t>This index is rendered less meaningful today since there are other potential sources of methanol in winemaking </a:t>
            </a:r>
          </a:p>
        </p:txBody>
      </p:sp>
      <p:sp>
        <p:nvSpPr>
          <p:cNvPr id="4" name="Slide Number Placeholder 3"/>
          <p:cNvSpPr>
            <a:spLocks noGrp="1"/>
          </p:cNvSpPr>
          <p:nvPr>
            <p:ph type="sldNum" sz="quarter" idx="12"/>
          </p:nvPr>
        </p:nvSpPr>
        <p:spPr/>
        <p:txBody>
          <a:bodyPr/>
          <a:lstStyle/>
          <a:p>
            <a:fld id="{E31375A4-56A4-47D6-9801-1991572033F7}" type="slidenum">
              <a:rPr lang="en-US" smtClean="0"/>
              <a:t>18</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3292351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a:xfrm>
            <a:off x="971550" y="1981202"/>
            <a:ext cx="7200900" cy="4137210"/>
          </a:xfrm>
        </p:spPr>
        <p:txBody>
          <a:bodyPr>
            <a:normAutofit lnSpcReduction="10000"/>
          </a:bodyPr>
          <a:lstStyle/>
          <a:p>
            <a:pPr>
              <a:defRPr/>
            </a:pPr>
            <a:r>
              <a:rPr lang="en-US" sz="2000" dirty="0"/>
              <a:t>Methanol limits are set by economies for technological, not toxicological reasons, comparing the limits that have been established with available toxicity information.</a:t>
            </a:r>
          </a:p>
          <a:p>
            <a:pPr>
              <a:defRPr/>
            </a:pPr>
            <a:r>
              <a:rPr lang="en-US" sz="2000" i="1" dirty="0"/>
              <a:t>The current limits serve no public health purpose, and may not therefore be risk-based. Therefore, it may be possible to abandon them.</a:t>
            </a:r>
          </a:p>
          <a:p>
            <a:pPr>
              <a:defRPr/>
            </a:pPr>
            <a:r>
              <a:rPr lang="en-US" sz="2000" dirty="0"/>
              <a:t>The </a:t>
            </a:r>
            <a:r>
              <a:rPr lang="en-US" sz="2000" u="sng" dirty="0"/>
              <a:t>numerical values </a:t>
            </a:r>
            <a:r>
              <a:rPr lang="en-US" sz="2000" dirty="0"/>
              <a:t>of the limits vary between economies for no obvious reason, and the </a:t>
            </a:r>
            <a:r>
              <a:rPr lang="en-US" sz="2000" u="sng" dirty="0"/>
              <a:t>units</a:t>
            </a:r>
            <a:r>
              <a:rPr lang="en-US" sz="2000" dirty="0"/>
              <a:t> in which even numerically identical limits are expressed can vary, making them appear to be different and increasing the opportunity for error.</a:t>
            </a:r>
          </a:p>
          <a:p>
            <a:pPr>
              <a:defRPr/>
            </a:pPr>
            <a:r>
              <a:rPr lang="en-US" sz="2000" i="1" dirty="0"/>
              <a:t>Therefore, if economies decide to retain methanol limits for wine, there is scope for trade facilitation through harmonization of both the limits and their units of expression.</a:t>
            </a:r>
          </a:p>
          <a:p>
            <a:endParaRPr lang="en-US" dirty="0"/>
          </a:p>
        </p:txBody>
      </p:sp>
      <p:sp>
        <p:nvSpPr>
          <p:cNvPr id="4" name="Slide Number Placeholder 3"/>
          <p:cNvSpPr>
            <a:spLocks noGrp="1"/>
          </p:cNvSpPr>
          <p:nvPr>
            <p:ph type="sldNum" sz="quarter" idx="12"/>
          </p:nvPr>
        </p:nvSpPr>
        <p:spPr/>
        <p:txBody>
          <a:bodyPr/>
          <a:lstStyle/>
          <a:p>
            <a:fld id="{E31375A4-56A4-47D6-9801-1991572033F7}" type="slidenum">
              <a:rPr lang="en-US" smtClean="0"/>
              <a:t>19</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819495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t>What is Methanol?</a:t>
            </a:r>
          </a:p>
          <a:p>
            <a:r>
              <a:rPr lang="en-US" dirty="0"/>
              <a:t>The Origin of Methanol in Wine</a:t>
            </a:r>
          </a:p>
          <a:p>
            <a:r>
              <a:rPr lang="en-US" dirty="0"/>
              <a:t>Typical Levels of Methanol in Wine</a:t>
            </a:r>
          </a:p>
          <a:p>
            <a:r>
              <a:rPr lang="en-US" dirty="0"/>
              <a:t>Typical Levels of Methanol in Fruit Juices</a:t>
            </a:r>
          </a:p>
          <a:p>
            <a:r>
              <a:rPr lang="en-US" dirty="0"/>
              <a:t>Toxicology of Methanol</a:t>
            </a:r>
          </a:p>
          <a:p>
            <a:r>
              <a:rPr lang="en-US" dirty="0"/>
              <a:t>Regulatory Limits for Methanol in Wine</a:t>
            </a:r>
          </a:p>
          <a:p>
            <a:r>
              <a:rPr lang="en-US" dirty="0"/>
              <a:t>Purpose for Methanol Limits in Wine</a:t>
            </a:r>
          </a:p>
          <a:p>
            <a:r>
              <a:rPr lang="en-US" dirty="0"/>
              <a:t>Conclusions</a:t>
            </a:r>
          </a:p>
        </p:txBody>
      </p:sp>
      <p:sp>
        <p:nvSpPr>
          <p:cNvPr id="6" name="Slide Number Placeholder 5"/>
          <p:cNvSpPr>
            <a:spLocks noGrp="1"/>
          </p:cNvSpPr>
          <p:nvPr>
            <p:ph type="sldNum" sz="quarter" idx="12"/>
          </p:nvPr>
        </p:nvSpPr>
        <p:spPr/>
        <p:txBody>
          <a:bodyPr/>
          <a:lstStyle/>
          <a:p>
            <a:fld id="{E31375A4-56A4-47D6-9801-1991572033F7}" type="slidenum">
              <a:rPr lang="en-US" smtClean="0"/>
              <a:t>2</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4" name="Date Placeholder 3"/>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p:txBody>
          <a:bodyPr/>
          <a:lstStyle/>
          <a:p>
            <a:pPr eaLnBrk="1" hangingPunct="1"/>
            <a:r>
              <a:rPr lang="en-US"/>
              <a:t>Questions?</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en-US"/>
          </a:p>
        </p:txBody>
      </p:sp>
    </p:spTree>
    <p:extLst>
      <p:ext uri="{BB962C8B-B14F-4D97-AF65-F5344CB8AC3E}">
        <p14:creationId xmlns:p14="http://schemas.microsoft.com/office/powerpoint/2010/main" val="3198809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Methanol?</a:t>
            </a:r>
          </a:p>
        </p:txBody>
      </p:sp>
      <p:sp>
        <p:nvSpPr>
          <p:cNvPr id="3" name="Content Placeholder 2"/>
          <p:cNvSpPr>
            <a:spLocks noGrp="1"/>
          </p:cNvSpPr>
          <p:nvPr>
            <p:ph idx="1"/>
          </p:nvPr>
        </p:nvSpPr>
        <p:spPr>
          <a:xfrm>
            <a:off x="971550" y="1981202"/>
            <a:ext cx="7365626" cy="3809999"/>
          </a:xfrm>
        </p:spPr>
        <p:txBody>
          <a:bodyPr>
            <a:normAutofit/>
          </a:bodyPr>
          <a:lstStyle/>
          <a:p>
            <a:r>
              <a:rPr lang="en-US" sz="2000" b="1" dirty="0"/>
              <a:t>Chemical formula</a:t>
            </a:r>
            <a:r>
              <a:rPr lang="en-US" sz="2000" dirty="0"/>
              <a:t>: CH</a:t>
            </a:r>
            <a:r>
              <a:rPr lang="en-US" sz="2000" baseline="-25000" dirty="0"/>
              <a:t>3</a:t>
            </a:r>
            <a:r>
              <a:rPr lang="en-US" sz="2000" dirty="0"/>
              <a:t>0H </a:t>
            </a:r>
          </a:p>
          <a:p>
            <a:r>
              <a:rPr lang="en-US" sz="2000" b="1" dirty="0"/>
              <a:t>Synonyms</a:t>
            </a:r>
            <a:r>
              <a:rPr lang="en-US" sz="2000" dirty="0"/>
              <a:t>: Methyl alcohol, </a:t>
            </a:r>
            <a:r>
              <a:rPr lang="en-US" sz="2000" dirty="0" err="1"/>
              <a:t>Carbinol</a:t>
            </a:r>
            <a:r>
              <a:rPr lang="en-US" sz="2000" dirty="0"/>
              <a:t>, Wood alcohol </a:t>
            </a:r>
          </a:p>
          <a:p>
            <a:r>
              <a:rPr lang="en-US" sz="2000" b="1" dirty="0"/>
              <a:t>CAS Registry Number</a:t>
            </a:r>
            <a:r>
              <a:rPr lang="en-US" sz="2000" dirty="0"/>
              <a:t>: 67-56-1 </a:t>
            </a:r>
          </a:p>
          <a:p>
            <a:r>
              <a:rPr lang="en-US" sz="2000" b="1" dirty="0"/>
              <a:t>Physical appearance</a:t>
            </a:r>
            <a:r>
              <a:rPr lang="en-US" sz="2000" dirty="0"/>
              <a:t>: </a:t>
            </a:r>
            <a:r>
              <a:rPr lang="en-US" sz="2000" dirty="0" err="1"/>
              <a:t>Colourless</a:t>
            </a:r>
            <a:r>
              <a:rPr lang="en-US" sz="2000" dirty="0"/>
              <a:t> liquid, characteristic </a:t>
            </a:r>
            <a:r>
              <a:rPr lang="en-US" sz="2000" dirty="0" err="1"/>
              <a:t>odour</a:t>
            </a:r>
            <a:r>
              <a:rPr lang="en-US" sz="2000" dirty="0"/>
              <a:t> </a:t>
            </a:r>
          </a:p>
          <a:p>
            <a:r>
              <a:rPr lang="en-US" sz="2000" b="1" dirty="0"/>
              <a:t>Melting Point</a:t>
            </a:r>
            <a:r>
              <a:rPr lang="en-US" sz="2000" dirty="0"/>
              <a:t>: -98°C </a:t>
            </a:r>
          </a:p>
          <a:p>
            <a:r>
              <a:rPr lang="en-US" sz="2000" b="1" dirty="0"/>
              <a:t>Boiling Point</a:t>
            </a:r>
            <a:r>
              <a:rPr lang="en-US" sz="2000" dirty="0"/>
              <a:t>: 65°C </a:t>
            </a:r>
          </a:p>
          <a:p>
            <a:r>
              <a:rPr lang="en-US" sz="2000" b="1" dirty="0"/>
              <a:t>Solubility in water</a:t>
            </a:r>
            <a:r>
              <a:rPr lang="en-US" sz="2000" dirty="0"/>
              <a:t>: miscible </a:t>
            </a:r>
          </a:p>
        </p:txBody>
      </p:sp>
      <p:sp>
        <p:nvSpPr>
          <p:cNvPr id="4" name="Slide Number Placeholder 3"/>
          <p:cNvSpPr>
            <a:spLocks noGrp="1"/>
          </p:cNvSpPr>
          <p:nvPr>
            <p:ph type="sldNum" sz="quarter" idx="12"/>
          </p:nvPr>
        </p:nvSpPr>
        <p:spPr/>
        <p:txBody>
          <a:bodyPr/>
          <a:lstStyle/>
          <a:p>
            <a:fld id="{E31375A4-56A4-47D6-9801-1991572033F7}" type="slidenum">
              <a:rPr lang="en-US" smtClean="0"/>
              <a:t>3</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3622053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Origin of Methanol in Wine 1</a:t>
            </a:r>
          </a:p>
        </p:txBody>
      </p:sp>
      <p:sp>
        <p:nvSpPr>
          <p:cNvPr id="3" name="Content Placeholder 2"/>
          <p:cNvSpPr>
            <a:spLocks noGrp="1"/>
          </p:cNvSpPr>
          <p:nvPr>
            <p:ph idx="1"/>
          </p:nvPr>
        </p:nvSpPr>
        <p:spPr/>
        <p:txBody>
          <a:bodyPr>
            <a:normAutofit/>
          </a:bodyPr>
          <a:lstStyle/>
          <a:p>
            <a:r>
              <a:rPr lang="en-US" sz="2200" dirty="0"/>
              <a:t>Produced before and during alcoholic fermentation from the hydrolysis of </a:t>
            </a:r>
            <a:r>
              <a:rPr lang="en-US" sz="2200" dirty="0" err="1"/>
              <a:t>pectins</a:t>
            </a:r>
            <a:r>
              <a:rPr lang="en-US" sz="2200" dirty="0"/>
              <a:t> by pectinase enzymes (such as methyl </a:t>
            </a:r>
            <a:r>
              <a:rPr lang="en-US" sz="2200" dirty="0" err="1"/>
              <a:t>pectinesterase</a:t>
            </a:r>
            <a:r>
              <a:rPr lang="en-US" sz="2200" dirty="0"/>
              <a:t>) which are naturally present in the fruit. </a:t>
            </a:r>
          </a:p>
          <a:p>
            <a:r>
              <a:rPr lang="en-US" sz="2200" dirty="0"/>
              <a:t>More methanol is produced when must is fermented on grape skins; hence there is generally more in red wines than in rosé or white wines.</a:t>
            </a:r>
          </a:p>
        </p:txBody>
      </p:sp>
      <p:sp>
        <p:nvSpPr>
          <p:cNvPr id="4" name="Slide Number Placeholder 3"/>
          <p:cNvSpPr>
            <a:spLocks noGrp="1"/>
          </p:cNvSpPr>
          <p:nvPr>
            <p:ph type="sldNum" sz="quarter" idx="12"/>
          </p:nvPr>
        </p:nvSpPr>
        <p:spPr/>
        <p:txBody>
          <a:bodyPr/>
          <a:lstStyle/>
          <a:p>
            <a:fld id="{E31375A4-56A4-47D6-9801-1991572033F7}" type="slidenum">
              <a:rPr lang="en-US" smtClean="0"/>
              <a:t>4</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1411104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Origin of Methanol in Wine 2</a:t>
            </a:r>
          </a:p>
        </p:txBody>
      </p:sp>
      <p:sp>
        <p:nvSpPr>
          <p:cNvPr id="3" name="Content Placeholder 2"/>
          <p:cNvSpPr>
            <a:spLocks noGrp="1"/>
          </p:cNvSpPr>
          <p:nvPr>
            <p:ph idx="1"/>
          </p:nvPr>
        </p:nvSpPr>
        <p:spPr>
          <a:xfrm>
            <a:off x="971550" y="1981202"/>
            <a:ext cx="7200900" cy="4083422"/>
          </a:xfrm>
        </p:spPr>
        <p:txBody>
          <a:bodyPr>
            <a:normAutofit lnSpcReduction="10000"/>
          </a:bodyPr>
          <a:lstStyle/>
          <a:p>
            <a:r>
              <a:rPr lang="en-US" sz="2200" dirty="0"/>
              <a:t>Exogenous pectinase enzymes are permitted for use in winemaking (generally as clarifying agents) in many economies. As with the activity of pectinases naturally present in grapes, their use will tend to increase levels of methanol in the resulting wine.  </a:t>
            </a:r>
          </a:p>
          <a:p>
            <a:r>
              <a:rPr lang="en-US" sz="2200" dirty="0"/>
              <a:t>Use of DMDC (dimethyl </a:t>
            </a:r>
            <a:r>
              <a:rPr lang="en-US" sz="2200" dirty="0" err="1"/>
              <a:t>dicarbonate</a:t>
            </a:r>
            <a:r>
              <a:rPr lang="en-US" sz="2200" dirty="0"/>
              <a:t>, a permitted winemaking additive in many wine producing economies) will impart additional low levels of methanol to wine.  As it breaks down in the product, it releases about 50% of its own concentration in methanol. Thus a maximum addition of 200 mg/L DMDC produces about an extra 100 mg/L methanol in the treated wine.</a:t>
            </a:r>
          </a:p>
          <a:p>
            <a:endParaRPr lang="en-US" dirty="0"/>
          </a:p>
        </p:txBody>
      </p:sp>
      <p:sp>
        <p:nvSpPr>
          <p:cNvPr id="4" name="Slide Number Placeholder 3"/>
          <p:cNvSpPr>
            <a:spLocks noGrp="1"/>
          </p:cNvSpPr>
          <p:nvPr>
            <p:ph type="sldNum" sz="quarter" idx="12"/>
          </p:nvPr>
        </p:nvSpPr>
        <p:spPr/>
        <p:txBody>
          <a:bodyPr/>
          <a:lstStyle/>
          <a:p>
            <a:fld id="{E31375A4-56A4-47D6-9801-1991572033F7}" type="slidenum">
              <a:rPr lang="en-US" smtClean="0"/>
              <a:t>5</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1973201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Typical Levels of Methanol in Wine</a:t>
            </a:r>
          </a:p>
        </p:txBody>
      </p:sp>
      <p:sp>
        <p:nvSpPr>
          <p:cNvPr id="3" name="Content Placeholder 2"/>
          <p:cNvSpPr>
            <a:spLocks noGrp="1"/>
          </p:cNvSpPr>
          <p:nvPr>
            <p:ph idx="1"/>
          </p:nvPr>
        </p:nvSpPr>
        <p:spPr>
          <a:xfrm>
            <a:off x="971549" y="1981202"/>
            <a:ext cx="7473203" cy="3809999"/>
          </a:xfrm>
        </p:spPr>
        <p:txBody>
          <a:bodyPr>
            <a:normAutofit lnSpcReduction="10000"/>
          </a:bodyPr>
          <a:lstStyle/>
          <a:p>
            <a:pPr>
              <a:defRPr/>
            </a:pPr>
            <a:r>
              <a:rPr lang="en-US" sz="2000" dirty="0"/>
              <a:t>Red wines will tend to contain more methanol (between 120 and 250 mg/L of the total wine volume) than white wines (between 40 and 120 mg/L of the total wine volume), because of the longer exposure to grape skins during the fermentation. </a:t>
            </a:r>
            <a:r>
              <a:rPr lang="de-DE" sz="1100" i="1" dirty="0"/>
              <a:t>(W. R. Sponholz, “Der Wien 4.3. Fehlerhafte und unerwünschte Erscheinungen im Wein,” in Chemie des Weines, eds. G. Würdig and R. Woller (Stuttgart: Ulmer, 1989), 385-411). </a:t>
            </a:r>
          </a:p>
          <a:p>
            <a:pPr>
              <a:defRPr/>
            </a:pPr>
            <a:r>
              <a:rPr lang="en-US" sz="2000" dirty="0"/>
              <a:t>Wines made from grapes that have been exposed to </a:t>
            </a:r>
            <a:r>
              <a:rPr lang="en-US" sz="2000" i="1" dirty="0"/>
              <a:t>botrytis </a:t>
            </a:r>
            <a:r>
              <a:rPr lang="en-US" sz="2000" i="1" dirty="0" err="1"/>
              <a:t>cinerea</a:t>
            </a:r>
            <a:r>
              <a:rPr lang="en-US" sz="2000" dirty="0"/>
              <a:t> (e.g. late harvest wines, Sauternes) also have higher methanol levels than standard  grape wines (as much as 364 mg/L of the total wine volume).  </a:t>
            </a:r>
            <a:br>
              <a:rPr lang="en-US" sz="2000" dirty="0"/>
            </a:br>
            <a:r>
              <a:rPr lang="en-US" sz="1050" i="1" dirty="0"/>
              <a:t>(Wine Analysis and Production, </a:t>
            </a:r>
            <a:r>
              <a:rPr lang="en-US" sz="1050" i="1" dirty="0" err="1"/>
              <a:t>eds</a:t>
            </a:r>
            <a:r>
              <a:rPr lang="en-US" sz="1050" i="1" dirty="0"/>
              <a:t> B </a:t>
            </a:r>
            <a:r>
              <a:rPr lang="en-US" sz="1050" i="1" dirty="0" err="1"/>
              <a:t>Zoecklein</a:t>
            </a:r>
            <a:r>
              <a:rPr lang="en-US" sz="1050" i="1" dirty="0"/>
              <a:t> et al. (1995), published by Chapman &amp; Hall, page 107).</a:t>
            </a:r>
          </a:p>
          <a:p>
            <a:pPr>
              <a:defRPr/>
            </a:pPr>
            <a:r>
              <a:rPr lang="en-US" sz="2000" dirty="0"/>
              <a:t>Wines made from non </a:t>
            </a:r>
            <a:r>
              <a:rPr lang="en-US" sz="2000" i="1" dirty="0" err="1"/>
              <a:t>vitis</a:t>
            </a:r>
            <a:r>
              <a:rPr lang="en-US" sz="2000" i="1" dirty="0"/>
              <a:t> </a:t>
            </a:r>
            <a:r>
              <a:rPr lang="en-US" sz="2000" i="1" dirty="0" err="1"/>
              <a:t>vinifera</a:t>
            </a:r>
            <a:r>
              <a:rPr lang="en-US" sz="2000" dirty="0"/>
              <a:t> grapes tend to contain more methanol than wine from pure </a:t>
            </a:r>
            <a:r>
              <a:rPr lang="en-US" sz="2000" i="1" dirty="0" err="1"/>
              <a:t>vitis</a:t>
            </a:r>
            <a:r>
              <a:rPr lang="en-US" sz="2000" i="1" dirty="0"/>
              <a:t> </a:t>
            </a:r>
            <a:r>
              <a:rPr lang="en-US" sz="2000" i="1" dirty="0" err="1"/>
              <a:t>vinifera</a:t>
            </a:r>
            <a:r>
              <a:rPr lang="en-US" dirty="0"/>
              <a:t> </a:t>
            </a:r>
            <a:br>
              <a:rPr lang="en-US" dirty="0"/>
            </a:br>
            <a:r>
              <a:rPr lang="en-US" sz="1050" i="1" dirty="0"/>
              <a:t>(Handbook of Enology Volume 2: The Chemistry of Wine Stabilization and Treatments 2nd Edition, </a:t>
            </a:r>
            <a:r>
              <a:rPr lang="en-US" sz="1050" i="1" dirty="0" err="1"/>
              <a:t>eds</a:t>
            </a:r>
            <a:r>
              <a:rPr lang="en-US" sz="1050" i="1" dirty="0"/>
              <a:t> P </a:t>
            </a:r>
            <a:r>
              <a:rPr lang="en-US" sz="1050" i="1" dirty="0" err="1"/>
              <a:t>Ribereau-Gayon</a:t>
            </a:r>
            <a:r>
              <a:rPr lang="en-US" sz="1050" i="1" dirty="0"/>
              <a:t> et al. (2006), published by John Wiley &amp; sons, page 53).</a:t>
            </a:r>
            <a:r>
              <a:rPr lang="en-US" sz="1050" dirty="0"/>
              <a:t> </a:t>
            </a:r>
          </a:p>
        </p:txBody>
      </p:sp>
      <p:sp>
        <p:nvSpPr>
          <p:cNvPr id="4" name="Slide Number Placeholder 3"/>
          <p:cNvSpPr>
            <a:spLocks noGrp="1"/>
          </p:cNvSpPr>
          <p:nvPr>
            <p:ph type="sldNum" sz="quarter" idx="12"/>
          </p:nvPr>
        </p:nvSpPr>
        <p:spPr/>
        <p:txBody>
          <a:bodyPr/>
          <a:lstStyle/>
          <a:p>
            <a:fld id="{E31375A4-56A4-47D6-9801-1991572033F7}" type="slidenum">
              <a:rPr lang="en-US" smtClean="0"/>
              <a:t>6</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419019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Typical Levels of Methanol in Fruit Juices</a:t>
            </a:r>
          </a:p>
        </p:txBody>
      </p:sp>
      <p:sp>
        <p:nvSpPr>
          <p:cNvPr id="3" name="Content Placeholder 2"/>
          <p:cNvSpPr>
            <a:spLocks noGrp="1"/>
          </p:cNvSpPr>
          <p:nvPr>
            <p:ph idx="1"/>
          </p:nvPr>
        </p:nvSpPr>
        <p:spPr/>
        <p:txBody>
          <a:bodyPr>
            <a:normAutofit/>
          </a:bodyPr>
          <a:lstStyle/>
          <a:p>
            <a:r>
              <a:rPr lang="en-US" sz="2200" dirty="0"/>
              <a:t>Non-alcoholic fruit juices naturally contain an average of 140 mg/L of methanol, in a range from 12 mg/L to as much as 640 mg/L.  </a:t>
            </a:r>
            <a:br>
              <a:rPr lang="en-US" sz="2200" dirty="0"/>
            </a:br>
            <a:r>
              <a:rPr lang="en-US" sz="1400" i="1" dirty="0" err="1"/>
              <a:t>Chih</a:t>
            </a:r>
            <a:r>
              <a:rPr lang="en-US" sz="1400" i="1" dirty="0"/>
              <a:t>-Yao </a:t>
            </a:r>
            <a:r>
              <a:rPr lang="en-US" sz="1400" i="1" dirty="0" err="1"/>
              <a:t>Hou</a:t>
            </a:r>
            <a:r>
              <a:rPr lang="en-US" sz="1400" i="1" dirty="0"/>
              <a:t>, </a:t>
            </a:r>
            <a:r>
              <a:rPr lang="en-US" sz="1400" i="1" dirty="0" err="1"/>
              <a:t>Yeong-Shenn</a:t>
            </a:r>
            <a:r>
              <a:rPr lang="en-US" sz="1400" i="1" dirty="0"/>
              <a:t> Lin, </a:t>
            </a:r>
            <a:r>
              <a:rPr lang="en-US" sz="1400" i="1" dirty="0" err="1"/>
              <a:t>Yuh</a:t>
            </a:r>
            <a:r>
              <a:rPr lang="en-US" sz="1400" i="1" dirty="0"/>
              <a:t> Tai Wang, </a:t>
            </a:r>
            <a:r>
              <a:rPr lang="en-US" sz="1400" i="1" dirty="0" err="1"/>
              <a:t>Chii</a:t>
            </a:r>
            <a:r>
              <a:rPr lang="en-US" sz="1400" i="1" dirty="0"/>
              <a:t>-Ming Jiang and Ming-Chang Wu, “Effect of storage conditions on methanol content of fruit and vegetable juices,” Journal of Food Composition and Analysis, Volume 21, Issue 5, (August 2008), 410–415.</a:t>
            </a:r>
            <a:br>
              <a:rPr lang="en-US" sz="1400" i="1" dirty="0"/>
            </a:br>
            <a:r>
              <a:rPr lang="en-US" sz="1400" i="1" dirty="0"/>
              <a:t>NPCS Board of Consultants &amp; Engineers, The Complete Technology Book on Alcoholic and Non-alcoholic Beverages (Fruit Juices, Whisky, Beer, Rum and Wine, (Delhi: Asia Pacific Business Press Inc., 2008), 712. </a:t>
            </a:r>
            <a:br>
              <a:rPr lang="en-US" sz="1400" i="1" dirty="0"/>
            </a:br>
            <a:r>
              <a:rPr lang="en-US" sz="1400" i="1" dirty="0"/>
              <a:t>J. J. Clary, The Toxicology of Methanol (</a:t>
            </a:r>
            <a:r>
              <a:rPr lang="en-US" sz="1400" i="1" dirty="0" err="1"/>
              <a:t>Chichester</a:t>
            </a:r>
            <a:r>
              <a:rPr lang="en-US" sz="1400" i="1" dirty="0"/>
              <a:t>: John Wiley &amp; Sons Ltd, 2016), 48. </a:t>
            </a:r>
          </a:p>
          <a:p>
            <a:r>
              <a:rPr lang="en-US" sz="2200" dirty="0"/>
              <a:t>The average level of methanol in fruit juice is thus quite similar to the average methanol level in white wine and within the range of values seen for red wines.</a:t>
            </a:r>
          </a:p>
        </p:txBody>
      </p:sp>
      <p:sp>
        <p:nvSpPr>
          <p:cNvPr id="4" name="Slide Number Placeholder 3"/>
          <p:cNvSpPr>
            <a:spLocks noGrp="1"/>
          </p:cNvSpPr>
          <p:nvPr>
            <p:ph type="sldNum" sz="quarter" idx="12"/>
          </p:nvPr>
        </p:nvSpPr>
        <p:spPr/>
        <p:txBody>
          <a:bodyPr/>
          <a:lstStyle/>
          <a:p>
            <a:fld id="{E31375A4-56A4-47D6-9801-1991572033F7}" type="slidenum">
              <a:rPr lang="en-US" smtClean="0"/>
              <a:t>7</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2538944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Case Study</a:t>
            </a:r>
            <a:br>
              <a:rPr lang="en-AU" dirty="0" smtClean="0"/>
            </a:br>
            <a:r>
              <a:rPr lang="en-AU" dirty="0" smtClean="0"/>
              <a:t>Typical </a:t>
            </a:r>
            <a:r>
              <a:rPr lang="en-AU" dirty="0"/>
              <a:t>levels of methanol in Australian wine</a:t>
            </a:r>
          </a:p>
        </p:txBody>
      </p:sp>
      <p:sp>
        <p:nvSpPr>
          <p:cNvPr id="3" name="Content Placeholder 2"/>
          <p:cNvSpPr>
            <a:spLocks noGrp="1"/>
          </p:cNvSpPr>
          <p:nvPr>
            <p:ph idx="1"/>
          </p:nvPr>
        </p:nvSpPr>
        <p:spPr/>
        <p:txBody>
          <a:bodyPr/>
          <a:lstStyle/>
          <a:p>
            <a:r>
              <a:rPr lang="en-AU" dirty="0"/>
              <a:t>A recent survey looked at 150 wines from across Australia to determine typical levels of Methanol in commercial wine.</a:t>
            </a:r>
          </a:p>
          <a:p>
            <a:r>
              <a:rPr lang="en-AU" dirty="0"/>
              <a:t>The sample set consisted of 90 reds and 60 white from multiple varieties and vintages.</a:t>
            </a:r>
          </a:p>
          <a:p>
            <a:r>
              <a:rPr lang="en-AU" dirty="0"/>
              <a:t>All wines were analysed using an using GC-FID in the Australia Wine Research Institutes ISO 17025 accredited laboratory.</a:t>
            </a:r>
          </a:p>
          <a:p>
            <a:r>
              <a:rPr lang="en-AU" dirty="0"/>
              <a:t>No evidence of DMDC (a source of methanol) treatment for any of the wines tested. </a:t>
            </a:r>
          </a:p>
        </p:txBody>
      </p:sp>
      <p:sp>
        <p:nvSpPr>
          <p:cNvPr id="4" name="Slide Number Placeholder 3"/>
          <p:cNvSpPr>
            <a:spLocks noGrp="1"/>
          </p:cNvSpPr>
          <p:nvPr>
            <p:ph type="sldNum" sz="quarter" idx="12"/>
          </p:nvPr>
        </p:nvSpPr>
        <p:spPr/>
        <p:txBody>
          <a:bodyPr/>
          <a:lstStyle/>
          <a:p>
            <a:fld id="{E31375A4-56A4-47D6-9801-1991572033F7}" type="slidenum">
              <a:rPr lang="en-US" smtClean="0"/>
              <a:t>8</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1613055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Typical Values</a:t>
            </a:r>
          </a:p>
        </p:txBody>
      </p:sp>
      <p:sp>
        <p:nvSpPr>
          <p:cNvPr id="3" name="Content Placeholder 2"/>
          <p:cNvSpPr>
            <a:spLocks noGrp="1"/>
          </p:cNvSpPr>
          <p:nvPr>
            <p:ph idx="1"/>
          </p:nvPr>
        </p:nvSpPr>
        <p:spPr>
          <a:xfrm>
            <a:off x="6424527" y="1790163"/>
            <a:ext cx="2263618" cy="3809999"/>
          </a:xfrm>
        </p:spPr>
        <p:txBody>
          <a:bodyPr/>
          <a:lstStyle/>
          <a:p>
            <a:r>
              <a:rPr lang="en-AU" dirty="0"/>
              <a:t>Results for reds and white wine were significantly different.</a:t>
            </a:r>
          </a:p>
          <a:p>
            <a:r>
              <a:rPr lang="en-AU" dirty="0"/>
              <a:t>Reds were typically higher in concentration and  reflected a broader distribution reflecting greater variation in skin contact.</a:t>
            </a:r>
          </a:p>
          <a:p>
            <a:r>
              <a:rPr lang="en-AU" dirty="0"/>
              <a:t>All wines were found to be within Australian and OIV guidelines</a:t>
            </a:r>
          </a:p>
          <a:p>
            <a:endParaRPr lang="en-AU" dirty="0"/>
          </a:p>
          <a:p>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9</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pic>
        <p:nvPicPr>
          <p:cNvPr id="7" name="Picture 6"/>
          <p:cNvPicPr>
            <a:picLocks noChangeAspect="1"/>
          </p:cNvPicPr>
          <p:nvPr/>
        </p:nvPicPr>
        <p:blipFill>
          <a:blip r:embed="rId2"/>
          <a:stretch>
            <a:fillRect/>
          </a:stretch>
        </p:blipFill>
        <p:spPr>
          <a:xfrm>
            <a:off x="325237" y="1790163"/>
            <a:ext cx="5802503" cy="3954146"/>
          </a:xfrm>
          <a:prstGeom prst="rect">
            <a:avLst/>
          </a:prstGeom>
        </p:spPr>
      </p:pic>
    </p:spTree>
    <p:extLst>
      <p:ext uri="{BB962C8B-B14F-4D97-AF65-F5344CB8AC3E}">
        <p14:creationId xmlns:p14="http://schemas.microsoft.com/office/powerpoint/2010/main" val="793758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087C0F-7449-45C4-B248-63D02665BF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diamond grid presentation (widescreen)</Template>
  <TotalTime>0</TotalTime>
  <Words>1702</Words>
  <Application>Microsoft Macintosh PowerPoint</Application>
  <PresentationFormat>On-screen Show (4:3)</PresentationFormat>
  <Paragraphs>161</Paragraphs>
  <Slides>20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Times New Roman</vt:lpstr>
      <vt:lpstr>Diamond Grid 16x9</vt:lpstr>
      <vt:lpstr>The Regulatory Example of Methanol in Wine</vt:lpstr>
      <vt:lpstr>Agenda</vt:lpstr>
      <vt:lpstr>What is Methanol?</vt:lpstr>
      <vt:lpstr>The Origin of Methanol in Wine 1</vt:lpstr>
      <vt:lpstr>The Origin of Methanol in Wine 2</vt:lpstr>
      <vt:lpstr>Typical Levels of Methanol in Wine</vt:lpstr>
      <vt:lpstr>Typical Levels of Methanol in Fruit Juices</vt:lpstr>
      <vt:lpstr>Case Study Typical levels of methanol in Australian wine</vt:lpstr>
      <vt:lpstr>Typical Values</vt:lpstr>
      <vt:lpstr>Impact of Variety</vt:lpstr>
      <vt:lpstr>Impact of vintage</vt:lpstr>
      <vt:lpstr>In summary</vt:lpstr>
      <vt:lpstr>Toxicology of Methanol</vt:lpstr>
      <vt:lpstr>Toxicology of Methanol: The Food and Drug Administration of the United States of America (FDA), 1993</vt:lpstr>
      <vt:lpstr>Toxicology of Methanol: United Nations World Health Organization International Programme on Chemical Safety, 1997</vt:lpstr>
      <vt:lpstr>Toxicology of Methanol: European Commission Scientific Committee on Food, 2001</vt:lpstr>
      <vt:lpstr>Regulatory Limits for Methanol in Wine</vt:lpstr>
      <vt:lpstr>Purpose for Methanol Limits in Wine</vt:lpstr>
      <vt:lpstr>Conclusions</vt:lpstr>
      <vt:lpstr>Questions?</vt:lpstr>
    </vt:vector>
  </TitlesOfParts>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2016-08-31T23:08:32Z</dcterms:created>
  <dcterms:modified xsi:type="dcterms:W3CDTF">2016-09-28T10:47:41Z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TC030310159991</vt:lpwstr>
  </property>
</Properties>
</file>