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4" r:id="rId5"/>
    <p:sldId id="267" r:id="rId6"/>
    <p:sldId id="268" r:id="rId7"/>
    <p:sldId id="275" r:id="rId8"/>
    <p:sldId id="269" r:id="rId9"/>
    <p:sldId id="270" r:id="rId10"/>
    <p:sldId id="272" r:id="rId11"/>
    <p:sldId id="273" r:id="rId12"/>
    <p:sldId id="276" r:id="rId13"/>
    <p:sldId id="277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0" y="28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5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2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6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1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16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9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3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2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7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3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19400" y="274638"/>
            <a:ext cx="5867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CDA93-D4D3-4A19-BA47-54876F44C9CB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133ED-D34E-4A1B-B5BF-B3AF8A3A891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76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 descr="APEC China 2014 Logo Horizontal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689" y="6176645"/>
            <a:ext cx="1981200" cy="681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03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Sugar in Wine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Greg Hodson &amp; </a:t>
            </a:r>
            <a:r>
              <a:rPr lang="en-US"/>
              <a:t>Steve Tallman</a:t>
            </a:r>
            <a:endParaRPr lang="en-US" dirty="0"/>
          </a:p>
          <a:p>
            <a:r>
              <a:rPr lang="en-US" dirty="0"/>
              <a:t>September 12, 2014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7228"/>
            <a:ext cx="4008072" cy="1417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data:image/jpeg;base64,/9j/4AAQSkZJRgABAQAAAQABAAD/2wCEAAkGBxQHBhUUBxIWFhUXFh4XGBgYGBcZHxghJBogHBwfGiAoHygsIBwmHiMcLTQjJSorLy4xHB8zRDMsNygtLysBCgoKBQUFDgUFDisZExkrKysrKysrKysrKysrKysrKysrKysrKysrKysrKysrKysrKysrKysrKysrKysrKysrK//AABEIAJoBRwMBIgACEQEDEQH/xAAbAAEAAgMBAQAAAAAAAAAAAAAABQYDBAcBAv/EAEoQAAIBAwMCAwQEBw0IAgMAAAECAwAEEQUGEiExE0FRFCJhcQcVMkIWNoGRs9HTIzNDUlNUcnN0kqGxshc3RFVigpPBJLQlNDX/xAAUAQEAAAAAAAAAAAAAAAAAAAAA/8QAFBEBAAAAAAAAAAAAAAAAAAAAAP/aAAwDAQACEQMRAD8A7jSlKBSlKBSlKBSlQ2qbqs9IufD1G5jRwMlc5KjyLAZ4j4nFBM0rSbV4BBE/jIVmYLEwIIkJ+yFI75rJeX0dkyC7cKZHEaZ+8xBIUfHAP5qDZpSoG53nYWt0Y7i8hVlbi2WGFPbDN2U58iRignqVqz6hFbyRrNIoMrcYxn7ZwWwv5ATX1c30drPGlw4VpW4xg/eIBYgfHAJ/JQbFKUoFKUoFKUoFKUoFKUoFKUoFKUoFKUoFKUoFKUoFKUoFKUoFKUoFKUoFKUoFKUoFKUoPG+z0qn/RfEJNtNLMAZpbicznuSwndcN8lCgD0Aq41TNb0CK01lDZ3F3bteSlHFvIgQt4bNzKsrcSQmMpgkkfOgityQw2dlaJtPwzw1QDgZG4LLli6k+8UAJ+yo6elfe55L5tS0766itUT2+PBhllds+HJ3DRKMYz1z6dKtCbTt4rK3it1ZEt5RMgDdSwycuTktkkknufWtzV9ITVWhNzyzBMJ04kDLBWAB9Rhj6UFc1/djPoE3sUE0byW8z2zuEHiFELdFDFlOPeAYDoPI9Kl9r6dAmz4I7ZEaFoEz0BDgoCWb1J7k/Go3b4ubzWfF3DZSo5DKhMls0UKfxVCyszO2BlsfDoKy/gLFGhjtLm7it2JzbxygR9e4X3S6KfRXA9MUFGsZJhpWljTgjmPUbiO38RmClFEyoCwDHAUEDofsirDrMl6+6dM+u47ZF9pfiYZZXJPgSdw0SYGPiatcm24G9l8JSi2jcolTAUe4UwRjqME+nWs+paQmo3tvJOWDW8hkTBABJRk97p1GGPbHlQSFKUoFKUoFKUoFKUoFKUoFKUoFKUoFKUoFKUoFKUoFKUoFKUoFKUoFKUoFKUoFKVWPpNlMGw7toSykR5BUkEe8OxHnQWelc13pvAS7GuFt4LxHMGA5hdApwOpby+ddHi/eh8hQfdV3c//wDZ07+1N/8AXmqxVXN1OI9W08uQB7U3U9P+HmoLHSsHtsf8on94frp7bH/KJ/eH66DPSsHtsf8AKJ/eH66idy6/9WWkY05RLNPKIYVz7pYgklyM4VVBJ+AoJ2lU3UdUv9s24uNce3ntwR43gxSRvECQOa5d+ar5jocdfhVy70ClR+4p2ttv3D25wywSMpHkQhIP56qNr9IFmdnAy38PtHs2T768vE8P0/jcqC/UqL2vcNd7atnuWLO8EbMT3JKAkn8tSlApSlAqpbs56luK0shIyQyrLNNwYozrGFAjDDqAWcE4PZcedW2oHc2hPqcsM2lyCK5t2JjZl5KQw4ukgyCVYY7EEEA+VBistpJpWsxzaJI0KAFZocu6TDHunq/uup+8AcgkVXdn7sWw02SOe3vZSLq49+O2mlUj2h8AMAQcDp8MYqZ0i0uda1CG51S4h8KLkY47YycXbqhaRmxnHXC4wDnv0qU2rpDaLpZjnYMTNNJkZxh5WkA+YDUFc2Dr8NptMPqswj53FxxEp4tgTv0IPUcRjPp8KyzxruvecsF27G2toYnEaOyrK8vIhmKkclVVGB2ySaj5ZU2ZbLbyyQC6madlmk6JFG8xclj3OMjCD7RHcAEiTtduG0jt7jZ06ZFukBEmWjuI1H7mSV+y4ycMAejEYNB8x2v4LbytotMZ/Z7sSI0LOzLG6RmQPHkkjIUggdOxqM2Xu5bTa8aTW19IymQF0tZ5FP7o3ZwCCKsmmaFPPri3e4pI2kjQpDHEG4RcvttlurOR0zgADpjqc7m1dIbRdvJBOwZl5ZK5x1dm/wDdBF/RVMZ9hwNIWJJlPvZz+/yYzn0q2VC7N0Ztv7djt7hgzIXJZcgHlIzjv6Bv8KmqBSqz9JF29hsm5ktnKMqAhlOCPeHaoDfO+7eTa8o0iaVZjwCERTp/CLn3igA6Z7mg6LSvE+wPlXtApSlApSlApSlApSlApSlAqH3fpDa9tqa3gYK0i8QzZIHUHr+apilBXtyWI13QLixtpVExgUHOfdDZCsfgeLfmNT6DigHwqu6b/vAvf7La/wCu4qW1nVYtFsDLfthRgAAZZieiqg7sxPQAd6D3WNVj0awMt82FGAABlmY9FVB3ZiegA71B2GhNrk3tG64wSRiK1bDJAp/jDs0x6ZbsOw8yfvRtKl1G/W83EuJB+8QdxbA+Z8mnI7t5fZHmTZqCF/BKx/mVv/4o/wBVPwSsf5lb/wDij/VU1SghfwSsf5lb/wDij/VUXuTQ/q+G3m27brm1n8Ywxqq+IrI0cnEdBz4tkepUCrdSgoe5dYO7dGez0OCfnMBHI8sMkSwKT77MWAywGcKucmrfo+oRanp6yaa/OPsD1BGOhDA4KsD0IIBFbtVrVtMk0q/a72+vJm63FuMATgdOSeSzgdj2YDifIgJbX7ZrzQbiO3GXeGRFGQMkoQBn51HWlk8WzFtpAPH9k4cOS5z4fH17ciBnt1qU0nU49XsFlsG5I35CpHQqw7qwPQg9QRURcf7xYf7DP+ngoJHbNq1jty2juhh0gjRhkHBCAEZHfr6VJUpQKUpQKUpQV/YP4pw/N/0rVYKr+wfxTh+b/pWqwUCvCcDrWjq+swaNCG1GQJnoq92c+iKOrN8ADWjp9/c6rdAm3ENtg58YnxZOhAwg+wPP3jy/6RQRGj3F9umy9qtLlbaFyTBH4IkLICQryEnu3fiMYBHnUttLWJNTt5U1RVW4t5TDLxzxYgBldfRXQqcHtnFQu37ufaWlizvrOeYQ5SGWBVcSp9zl1HBwOh5dOmc9cDNoen3tnaz3IjiFxcz+M8DsRxQIEjj5jIEgVVy2CM58qC5UqD0/c8U90ItQV7ac9BHMAvL+rbPGQf0ST6gHIE5QQe9tKk1va80Fjx5uoC8iQPtA9Tg/5Vr7ytDuPb1za6YyGYGMMGJAU8lkHI4PdetWSq9oP406j/WQ/oFoLAowvWvaUoFKUoFKUoFKUoFKUoFKUoFKUoKbPq0Wi7wvpb9sKLa1AAGWYl7gKqDuzE9AB3rc0bSpdRv1vNxriQZ8CDOVtlI7nyaYju3l9keZMDqyC2+kqW6lh8ZLe1h5AAs0YZpv3WNfvFQpBGOWGOPMG/2tyl5bLJaMrowDKykEMD2IPmKD7dgiEt2Ayap2l3uobls/adNmht4XyYEeFpGdc4DSnkuOXcKuMAjrmrhPGJoWV+zAg/lGKpW39Wk2vpCWerWty7wDw43hhaVJkHSMgrni3HAIbGCD5UHk+8pRoavIiRTx30dpcKcsoyy8ih6e6yMCCe2fhUvufcHsEEB0+SNmkuoISMhvdeVUbAB74PeqrqG3p7vQGbUbfMl1qUU8kIHPw4wUQK+Mg4Rcse2Sak907Qt7WO2fRbKNZFvbZi0UQ5KomUuTgdFA7ntigvNV/VNaNlu62gkdFikhmduWB7yNGFwT/SbpVgqo7i0RdX3tae324lhW3n5F05IrFouOcjAYgNj5Gg2bjcBO9ba2s3RopIJXfGGOVKBeoPTuastUhduR6b9INrJo9qscXs8wkaOMKuSU4hiBjPfGfjV3oK1q2mSaXftd7eXkzdbi3HQXAH3k8lnA7Hs3Y+RGrYanHrG9beWwbkjWM/kQQRPAGVgeoYHoQeoNWXU9Qi0qxebUXVI0GWZuw/WfgOpqiWthcvrT6vpdsE5Jw9mYFZLiPILSN1wkx4rxUjqFAYgn3Q6LStPSNUi1iwWWwbkh/IVI6FWHdWB6EHqDW5QKUpQKUqB1zWHF2LXQgGuWGST1S3Q9PEl/x4p3YjyAJAR22NZg0bZkLalIEBLhR1LOfFboijJZvgoJrZN1e65/+gnscJ/hJQGmYf8ARH1VPm5J/wCnrkRmxdJi0LV5ra7UNcp+6Rzt1aWFmJ6H7vFiVZVwPsnA5VbtXcx6TMYzgiNyCPI8Tig09I25BpcxkjDPM32ppWLyN/3HsO/urgdT0qXrneh78t/wHi9suJDP7KOTeFOTz8PqeXDBOfPNWrZNw13s6ze5Ys720TMxOSxMYJJPmSaCapVf+kE8djXpXofZZf8AQaq+6t1CXYM6Ja3qk2rDm1vIqj3O5byHxoL/AKhYRalamPUI1kQ91cBgfyGoP6mudG67em8SMf8AD3LMw+UcvVl/7uY+WciJ9n/CTcSWt+zezQWcUrRBiomeQkLzIPvIoQ+72Jb4Vkk09dpbqtBoxZLe6Z4ZIMsUDCNpEkQE+6fdIOOhBHpQTNjuiKW6EOpq1tOegjmwOf8AVuCVk/7Tn1Ar40H8adR/rIf0C1K6vBDPprjV1RoQpZ/EAKgAZJOfQedU36Km5yXjBGRWlRo1d2dhGYwY8ljke5x937vbyoL9SlKBSlKBSlKBSlKBSlKBSlKBSlKCt6b/ALwL3+y2v+u4qK1QPsO7a4slL6e55TwqMm3YnrLEP5M/eQdurDzqY06Fl31dsyniba2AbBwSHuMgHzIyPzirAyh1wwyD0IoMVldpf2iyWbh0cBlZTkEHsRUNrDld2WIUnBE+Rnof3MYzVQv0k+i7UjNYq0mlyvmWIdTaMT9qMfyZ/i/5dKst1ex6juLTZbFw8brOyspyCPDFBaaUpQK+Jv3k/I/5V918TfvJ+R/yoIXYh5bOtSxyfBX/ACrc3BrkG3tLafVnCIv5yfIKPNj6VVrLdVvtL6N7abVW/gVCIPtSHHZR/wC+wrT2rt643Nqa6jvdcFTm1tPuwjydx5yfP59DgKG5oelz7sv0vd0oY4lPK1sz2X0lnH3pfRT0X51eqUoKzq+ly6XftebeXkx63Fv2FwB95fJZwOx7N2PkRM6RqkWs2Cy2DZU9OowVI6FWHdWB6EHqDW7VZ1jSpdMv2vNurl2x7Rb5wLgD7y+Szgdm7N2PkQFmpVcu93Kl14Wn289xKEV3SNVHhBhkCQswCtj7uSaxDcr6zbNHt+NluA/hyiZePsuRnnIuffGPshchj0yBkgNrW9Yf2v2XQgrXLDLMeqW6H+Ek9T/FTux9ACRu6Ho6aNaFYCzMx5ySOcvK57s58z8OwAAAAAFe6JpCaNaFYMszHnJI3V5XPdnPmf8AAAAAAACpCgrW99OkktUutJGbm1JkQD+FXH7pEfg6j84U1vW1+m5Nr+LpZDLNC3D5lSMH0IPQ+mDUvVCsZPwN3sbeTpaXzGSE+UU/34/gr9x8elBLaLAdO2xBYXJHtAsuOBkj3UVG9705EVJbUsH0vbFrDdY5xQRxtg5GVQA4PpkVqXX49wf2Sb9JFVgoIzc+mtrG3bi3hIVpYXjBOcAspGT8Kw69o7aptKW1jYBpIDEGOcAleOflUzSgrGobdmS7huNElSO4jiELh1LRzIOvFsEFSG6qwzjJGDmsOhadLrOpRX2rzxSBFb2eOAMI05Dizlm6u5HQdAAM+uattU/bWqx6H9GkVxfHCRwcj8epwB8ScAfE0HzvCU67rMOmW/2XHjXZHlCp6J85GwPkGrf2+oTc+oBRgB4QAPL/AOOta30eaZJFp73erDFzeN40nqi/wUfyVMdPUmt7RIWj3Lfs6kBni4kg4bECg49etBPUpSgUpSgUpSgUpSgUpSgUpSgVAb21h9F0ItY48V5I4YyRkK0jhAxHmBnOPPFT9RG6dF+v9GaINwfKvG+M8HRgyNjzHIDI9M0EFqm259M0l59Nv7prmNDJmWQvHKQMlWi+yqnGPcCketaH4aIu6LSW7leO3n04y8AHYczImDhQeoHIZxUjf/Wmq6W1s8EEDOpje4ExdQCMM0cfAEsR2DEY9a2bPbbWG7beS0AFvDYtbDr1z4iEdPTCnrQR9trsW497+DayGS3Nk4kjZXCMTIB1VgM+7kVRtZ2zqOyd1xDZP7tC/iPDC5UiIlQJB1YeWMHP+I69Ul0qRt8JcgDwltWiJz15GQMOnpjzrzV/xtsf6M/+haDnX13un+Yxfmi/a0+u90/zGL80X7WuyUoON/Xe6f5jF+aL9rXja1ullwbGL80X7Wuy1432aDkf0W7He+EV/u1vEZF4W0JwVhCtgNjqM5HQDt3OT267UDsQ52pD8m/1tU9QKUpQKUpQU3ZUq2etajDeMFmN2ZsNgF42jQIw9V6EdOxBr60qZb76SLmSwwyR2scMrr1Bk5swXPmyr39OQ9antW0G21or9a28cpX7JZQSvrg9xWzp9hFptqI9PjSNB2VFCgfkFBs0pSgVA7326Nz7eeEni/R4nHeOReqMD5denyJqepQc12JuU7i16H28cbmC3mhuEPQhxJEM49GwT88jyrpOa5Pvf6PPr/f/AC0y5a1aS38SQqpPMq4XyZe4I9e1ax+hWf7usTf3H/a0HYc0zXHf9itx/wA4m/uP+1p/sVuP+cTf3H/a0HYs1x3b7/hhLY2EPW2tY1uLsg9GcMfDiP5epH6qf7Fbj/nE39x/2tWv6IdvpoG1iIzyd5pDI+MFirlB5nAwO3xPrQTG+NSk0zQv/wAYQssssdvGxGQjSOEDY8+Oc4+FaUuz3tVWTSL25FwrKS000kqSjPvrJGTxwRnHEDBxipfdOi/X2ivCrmN8q8cgGeDqwZGx54YDpUHdW+q6vbrBdiC2UkeLPDNIzlQQSIV4LxLYxknoCe5oMB3Omj76vU1SSUp4VsY1VJZVU4l5kBQQufd9M488U2ruFdR3ZqMnjOIES34iXmip7jciFfHHJ7nAzU7pekvabru7iQrwmjgVOpzmMScuXT/qGPy1A61axaHrN1ea/wAGila3ECcsM8qKwCkEhc5ORyOOmTjGaDc3PqrX97Z2ujz8Vu2ctNEVJEcacm8NuoDMcLkdsk1pa/p7bNt0utJuLhkSVBPFNNJMsiM4ViObEq4zkFe/Yg+XxZ7fe+sRc6VPB7Wl01woRg8KFo1jeAkDPEx4ywGeRLY64rdvNMvtyyRx64kEFukiySLHI0rTFTyC5KKFTkBnuSOnSg0rHdkel7s1GPVZJiBNH4ahJpVQeAhIXiCFy2Tjp3zW3sTWPrnXtRaKSRoxLGI1fmOA8IZCq32QT17DPepbQtIksNdvpZyvG4lR0wTnCwqh5dOhyD615oWkSWGv3005XjcSRsmCScLGFPLp06/OgnqUpQKUpQKUpQKUpQKUpQKgNX/G2x/oz/6FqdkbhGT6DNV/b90u5tLtL+VCj+G7KgbIHMYIJwM9vhQWKlRW1tX+vtvQXJTh4sYfjnlxz5ZwM/mqVoFeP9g/Kvagtwa+dNu4oLCEz3MwJSMMEAVccnkfB4oMgdiSTgA0HzsP8UoPk3+tqn6qOg6s+kXcNnq9oLfmG8B0m8aNyPeKFiqlXxkgEYIB6+VS+2tb+vIJmMfDwriSDHLly4Njl2GM+nXHqaCXpUVt7WPrmGZuHDwriWD7XLl4blOXYYzjOOuPU1K0ClKUClKUClKUClKUEBJ+Paf2Nv0q1P1CyWzneKSBTwFqy8vLPiKcfPFTVApSlAqA2P8Ai+P62b9M9T9QezYGt9DC3Csp8WU4YEHBmcg4PkRg0E5SlKBWOeBbhMXCqwznDAH/ADrJSgxwW626Yt1VRnOFAHX8lZKUoFKUoFKUoFKUoFKUoFKUoFKUoMc/7w3yP+Vc2+j/AGjFe7EtpJJroFockJcSqo79lBwB8K6bXgGB0oKx9GH+76y/qFq0V4BgdK9oFU3X7pdA3tFd6l7tvJbG3Mp+zE4k5rzP3VcEjJ6ZXHmKuVeMoZcMMg9CKCj61qkW6NwWUGhSCUwXIuZnjIZY1WN1AZh05MWGB8DWhs7biasl3JJPcofb7gYindF6P6A966JDCsCYgUKPRQAK+lQJ9gAefSgqX0ZwC20m5RSxC39yuWJZjiZhlj5n1NW+vlUCfYAGTnp6+Zr6oFKUoFKUoFKUoFRm5tTOjbduLhBkxRM4HqQpIqTrX1CzTUbF4rsckkUow9QRg0FT07ZCXelJJqc9y106B2nE8y4cjOUQMECg9l44xVeO55Ws9Ll1FpHaO8ngm8JGYymNJE5cFHXOAxAHQ59Ksltp2qadYC2s5bV0VeCXEgk8RVAwvKMdHcD73JR8PX7j2d7H9XrZPlbWV5ZC/wBqQujhm6eZdiaCN1Lcy6purTUs0uY//kPy8WCaFWHgSdMsoDdcHHwzXQKhNc0d9R1eyliZQLeZpGBzkgxMgx8csKm6Cnb61P6r1vTmcycPHkDLGruWHhNgcFBLdfgfWtW/3Imp7s05LIXCfu0vLxIJ4Qw9mkwMuqhuuDjr2zVg1zR31DWrOWEqFt5Xdwc5IMZQcfjk17rWlPfa1ZSwleNvK7vknJDQvGOPTqcsO+OmaCapSlApSlApSlApSlApSlApSlApSlApSlApSlApSlApSlApSlApSlApSlApSlApSlApSlApSlApSlApSlApSlApSlApSlApSlApSlApSlApSl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0"/>
            <a:ext cx="3092373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6519446"/>
            <a:ext cx="761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Sucrose</a:t>
            </a:r>
          </a:p>
        </p:txBody>
      </p:sp>
    </p:spTree>
    <p:extLst>
      <p:ext uri="{BB962C8B-B14F-4D97-AF65-F5344CB8AC3E}">
        <p14:creationId xmlns:p14="http://schemas.microsoft.com/office/powerpoint/2010/main" val="122012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"/>
            <a:ext cx="5867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Be careful how you are testing for it!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007923"/>
              </p:ext>
            </p:extLst>
          </p:nvPr>
        </p:nvGraphicFramePr>
        <p:xfrm>
          <a:off x="381000" y="1281032"/>
          <a:ext cx="8622031" cy="3107160"/>
        </p:xfrm>
        <a:graphic>
          <a:graphicData uri="http://schemas.openxmlformats.org/drawingml/2006/table">
            <a:tbl>
              <a:tblPr/>
              <a:tblGrid>
                <a:gridCol w="1437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4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2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4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07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4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REDUCING</a:t>
                      </a:r>
                      <a:r>
                        <a:rPr lang="en-US" sz="14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SUGAR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Merlot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Zinfandel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HPLC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5.800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-0.037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6.700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-0.089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of 3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Enzymatic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5.852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0.417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0.016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6.850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0.476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0.061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 of 42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Segmented Flow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6.115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0.403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0.278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7.238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0.371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0.448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of 2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FITR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5.200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-0.637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6.000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-0.789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of 2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Grand Means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5.837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0.467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6.789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0.596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48 of 56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Method of Analysis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Group Mean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Btwn Lab SD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Diff from Grand Mean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Group Mean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Btwn Lab SD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Diff from Grand Mean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Labs Included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RESIDUAL SUGAR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Merlot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Zinfandel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 Reduction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8.076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0.909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0.584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9.322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1.054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0.586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of 11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Segmented Flow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8.500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1.414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1.008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9.725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1.874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of 2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FTIR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6.672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-0.820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7.991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1.398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-0.745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of 6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6.025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0.177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-1.467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7.051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0.354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-1.686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of 2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Grand Means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7.492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1.254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8.736</a:t>
                      </a:r>
                    </a:p>
                  </a:txBody>
                  <a:tcPr marL="9240" marR="9240" marT="92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1.411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 of 21</a:t>
                      </a:r>
                    </a:p>
                  </a:txBody>
                  <a:tcPr marL="9240" marR="9240" marT="92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590800" y="1676400"/>
            <a:ext cx="5181600" cy="994410"/>
            <a:chOff x="2438400" y="3088982"/>
            <a:chExt cx="5181600" cy="994410"/>
          </a:xfrm>
        </p:grpSpPr>
        <p:sp>
          <p:nvSpPr>
            <p:cNvPr id="6" name="Oval 5"/>
            <p:cNvSpPr/>
            <p:nvPr/>
          </p:nvSpPr>
          <p:spPr>
            <a:xfrm>
              <a:off x="2438400" y="3778592"/>
              <a:ext cx="9144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5562600" y="3778592"/>
              <a:ext cx="9144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705600" y="3088982"/>
              <a:ext cx="9144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3581400" y="3092792"/>
              <a:ext cx="9144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57200" y="4386092"/>
            <a:ext cx="849957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Proficiency Test Data show that: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/>
              <a:t>Reducing Sugar methods tend to perform better than the Residual Sugar methods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/>
              <a:t>The Enzymatic method tends to perform better than the other Reducing Sugar methods</a:t>
            </a:r>
          </a:p>
        </p:txBody>
      </p:sp>
    </p:spTree>
    <p:extLst>
      <p:ext uri="{BB962C8B-B14F-4D97-AF65-F5344CB8AC3E}">
        <p14:creationId xmlns:p14="http://schemas.microsoft.com/office/powerpoint/2010/main" val="742116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careful of regulatory consequences!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516551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Sometimes sugar-related labeling is required: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Sweetness descriptors for wine by sugar content</a:t>
            </a:r>
            <a:r>
              <a:rPr lang="en-US" sz="2800" baseline="30000" dirty="0"/>
              <a:t>1</a:t>
            </a:r>
            <a:endParaRPr lang="en-US" sz="2800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Dry: Contains a max of 4 g/L sugar content</a:t>
            </a:r>
            <a:r>
              <a:rPr lang="en-US" sz="2400" baseline="30000" dirty="0"/>
              <a:t>2</a:t>
            </a:r>
            <a:endParaRPr lang="en-US" sz="2400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Demi-sec: &gt;4 g/L - 12 g/L sugar content</a:t>
            </a:r>
            <a:r>
              <a:rPr lang="en-US" sz="2400" baseline="30000" dirty="0"/>
              <a:t>3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Semi-sweet: &gt;12 - 45 g/L sugar content</a:t>
            </a:r>
            <a:endParaRPr lang="en-US" sz="2400" baseline="30000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Sweet: &gt;45 g/L sugar content</a:t>
            </a:r>
          </a:p>
          <a:p>
            <a:pPr marL="457200" lvl="1" indent="0">
              <a:buNone/>
            </a:pPr>
            <a:endParaRPr lang="en-US" sz="1800" baseline="30000" dirty="0"/>
          </a:p>
          <a:p>
            <a:pPr marL="457200" lvl="1" indent="0">
              <a:buNone/>
            </a:pPr>
            <a:r>
              <a:rPr lang="en-US" sz="1800" baseline="30000" dirty="0"/>
              <a:t>1</a:t>
            </a:r>
            <a:r>
              <a:rPr lang="en-US" sz="1800" dirty="0"/>
              <a:t> OIV (18/73, Eco 3/03)</a:t>
            </a:r>
            <a:r>
              <a:rPr lang="en-US" sz="1800" baseline="30000" dirty="0"/>
              <a:t> </a:t>
            </a:r>
          </a:p>
          <a:p>
            <a:pPr marL="457200" lvl="1" indent="0">
              <a:buNone/>
            </a:pPr>
            <a:r>
              <a:rPr lang="en-US" sz="1800" baseline="30000" dirty="0"/>
              <a:t>2 </a:t>
            </a:r>
            <a:r>
              <a:rPr lang="en-US" sz="1800" dirty="0"/>
              <a:t>Or 9 g/L when the level of acidity of TA ≤ 2 g/L less that the sugar content.</a:t>
            </a:r>
          </a:p>
          <a:p>
            <a:pPr marL="457200" lvl="1" indent="0">
              <a:buNone/>
            </a:pPr>
            <a:r>
              <a:rPr lang="en-US" sz="1800" baseline="30000" dirty="0"/>
              <a:t>3</a:t>
            </a:r>
            <a:r>
              <a:rPr lang="en-US" sz="1800" dirty="0"/>
              <a:t> Or 18 g/L when the content of TA is ≤ 2 g/L less that the sugar content.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22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careful of regulatory consequences!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there is a labeling requirement that is based on sugar content and wines are to be tested for label compliance based on sugar analysis</a:t>
            </a:r>
          </a:p>
          <a:p>
            <a:r>
              <a:rPr lang="en-US" dirty="0"/>
              <a:t>Then:</a:t>
            </a:r>
          </a:p>
          <a:p>
            <a:pPr lvl="1"/>
            <a:r>
              <a:rPr lang="en-US" dirty="0"/>
              <a:t>Labels correctly prepared with well-calibrated and performed analyses may be non-compliant when tested by poorly performing labs/methods (and vice-versa)</a:t>
            </a:r>
          </a:p>
          <a:p>
            <a:pPr lvl="1"/>
            <a:r>
              <a:rPr lang="en-US" dirty="0"/>
              <a:t>Labels that are correctly prepared with results from one well-performing method may be non-compliant when the wine is tested with another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96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methods used for sugar analysis of wine in the APEC economies</a:t>
            </a:r>
          </a:p>
          <a:p>
            <a:r>
              <a:rPr lang="en-US" dirty="0"/>
              <a:t>Determine if labeling requirements are applied based on sugar analysis</a:t>
            </a:r>
          </a:p>
          <a:p>
            <a:r>
              <a:rPr lang="en-US" dirty="0"/>
              <a:t>Assess scope for confusion based on different methods of analysis</a:t>
            </a:r>
          </a:p>
          <a:p>
            <a:r>
              <a:rPr lang="en-US" dirty="0"/>
              <a:t>Explore possibility for proficiency testing of sugar methodologies among APEC economies</a:t>
            </a:r>
          </a:p>
        </p:txBody>
      </p:sp>
    </p:spTree>
    <p:extLst>
      <p:ext uri="{BB962C8B-B14F-4D97-AF65-F5344CB8AC3E}">
        <p14:creationId xmlns:p14="http://schemas.microsoft.com/office/powerpoint/2010/main" val="141985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472" y="1583271"/>
            <a:ext cx="7762789" cy="141064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200" dirty="0"/>
              <a:t>Thank You!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Questions?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11842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Sugars in wine – background	</a:t>
            </a:r>
          </a:p>
          <a:p>
            <a:r>
              <a:rPr lang="en-US" dirty="0"/>
              <a:t>Be careful what you are testing for!</a:t>
            </a:r>
          </a:p>
          <a:p>
            <a:r>
              <a:rPr lang="en-US" dirty="0"/>
              <a:t>Be careful how you are testing for it!</a:t>
            </a:r>
          </a:p>
          <a:p>
            <a:r>
              <a:rPr lang="en-US" dirty="0"/>
              <a:t>Be careful of regulatory consequences!</a:t>
            </a:r>
          </a:p>
          <a:p>
            <a:r>
              <a:rPr lang="en-US"/>
              <a:t>Possible Next </a:t>
            </a:r>
            <a:r>
              <a:rPr lang="en-US" dirty="0"/>
              <a:t>Steps</a:t>
            </a:r>
          </a:p>
        </p:txBody>
      </p:sp>
    </p:spTree>
    <p:extLst>
      <p:ext uri="{BB962C8B-B14F-4D97-AF65-F5344CB8AC3E}">
        <p14:creationId xmlns:p14="http://schemas.microsoft.com/office/powerpoint/2010/main" val="3437395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Sugars in Wine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/>
              <a:t>Sugars accumulate in the grapes as they ripen.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200" dirty="0"/>
              <a:t>* Fructose is about twice as sweet as Glucose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932566"/>
              </p:ext>
            </p:extLst>
          </p:nvPr>
        </p:nvGraphicFramePr>
        <p:xfrm>
          <a:off x="1524000" y="25908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 Sugar Proportions</a:t>
                      </a:r>
                      <a:r>
                        <a:rPr lang="en-US" baseline="0" dirty="0"/>
                        <a:t> in Wine(%)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Glucose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Fructose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Sucrose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Pentoses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Pectins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66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Sugars in Wine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1752600"/>
            <a:ext cx="8839200" cy="5105400"/>
          </a:xfrm>
        </p:spPr>
        <p:txBody>
          <a:bodyPr>
            <a:normAutofit/>
          </a:bodyPr>
          <a:lstStyle/>
          <a:p>
            <a:r>
              <a:rPr lang="en-US" dirty="0"/>
              <a:t>Reducing Sugars: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/>
              <a:t>Includes any sugar with an aldehyde group </a:t>
            </a:r>
            <a:r>
              <a:rPr lang="en-US" sz="2000" dirty="0"/>
              <a:t>(e.g. glucose + fructose</a:t>
            </a:r>
            <a:r>
              <a:rPr lang="en-US" sz="2200" dirty="0"/>
              <a:t>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/>
              <a:t>Sucrose is </a:t>
            </a:r>
            <a:r>
              <a:rPr lang="en-US" sz="2200" u="sng" dirty="0"/>
              <a:t>not</a:t>
            </a:r>
            <a:r>
              <a:rPr lang="en-US" sz="2200" dirty="0"/>
              <a:t> a reducing sugar</a:t>
            </a:r>
          </a:p>
          <a:p>
            <a:endParaRPr lang="en-US" sz="1000" dirty="0"/>
          </a:p>
          <a:p>
            <a:r>
              <a:rPr lang="en-US" dirty="0"/>
              <a:t>Residual Sugar: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All fermentable sugars.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en-US" sz="2200" dirty="0"/>
              <a:t>Includes glucose, fructose, sucrose &amp; </a:t>
            </a:r>
            <a:r>
              <a:rPr lang="en-US" sz="2200" dirty="0" err="1"/>
              <a:t>pentoses</a:t>
            </a:r>
            <a:r>
              <a:rPr lang="en-US" sz="2200" dirty="0"/>
              <a:t> </a:t>
            </a:r>
          </a:p>
          <a:p>
            <a:pPr indent="-457200"/>
            <a:endParaRPr lang="en-US" sz="1000" dirty="0"/>
          </a:p>
          <a:p>
            <a:r>
              <a:rPr lang="en-US" dirty="0"/>
              <a:t>Non-fermentable carbohydrates: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/>
              <a:t>Includes polysaccharides, </a:t>
            </a:r>
            <a:r>
              <a:rPr lang="en-US" sz="2200" dirty="0" err="1"/>
              <a:t>pectins</a:t>
            </a:r>
            <a:r>
              <a:rPr lang="en-US" sz="2200" dirty="0"/>
              <a:t>, tannins, pigments, organic acids </a:t>
            </a:r>
          </a:p>
          <a:p>
            <a:endParaRPr lang="en-US" sz="1000" dirty="0"/>
          </a:p>
          <a:p>
            <a:r>
              <a:rPr lang="en-US" dirty="0"/>
              <a:t>Extract (non-volatiles of wine):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/>
              <a:t>Includes sugars, fixed acids, organic salts</a:t>
            </a:r>
          </a:p>
          <a:p>
            <a:pPr marL="0" lvl="2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89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60960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Be careful what you are testing for!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18160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3200" i="0" dirty="0"/>
              <a:t>Some </a:t>
            </a:r>
            <a:r>
              <a:rPr lang="en-US" sz="3200" i="0" u="sng" dirty="0"/>
              <a:t>reference</a:t>
            </a:r>
            <a:r>
              <a:rPr lang="en-US" sz="3200" i="0" dirty="0"/>
              <a:t> methods test for </a:t>
            </a:r>
            <a:br>
              <a:rPr lang="en-US" sz="3200" i="0" dirty="0"/>
            </a:br>
            <a:r>
              <a:rPr lang="en-US" sz="3200" b="1" i="0" dirty="0"/>
              <a:t>Reducing Sugars </a:t>
            </a:r>
            <a:r>
              <a:rPr lang="en-US" sz="3200" i="0" dirty="0"/>
              <a:t>only:</a:t>
            </a:r>
          </a:p>
          <a:p>
            <a:pPr marL="514350" indent="-514350">
              <a:buAutoNum type="arabicParenR"/>
            </a:pPr>
            <a:endParaRPr lang="en-US" sz="3200" i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i="0" dirty="0"/>
              <a:t>Lane-</a:t>
            </a:r>
            <a:r>
              <a:rPr lang="en-US" sz="2800" i="0" dirty="0" err="1"/>
              <a:t>Eynon</a:t>
            </a:r>
            <a:r>
              <a:rPr lang="en-US" sz="2800" i="0" dirty="0"/>
              <a:t> Method – Copper reduction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i="0" dirty="0"/>
              <a:t>Thin </a:t>
            </a:r>
            <a:r>
              <a:rPr lang="en-US" dirty="0"/>
              <a:t>L</a:t>
            </a:r>
            <a:r>
              <a:rPr lang="en-US" sz="2800" i="0" dirty="0"/>
              <a:t>ayer Chromatography</a:t>
            </a:r>
            <a:r>
              <a:rPr lang="en-US" dirty="0"/>
              <a:t> (TLC)</a:t>
            </a:r>
            <a:endParaRPr lang="en-US" sz="2800" i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i="0" dirty="0"/>
              <a:t>Segmented Flow Analysis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i="0" dirty="0"/>
              <a:t>Enzymatic (Glucose + Fructose)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 Colorimetric determination based upon optical density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 Most commonly used, low cost, rapid, accurate</a:t>
            </a:r>
          </a:p>
        </p:txBody>
      </p:sp>
    </p:spTree>
    <p:extLst>
      <p:ext uri="{BB962C8B-B14F-4D97-AF65-F5344CB8AC3E}">
        <p14:creationId xmlns:p14="http://schemas.microsoft.com/office/powerpoint/2010/main" val="1289534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careful what you are testing for!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62789" cy="3831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2) Some </a:t>
            </a:r>
            <a:r>
              <a:rPr lang="en-US" u="sng" dirty="0"/>
              <a:t>reference</a:t>
            </a:r>
            <a:r>
              <a:rPr lang="en-US" dirty="0"/>
              <a:t> methods test for </a:t>
            </a:r>
            <a:br>
              <a:rPr lang="en-US" dirty="0"/>
            </a:br>
            <a:r>
              <a:rPr lang="en-US" b="1" dirty="0"/>
              <a:t>Residual Sugar</a:t>
            </a:r>
            <a:r>
              <a:rPr lang="en-US" dirty="0"/>
              <a:t>:</a:t>
            </a:r>
          </a:p>
          <a:p>
            <a:pPr marL="0" lvl="1" indent="0">
              <a:buNone/>
            </a:pPr>
            <a:endParaRPr lang="en-US" sz="2400" dirty="0"/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sz="2400" i="0" dirty="0"/>
              <a:t>HPLC/RI (Glucose + Fructose + Sucrose)</a:t>
            </a:r>
          </a:p>
          <a:p>
            <a:pPr marL="0" lvl="2" indent="0">
              <a:buNone/>
            </a:pPr>
            <a:r>
              <a:rPr lang="en-US" sz="2400" dirty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2898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careful what you are testing for!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406400" lvl="2" indent="-406400">
              <a:buNone/>
            </a:pPr>
            <a:r>
              <a:rPr lang="en-US" sz="3200" dirty="0"/>
              <a:t>3) Some techniques are </a:t>
            </a:r>
            <a:r>
              <a:rPr lang="en-US" sz="3200" u="sng" dirty="0"/>
              <a:t>secondary</a:t>
            </a:r>
            <a:r>
              <a:rPr lang="en-US" sz="3200" dirty="0"/>
              <a:t> methods - must be calibrated against results from </a:t>
            </a:r>
            <a:r>
              <a:rPr lang="en-US" sz="3200" u="sng" dirty="0"/>
              <a:t>reference</a:t>
            </a:r>
            <a:r>
              <a:rPr lang="en-US" sz="3200" dirty="0"/>
              <a:t> method: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dirty="0"/>
              <a:t>Fourier Transformed Infrared (FTIR)</a:t>
            </a:r>
          </a:p>
          <a:p>
            <a:pPr marL="1200150" lvl="3" indent="-342900">
              <a:buFont typeface="Wingdings" panose="05000000000000000000" pitchFamily="2" charset="2"/>
              <a:buChar char="Ø"/>
            </a:pPr>
            <a:r>
              <a:rPr lang="en-US" sz="2400" dirty="0"/>
              <a:t>Fast, reliable, commonly used</a:t>
            </a:r>
          </a:p>
          <a:p>
            <a:pPr marL="1200150" lvl="3" indent="-342900">
              <a:buFont typeface="Wingdings" panose="05000000000000000000" pitchFamily="2" charset="2"/>
              <a:buChar char="Ø"/>
            </a:pPr>
            <a:r>
              <a:rPr lang="en-US" sz="2400" dirty="0"/>
              <a:t>But: </a:t>
            </a:r>
          </a:p>
          <a:p>
            <a:pPr marL="1657350" lvl="4" indent="-342900">
              <a:buFont typeface="Wingdings" panose="05000000000000000000" pitchFamily="2" charset="2"/>
              <a:buChar char="Ø"/>
            </a:pPr>
            <a:r>
              <a:rPr lang="en-US" sz="2400" dirty="0"/>
              <a:t>Dependent on calibration for accuracy</a:t>
            </a:r>
          </a:p>
          <a:p>
            <a:pPr marL="1657350" lvl="4" indent="-342900">
              <a:buFont typeface="Wingdings" panose="05000000000000000000" pitchFamily="2" charset="2"/>
              <a:buChar char="Ø"/>
            </a:pPr>
            <a:r>
              <a:rPr lang="en-US" sz="2400" dirty="0"/>
              <a:t>Dependent on which reference method is used to calibrate </a:t>
            </a:r>
          </a:p>
          <a:p>
            <a:pPr marL="1657350" lvl="4" indent="-342900">
              <a:buFont typeface="Wingdings" panose="05000000000000000000" pitchFamily="2" charset="2"/>
              <a:buChar char="Ø"/>
            </a:pPr>
            <a:r>
              <a:rPr lang="en-US" sz="2400" dirty="0"/>
              <a:t>Calibration must be done in house and not “borrowed” </a:t>
            </a:r>
          </a:p>
          <a:p>
            <a:pPr marL="1657350" lvl="4" indent="-342900">
              <a:buFont typeface="Wingdings" panose="05000000000000000000" pitchFamily="2" charset="2"/>
              <a:buChar char="Ø"/>
            </a:pPr>
            <a:r>
              <a:rPr lang="en-US" sz="2400" dirty="0"/>
              <a:t>Determinations must fall within the range of the calibration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61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 Methods = Different 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394956"/>
              </p:ext>
            </p:extLst>
          </p:nvPr>
        </p:nvGraphicFramePr>
        <p:xfrm>
          <a:off x="228599" y="1600200"/>
          <a:ext cx="8686799" cy="3973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4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93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Wine Varietal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Reducing Sugar -Enzymatic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Glucose+Fructose</a:t>
                      </a:r>
                      <a:r>
                        <a:rPr lang="en-US" sz="1800" dirty="0">
                          <a:effectLst/>
                        </a:rPr>
                        <a:t> (g/L)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00"/>
                          </a:solidFill>
                          <a:effectLst/>
                        </a:rPr>
                        <a:t>Residual Sugar – HPLC/RI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Glucose+Fructose+Sucrose</a:t>
                      </a:r>
                      <a:r>
                        <a:rPr lang="en-US" sz="1800" dirty="0">
                          <a:effectLst/>
                        </a:rPr>
                        <a:t> (g/L)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Difference*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(g/L)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Chardonnay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Sparkling wine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Cabernet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White Zin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Pinot Noir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Generic</a:t>
                      </a:r>
                      <a:r>
                        <a:rPr lang="en-US" sz="18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red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Chardonnay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Merlot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5000" y="5594866"/>
            <a:ext cx="3147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* Average Difference = 0.8 g/L</a:t>
            </a:r>
          </a:p>
        </p:txBody>
      </p:sp>
    </p:spTree>
    <p:extLst>
      <p:ext uri="{BB962C8B-B14F-4D97-AF65-F5344CB8AC3E}">
        <p14:creationId xmlns:p14="http://schemas.microsoft.com/office/powerpoint/2010/main" val="257937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careful how you are testing for it!  Ideally: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" y="1398595"/>
            <a:ext cx="8475128" cy="5463034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Perform Method Validation (every lab)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Determine Uncertainty of Measure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Ensure calibration by performing linearity checks 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Conduct ongoing preventative maintenance 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Participate in proficiency testing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Provide adequate staff training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Ensure system suitability through lab control samples (LCS)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Perform LCS control charting – trend analysis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8674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809</Words>
  <Application>Microsoft Office PowerPoint</Application>
  <PresentationFormat>On-screen Show (4:3)</PresentationFormat>
  <Paragraphs>242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Testing Sugar in Wine</vt:lpstr>
      <vt:lpstr>Agenda</vt:lpstr>
      <vt:lpstr>Sugars in Wine</vt:lpstr>
      <vt:lpstr>Sugars in Wine (cont’d)</vt:lpstr>
      <vt:lpstr>Be careful what you are testing for!</vt:lpstr>
      <vt:lpstr>Be careful what you are testing for!</vt:lpstr>
      <vt:lpstr>Be careful what you are testing for!</vt:lpstr>
      <vt:lpstr>Different Methods = Different Results</vt:lpstr>
      <vt:lpstr>Be careful how you are testing for it!  Ideally:</vt:lpstr>
      <vt:lpstr>Be careful how you are testing for it!</vt:lpstr>
      <vt:lpstr>Be careful of regulatory consequences!</vt:lpstr>
      <vt:lpstr>Be careful of regulatory consequences!</vt:lpstr>
      <vt:lpstr>Possible Next Steps</vt:lpstr>
      <vt:lpstr>PowerPoint Presentation</vt:lpstr>
    </vt:vector>
  </TitlesOfParts>
  <Company>E &amp; J Gallo Winery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GALLO</dc:creator>
  <cp:lastModifiedBy>Intern DC</cp:lastModifiedBy>
  <cp:revision>22</cp:revision>
  <dcterms:created xsi:type="dcterms:W3CDTF">2014-08-19T22:15:38Z</dcterms:created>
  <dcterms:modified xsi:type="dcterms:W3CDTF">2017-10-18T17:08:19Z</dcterms:modified>
</cp:coreProperties>
</file>