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77" r:id="rId3"/>
    <p:sldId id="282" r:id="rId4"/>
    <p:sldId id="268" r:id="rId5"/>
    <p:sldId id="283" r:id="rId6"/>
    <p:sldId id="270" r:id="rId7"/>
    <p:sldId id="272" r:id="rId8"/>
    <p:sldId id="273" r:id="rId9"/>
    <p:sldId id="278" r:id="rId10"/>
    <p:sldId id="279" r:id="rId11"/>
    <p:sldId id="287" r:id="rId12"/>
    <p:sldId id="280" r:id="rId13"/>
    <p:sldId id="289" r:id="rId14"/>
    <p:sldId id="281" r:id="rId15"/>
    <p:sldId id="285" r:id="rId16"/>
    <p:sldId id="284" r:id="rId17"/>
    <p:sldId id="276" r:id="rId18"/>
    <p:sldId id="288" r:id="rId19"/>
    <p:sldId id="274" r:id="rId20"/>
    <p:sldId id="275" r:id="rId21"/>
    <p:sldId id="286" r:id="rId22"/>
    <p:sldId id="26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35" autoAdjust="0"/>
  </p:normalViewPr>
  <p:slideViewPr>
    <p:cSldViewPr>
      <p:cViewPr varScale="1">
        <p:scale>
          <a:sx n="90" d="100"/>
          <a:sy n="90" d="100"/>
        </p:scale>
        <p:origin x="96" y="28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4&#21271;&#20140;APEC&#20250;&#35758;&#36164;&#26009;\20140814&#26041;&#27861;&#19982;&#38480;&#37327;&#26631;&#20934;&#27604;&#3673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Chinese wine production </c:v>
                </c:pt>
                <c:pt idx="1">
                  <c:v>Import wine (Million Liter)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343.2</c:v>
                </c:pt>
                <c:pt idx="1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E-47A2-875B-EFF327DFA40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Chinese wine production </c:v>
                </c:pt>
                <c:pt idx="1">
                  <c:v>Import wine (Million Liter)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1382.1</c:v>
                </c:pt>
                <c:pt idx="1">
                  <c:v>376.8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E-47A2-875B-EFF327DFA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05568"/>
        <c:axId val="115407104"/>
      </c:barChart>
      <c:catAx>
        <c:axId val="11540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aseline="0"/>
            </a:pPr>
            <a:endParaRPr lang="en-US"/>
          </a:p>
        </c:txPr>
        <c:crossAx val="115407104"/>
        <c:crosses val="autoZero"/>
        <c:auto val="1"/>
        <c:lblAlgn val="ctr"/>
        <c:lblOffset val="100"/>
        <c:noMultiLvlLbl val="0"/>
      </c:catAx>
      <c:valAx>
        <c:axId val="11540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 baseline="0"/>
            </a:pPr>
            <a:endParaRPr lang="en-US"/>
          </a:p>
        </c:txPr>
        <c:crossAx val="115405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C0071-2CBE-45B8-96ED-4855CB7DB43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2F985D-9845-400D-BA54-799AF82C8BE0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2800" dirty="0">
              <a:latin typeface="Times New Roman" pitchFamily="18" charset="0"/>
              <a:cs typeface="Times New Roman" pitchFamily="18" charset="0"/>
            </a:rPr>
            <a:t>Instrumental platform</a:t>
          </a:r>
          <a:endParaRPr lang="zh-CN" alt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171FA37-699D-42C9-AFD9-C9EF4FF90C37}" type="parTrans" cxnId="{6B233880-DD06-464A-8B04-CD4F52083B3B}">
      <dgm:prSet/>
      <dgm:spPr/>
      <dgm:t>
        <a:bodyPr/>
        <a:lstStyle/>
        <a:p>
          <a:endParaRPr lang="zh-CN" altLang="en-US"/>
        </a:p>
      </dgm:t>
    </dgm:pt>
    <dgm:pt modelId="{75326488-3AAD-4343-928C-676541ED93CF}" type="sibTrans" cxnId="{6B233880-DD06-464A-8B04-CD4F52083B3B}">
      <dgm:prSet/>
      <dgm:spPr/>
      <dgm:t>
        <a:bodyPr/>
        <a:lstStyle/>
        <a:p>
          <a:endParaRPr lang="zh-CN" altLang="en-US"/>
        </a:p>
      </dgm:t>
    </dgm:pt>
    <dgm:pt modelId="{E64BC4C7-48F3-4B8B-9D80-5FB06F9EAB93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2400" dirty="0">
              <a:latin typeface="Times New Roman" pitchFamily="18" charset="0"/>
              <a:cs typeface="Times New Roman" pitchFamily="18" charset="0"/>
            </a:rPr>
            <a:t>Wet Chemistry </a:t>
          </a:r>
          <a:endParaRPr lang="zh-CN" alt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89C2864-A99E-447B-9BDF-1BA88EFBAFD0}" type="parTrans" cxnId="{E862E235-6556-4B84-97EC-ECF2468580F9}">
      <dgm:prSet/>
      <dgm:spPr/>
      <dgm:t>
        <a:bodyPr/>
        <a:lstStyle/>
        <a:p>
          <a:endParaRPr lang="zh-CN" altLang="en-US"/>
        </a:p>
      </dgm:t>
    </dgm:pt>
    <dgm:pt modelId="{CA660E6F-A741-402E-844B-B4697075975A}" type="sibTrans" cxnId="{E862E235-6556-4B84-97EC-ECF2468580F9}">
      <dgm:prSet/>
      <dgm:spPr/>
      <dgm:t>
        <a:bodyPr/>
        <a:lstStyle/>
        <a:p>
          <a:endParaRPr lang="zh-CN" altLang="en-US"/>
        </a:p>
      </dgm:t>
    </dgm:pt>
    <dgm:pt modelId="{84AD09CA-A4FC-4E55-B164-945BC6393DAB}">
      <dgm:prSet phldrT="[文本]" custT="1"/>
      <dgm:spPr/>
      <dgm:t>
        <a:bodyPr/>
        <a:lstStyle/>
        <a:p>
          <a:r>
            <a:rPr lang="en-US" altLang="zh-CN" sz="2400" dirty="0" err="1">
              <a:latin typeface="Times New Roman" pitchFamily="18" charset="0"/>
              <a:cs typeface="Times New Roman" pitchFamily="18" charset="0"/>
            </a:rPr>
            <a:t>IRMS</a:t>
          </a:r>
          <a:endParaRPr lang="en-US" altLang="zh-CN" sz="2400" dirty="0">
            <a:latin typeface="Times New Roman" pitchFamily="18" charset="0"/>
            <a:cs typeface="Times New Roman" pitchFamily="18" charset="0"/>
          </a:endParaRPr>
        </a:p>
        <a:p>
          <a:r>
            <a:rPr lang="en-US" altLang="zh-CN" sz="1500" dirty="0">
              <a:latin typeface="Times New Roman" pitchFamily="18" charset="0"/>
              <a:cs typeface="Times New Roman" pitchFamily="18" charset="0"/>
            </a:rPr>
            <a:t>(Flash EA, Gas Bench, GC-</a:t>
          </a:r>
          <a:r>
            <a:rPr lang="en-US" altLang="zh-CN" sz="1500" dirty="0" err="1">
              <a:latin typeface="Times New Roman" pitchFamily="18" charset="0"/>
              <a:cs typeface="Times New Roman" pitchFamily="18" charset="0"/>
            </a:rPr>
            <a:t>Isolink</a:t>
          </a:r>
          <a:r>
            <a:rPr lang="en-US" altLang="zh-CN" sz="1500" dirty="0">
              <a:latin typeface="Times New Roman" pitchFamily="18" charset="0"/>
              <a:cs typeface="Times New Roman" pitchFamily="18" charset="0"/>
            </a:rPr>
            <a:t>, LC-</a:t>
          </a:r>
          <a:r>
            <a:rPr lang="en-US" altLang="zh-CN" sz="1500" dirty="0" err="1">
              <a:latin typeface="Times New Roman" pitchFamily="18" charset="0"/>
              <a:cs typeface="Times New Roman" pitchFamily="18" charset="0"/>
            </a:rPr>
            <a:t>ISOlink</a:t>
          </a:r>
          <a:r>
            <a:rPr lang="en-US" altLang="zh-CN" sz="1500" dirty="0">
              <a:latin typeface="Times New Roman" pitchFamily="18" charset="0"/>
              <a:cs typeface="Times New Roman" pitchFamily="18" charset="0"/>
            </a:rPr>
            <a:t>)</a:t>
          </a:r>
          <a:endParaRPr lang="zh-CN" alt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B19410D-B7E7-4BBC-9B22-4C5B3534C782}" type="parTrans" cxnId="{76517261-4149-4BF5-9EF1-6EC3BA6A8B18}">
      <dgm:prSet/>
      <dgm:spPr/>
      <dgm:t>
        <a:bodyPr/>
        <a:lstStyle/>
        <a:p>
          <a:endParaRPr lang="zh-CN" altLang="en-US"/>
        </a:p>
      </dgm:t>
    </dgm:pt>
    <dgm:pt modelId="{7921CFC6-270A-4DEB-B6A5-F9105DAACAC5}" type="sibTrans" cxnId="{76517261-4149-4BF5-9EF1-6EC3BA6A8B18}">
      <dgm:prSet/>
      <dgm:spPr/>
      <dgm:t>
        <a:bodyPr/>
        <a:lstStyle/>
        <a:p>
          <a:endParaRPr lang="zh-CN" altLang="en-US"/>
        </a:p>
      </dgm:t>
    </dgm:pt>
    <dgm:pt modelId="{0DCDAA16-1F2A-456B-92BE-31F71DDBEDF0}">
      <dgm:prSet phldrT="[文本]" custT="1"/>
      <dgm:spPr/>
      <dgm:t>
        <a:bodyPr/>
        <a:lstStyle/>
        <a:p>
          <a:r>
            <a:rPr lang="en-US" altLang="zh-CN" sz="2400" dirty="0">
              <a:latin typeface="Times New Roman" pitchFamily="18" charset="0"/>
              <a:cs typeface="Times New Roman" pitchFamily="18" charset="0"/>
            </a:rPr>
            <a:t>GC/GC-MS</a:t>
          </a:r>
          <a:endParaRPr lang="zh-CN" alt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EB61E12-1ADD-4523-B7C2-69431BEE2AB1}" type="parTrans" cxnId="{AF3C32DB-2192-4F0F-90C2-390198C2BBC4}">
      <dgm:prSet/>
      <dgm:spPr/>
      <dgm:t>
        <a:bodyPr/>
        <a:lstStyle/>
        <a:p>
          <a:endParaRPr lang="zh-CN" altLang="en-US"/>
        </a:p>
      </dgm:t>
    </dgm:pt>
    <dgm:pt modelId="{0BFCDA7B-A566-4E28-9430-CFED9A71393D}" type="sibTrans" cxnId="{AF3C32DB-2192-4F0F-90C2-390198C2BBC4}">
      <dgm:prSet/>
      <dgm:spPr/>
      <dgm:t>
        <a:bodyPr/>
        <a:lstStyle/>
        <a:p>
          <a:endParaRPr lang="zh-CN" altLang="en-US"/>
        </a:p>
      </dgm:t>
    </dgm:pt>
    <dgm:pt modelId="{96F4B9F6-C4B1-4054-84FE-3E491104C801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2000" dirty="0">
              <a:latin typeface="Times New Roman" pitchFamily="18" charset="0"/>
              <a:cs typeface="Times New Roman" pitchFamily="18" charset="0"/>
            </a:rPr>
            <a:t>Inorganic  tools (</a:t>
          </a:r>
          <a:r>
            <a:rPr lang="en-US" altLang="zh-CN" sz="1400" dirty="0" err="1">
              <a:latin typeface="Times New Roman" pitchFamily="18" charset="0"/>
              <a:cs typeface="Times New Roman" pitchFamily="18" charset="0"/>
            </a:rPr>
            <a:t>ICP</a:t>
          </a:r>
          <a:r>
            <a:rPr lang="en-US" altLang="zh-CN" sz="1400" dirty="0">
              <a:latin typeface="Times New Roman" pitchFamily="18" charset="0"/>
              <a:cs typeface="Times New Roman" pitchFamily="18" charset="0"/>
            </a:rPr>
            <a:t>/</a:t>
          </a:r>
          <a:r>
            <a:rPr lang="en-US" altLang="zh-CN" sz="1400" dirty="0" err="1">
              <a:latin typeface="Times New Roman" pitchFamily="18" charset="0"/>
              <a:cs typeface="Times New Roman" pitchFamily="18" charset="0"/>
            </a:rPr>
            <a:t>ICP</a:t>
          </a:r>
          <a:r>
            <a:rPr lang="en-US" altLang="zh-CN" sz="1400" dirty="0">
              <a:latin typeface="Times New Roman" pitchFamily="18" charset="0"/>
              <a:cs typeface="Times New Roman" pitchFamily="18" charset="0"/>
            </a:rPr>
            <a:t>-MS/AES</a:t>
          </a:r>
          <a:r>
            <a:rPr lang="en-US" altLang="zh-CN" sz="2000" dirty="0">
              <a:latin typeface="Times New Roman" pitchFamily="18" charset="0"/>
              <a:cs typeface="Times New Roman" pitchFamily="18" charset="0"/>
            </a:rPr>
            <a:t>)</a:t>
          </a:r>
          <a:endParaRPr lang="zh-CN" alt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E6862D2-99EE-4BEF-B2BC-33387B30E426}" type="parTrans" cxnId="{BE56BE2E-A6E0-4024-8EC6-17B42D67EB81}">
      <dgm:prSet/>
      <dgm:spPr/>
      <dgm:t>
        <a:bodyPr/>
        <a:lstStyle/>
        <a:p>
          <a:endParaRPr lang="zh-CN" altLang="en-US"/>
        </a:p>
      </dgm:t>
    </dgm:pt>
    <dgm:pt modelId="{E9EEA376-C788-44C3-B60F-49AC99A05ECE}" type="sibTrans" cxnId="{BE56BE2E-A6E0-4024-8EC6-17B42D67EB81}">
      <dgm:prSet/>
      <dgm:spPr/>
      <dgm:t>
        <a:bodyPr/>
        <a:lstStyle/>
        <a:p>
          <a:endParaRPr lang="zh-CN" altLang="en-US"/>
        </a:p>
      </dgm:t>
    </dgm:pt>
    <dgm:pt modelId="{2800A2F7-E34E-4CB5-8164-1ECBC70CD511}">
      <dgm:prSet phldrT="[文本]" phldr="1" custScaleX="175800" custRadScaleRad="147246"/>
      <dgm:spPr/>
      <dgm:t>
        <a:bodyPr/>
        <a:lstStyle/>
        <a:p>
          <a:endParaRPr lang="zh-CN" altLang="en-US" dirty="0"/>
        </a:p>
      </dgm:t>
    </dgm:pt>
    <dgm:pt modelId="{8F3A01A3-8D30-457C-AC82-E2A1910D6689}" type="parTrans" cxnId="{A38C9E05-EAE1-4383-B090-9F26F1FE5EEF}">
      <dgm:prSet/>
      <dgm:spPr/>
      <dgm:t>
        <a:bodyPr/>
        <a:lstStyle/>
        <a:p>
          <a:endParaRPr lang="zh-CN" altLang="en-US"/>
        </a:p>
      </dgm:t>
    </dgm:pt>
    <dgm:pt modelId="{979B91C3-688E-47F2-B70D-E0FD5B6B1336}" type="sibTrans" cxnId="{A38C9E05-EAE1-4383-B090-9F26F1FE5EEF}">
      <dgm:prSet/>
      <dgm:spPr/>
      <dgm:t>
        <a:bodyPr/>
        <a:lstStyle/>
        <a:p>
          <a:endParaRPr lang="zh-CN" altLang="en-US"/>
        </a:p>
      </dgm:t>
    </dgm:pt>
    <dgm:pt modelId="{0D3E6A27-B69A-4D75-A65C-52F7008AC217}">
      <dgm:prSet custT="1"/>
      <dgm:spPr/>
      <dgm:t>
        <a:bodyPr/>
        <a:lstStyle/>
        <a:p>
          <a:r>
            <a:rPr lang="en-US" altLang="zh-CN" sz="2000" dirty="0">
              <a:latin typeface="Times New Roman" pitchFamily="18" charset="0"/>
              <a:cs typeface="Times New Roman" pitchFamily="18" charset="0"/>
            </a:rPr>
            <a:t>Microbiology</a:t>
          </a:r>
          <a:endParaRPr lang="zh-CN" alt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3A95129-1BDA-464A-8024-DCA9B8E61D5A}" type="parTrans" cxnId="{DC8D3CC6-CC6E-4D23-83E4-279AB26A7BA1}">
      <dgm:prSet/>
      <dgm:spPr/>
      <dgm:t>
        <a:bodyPr/>
        <a:lstStyle/>
        <a:p>
          <a:endParaRPr lang="zh-CN" altLang="en-US"/>
        </a:p>
      </dgm:t>
    </dgm:pt>
    <dgm:pt modelId="{9C056BE6-4931-40A3-934D-C3820253EDD5}" type="sibTrans" cxnId="{DC8D3CC6-CC6E-4D23-83E4-279AB26A7BA1}">
      <dgm:prSet/>
      <dgm:spPr/>
      <dgm:t>
        <a:bodyPr/>
        <a:lstStyle/>
        <a:p>
          <a:endParaRPr lang="zh-CN" altLang="en-US"/>
        </a:p>
      </dgm:t>
    </dgm:pt>
    <dgm:pt modelId="{01B3CA37-7390-4E87-B522-5CB7739742D8}">
      <dgm:prSet custT="1"/>
      <dgm:spPr/>
      <dgm:t>
        <a:bodyPr/>
        <a:lstStyle/>
        <a:p>
          <a:r>
            <a:rPr lang="en-US" altLang="zh-CN" sz="2000" dirty="0">
              <a:latin typeface="Times New Roman" pitchFamily="18" charset="0"/>
              <a:cs typeface="Times New Roman" pitchFamily="18" charset="0"/>
            </a:rPr>
            <a:t>LC/ LC-MS</a:t>
          </a:r>
          <a:endParaRPr lang="zh-CN" alt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752AEAD-9055-4596-AF0E-221813CF7EA2}" type="parTrans" cxnId="{CFD0052C-1BCE-4501-8572-658AE9FFAB95}">
      <dgm:prSet/>
      <dgm:spPr/>
      <dgm:t>
        <a:bodyPr/>
        <a:lstStyle/>
        <a:p>
          <a:endParaRPr lang="zh-CN" altLang="en-US"/>
        </a:p>
      </dgm:t>
    </dgm:pt>
    <dgm:pt modelId="{BDBDC898-2B4F-4ADF-BBA6-C2934EA57AA6}" type="sibTrans" cxnId="{CFD0052C-1BCE-4501-8572-658AE9FFAB95}">
      <dgm:prSet/>
      <dgm:spPr/>
      <dgm:t>
        <a:bodyPr/>
        <a:lstStyle/>
        <a:p>
          <a:endParaRPr lang="zh-CN" altLang="en-US"/>
        </a:p>
      </dgm:t>
    </dgm:pt>
    <dgm:pt modelId="{A14DA7CE-1E42-431E-9B18-C79D0B4E2476}" type="pres">
      <dgm:prSet presAssocID="{D4BC0071-2CBE-45B8-96ED-4855CB7DB4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8F13D0-390C-4860-8DC0-2D622F7B40EB}" type="pres">
      <dgm:prSet presAssocID="{842F985D-9845-400D-BA54-799AF82C8BE0}" presName="centerShape" presStyleLbl="node0" presStyleIdx="0" presStyleCnt="1" custScaleX="248055" custScaleY="104647"/>
      <dgm:spPr/>
    </dgm:pt>
    <dgm:pt modelId="{1DBA90C6-5A46-4212-B879-62259198A826}" type="pres">
      <dgm:prSet presAssocID="{A89C2864-A99E-447B-9BDF-1BA88EFBAFD0}" presName="parTrans" presStyleLbl="sibTrans2D1" presStyleIdx="0" presStyleCnt="6" custScaleX="126926"/>
      <dgm:spPr/>
    </dgm:pt>
    <dgm:pt modelId="{4E5FA8C5-9AEA-430E-BA49-D0EDAB448402}" type="pres">
      <dgm:prSet presAssocID="{A89C2864-A99E-447B-9BDF-1BA88EFBAFD0}" presName="connectorText" presStyleLbl="sibTrans2D1" presStyleIdx="0" presStyleCnt="6"/>
      <dgm:spPr/>
    </dgm:pt>
    <dgm:pt modelId="{BB776FD9-62F2-4F29-B979-36396361499D}" type="pres">
      <dgm:prSet presAssocID="{E64BC4C7-48F3-4B8B-9D80-5FB06F9EAB93}" presName="node" presStyleLbl="node1" presStyleIdx="0" presStyleCnt="6" custScaleX="184943" custRadScaleRad="104078" custRadScaleInc="-5271">
        <dgm:presLayoutVars>
          <dgm:bulletEnabled val="1"/>
        </dgm:presLayoutVars>
      </dgm:prSet>
      <dgm:spPr/>
    </dgm:pt>
    <dgm:pt modelId="{4523BB69-6329-4D3A-BB96-D946AB665B6D}" type="pres">
      <dgm:prSet presAssocID="{FB19410D-B7E7-4BBC-9B22-4C5B3534C782}" presName="parTrans" presStyleLbl="sibTrans2D1" presStyleIdx="1" presStyleCnt="6" custScaleX="149279" custLinFactNeighborX="81057" custLinFactNeighborY="20365"/>
      <dgm:spPr/>
    </dgm:pt>
    <dgm:pt modelId="{BA6C92DC-8ACC-4831-911D-426E0C187991}" type="pres">
      <dgm:prSet presAssocID="{FB19410D-B7E7-4BBC-9B22-4C5B3534C782}" presName="connectorText" presStyleLbl="sibTrans2D1" presStyleIdx="1" presStyleCnt="6"/>
      <dgm:spPr/>
    </dgm:pt>
    <dgm:pt modelId="{AEF778EE-A2F7-42CC-8DAE-828F9B7DF89B}" type="pres">
      <dgm:prSet presAssocID="{84AD09CA-A4FC-4E55-B164-945BC6393DAB}" presName="node" presStyleLbl="node1" presStyleIdx="1" presStyleCnt="6" custScaleX="211525" custRadScaleRad="168896" custRadScaleInc="29014">
        <dgm:presLayoutVars>
          <dgm:bulletEnabled val="1"/>
        </dgm:presLayoutVars>
      </dgm:prSet>
      <dgm:spPr/>
    </dgm:pt>
    <dgm:pt modelId="{2AE43FB0-C694-426D-BEDE-FC4A741904DB}" type="pres">
      <dgm:prSet presAssocID="{A752AEAD-9055-4596-AF0E-221813CF7EA2}" presName="parTrans" presStyleLbl="sibTrans2D1" presStyleIdx="2" presStyleCnt="6" custLinFactNeighborX="-34772" custLinFactNeighborY="36934"/>
      <dgm:spPr/>
    </dgm:pt>
    <dgm:pt modelId="{100213C9-162C-4C46-9061-79FC7F8AD64B}" type="pres">
      <dgm:prSet presAssocID="{A752AEAD-9055-4596-AF0E-221813CF7EA2}" presName="connectorText" presStyleLbl="sibTrans2D1" presStyleIdx="2" presStyleCnt="6"/>
      <dgm:spPr/>
    </dgm:pt>
    <dgm:pt modelId="{34E2F0B5-644F-417D-BCE6-20985AE52A59}" type="pres">
      <dgm:prSet presAssocID="{01B3CA37-7390-4E87-B522-5CB7739742D8}" presName="node" presStyleLbl="node1" presStyleIdx="2" presStyleCnt="6" custScaleX="166093" custScaleY="88985" custRadScaleRad="163979" custRadScaleInc="-41400">
        <dgm:presLayoutVars>
          <dgm:bulletEnabled val="1"/>
        </dgm:presLayoutVars>
      </dgm:prSet>
      <dgm:spPr/>
    </dgm:pt>
    <dgm:pt modelId="{7AAB50D3-7C33-49F9-934F-F6E26D215159}" type="pres">
      <dgm:prSet presAssocID="{7EB61E12-1ADD-4523-B7C2-69431BEE2AB1}" presName="parTrans" presStyleLbl="sibTrans2D1" presStyleIdx="3" presStyleCnt="6"/>
      <dgm:spPr/>
    </dgm:pt>
    <dgm:pt modelId="{2374F72D-5B26-479C-A3D7-41FC98644D78}" type="pres">
      <dgm:prSet presAssocID="{7EB61E12-1ADD-4523-B7C2-69431BEE2AB1}" presName="connectorText" presStyleLbl="sibTrans2D1" presStyleIdx="3" presStyleCnt="6"/>
      <dgm:spPr/>
    </dgm:pt>
    <dgm:pt modelId="{39024114-ED95-4C00-B24F-DE5301C90FD9}" type="pres">
      <dgm:prSet presAssocID="{0DCDAA16-1F2A-456B-92BE-31F71DDBEDF0}" presName="node" presStyleLbl="node1" presStyleIdx="3" presStyleCnt="6" custScaleX="172912" custScaleY="74810" custRadScaleRad="100830" custRadScaleInc="-9087">
        <dgm:presLayoutVars>
          <dgm:bulletEnabled val="1"/>
        </dgm:presLayoutVars>
      </dgm:prSet>
      <dgm:spPr/>
    </dgm:pt>
    <dgm:pt modelId="{8CD326C5-5F06-4A31-94C2-9FC44521A9DE}" type="pres">
      <dgm:prSet presAssocID="{FE6862D2-99EE-4BEF-B2BC-33387B30E426}" presName="parTrans" presStyleLbl="sibTrans2D1" presStyleIdx="4" presStyleCnt="6" custScaleX="148423" custLinFactNeighborX="10076" custLinFactNeighborY="40323"/>
      <dgm:spPr/>
    </dgm:pt>
    <dgm:pt modelId="{62ED8ECA-921E-484B-A0A2-EE11376ED7D3}" type="pres">
      <dgm:prSet presAssocID="{FE6862D2-99EE-4BEF-B2BC-33387B30E426}" presName="connectorText" presStyleLbl="sibTrans2D1" presStyleIdx="4" presStyleCnt="6"/>
      <dgm:spPr/>
    </dgm:pt>
    <dgm:pt modelId="{22DBFD09-0203-49D5-A214-705A33EB802F}" type="pres">
      <dgm:prSet presAssocID="{96F4B9F6-C4B1-4054-84FE-3E491104C801}" presName="node" presStyleLbl="node1" presStyleIdx="4" presStyleCnt="6" custScaleX="197831" custRadScaleRad="164761" custRadScaleInc="22198">
        <dgm:presLayoutVars>
          <dgm:bulletEnabled val="1"/>
        </dgm:presLayoutVars>
      </dgm:prSet>
      <dgm:spPr/>
    </dgm:pt>
    <dgm:pt modelId="{F4741855-3C22-4F2F-9E90-DC4216DB24AD}" type="pres">
      <dgm:prSet presAssocID="{93A95129-1BDA-464A-8024-DCA9B8E61D5A}" presName="parTrans" presStyleLbl="sibTrans2D1" presStyleIdx="5" presStyleCnt="6" custScaleX="157844" custLinFactNeighborX="-12018" custLinFactNeighborY="-6505"/>
      <dgm:spPr/>
    </dgm:pt>
    <dgm:pt modelId="{E355524C-9641-4851-86FF-8B385296CDF9}" type="pres">
      <dgm:prSet presAssocID="{93A95129-1BDA-464A-8024-DCA9B8E61D5A}" presName="connectorText" presStyleLbl="sibTrans2D1" presStyleIdx="5" presStyleCnt="6"/>
      <dgm:spPr/>
    </dgm:pt>
    <dgm:pt modelId="{39353206-CC90-4745-B164-0438C61288D4}" type="pres">
      <dgm:prSet presAssocID="{0D3E6A27-B69A-4D75-A65C-52F7008AC217}" presName="node" presStyleLbl="node1" presStyleIdx="5" presStyleCnt="6" custScaleX="187059" custScaleY="76249" custRadScaleRad="175495" custRadScaleInc="-41578">
        <dgm:presLayoutVars>
          <dgm:bulletEnabled val="1"/>
        </dgm:presLayoutVars>
      </dgm:prSet>
      <dgm:spPr/>
    </dgm:pt>
  </dgm:ptLst>
  <dgm:cxnLst>
    <dgm:cxn modelId="{A38C9E05-EAE1-4383-B090-9F26F1FE5EEF}" srcId="{D4BC0071-2CBE-45B8-96ED-4855CB7DB430}" destId="{2800A2F7-E34E-4CB5-8164-1ECBC70CD511}" srcOrd="1" destOrd="0" parTransId="{8F3A01A3-8D30-457C-AC82-E2A1910D6689}" sibTransId="{979B91C3-688E-47F2-B70D-E0FD5B6B1336}"/>
    <dgm:cxn modelId="{6181640C-CA87-4661-A57B-52C4F64BBAF1}" type="presOf" srcId="{7EB61E12-1ADD-4523-B7C2-69431BEE2AB1}" destId="{2374F72D-5B26-479C-A3D7-41FC98644D78}" srcOrd="1" destOrd="0" presId="urn:microsoft.com/office/officeart/2005/8/layout/radial5"/>
    <dgm:cxn modelId="{E39D6E1E-9BFA-41FF-A557-11E8F73CCEF1}" type="presOf" srcId="{84AD09CA-A4FC-4E55-B164-945BC6393DAB}" destId="{AEF778EE-A2F7-42CC-8DAE-828F9B7DF89B}" srcOrd="0" destOrd="0" presId="urn:microsoft.com/office/officeart/2005/8/layout/radial5"/>
    <dgm:cxn modelId="{CFD0052C-1BCE-4501-8572-658AE9FFAB95}" srcId="{842F985D-9845-400D-BA54-799AF82C8BE0}" destId="{01B3CA37-7390-4E87-B522-5CB7739742D8}" srcOrd="2" destOrd="0" parTransId="{A752AEAD-9055-4596-AF0E-221813CF7EA2}" sibTransId="{BDBDC898-2B4F-4ADF-BBA6-C2934EA57AA6}"/>
    <dgm:cxn modelId="{BE56BE2E-A6E0-4024-8EC6-17B42D67EB81}" srcId="{842F985D-9845-400D-BA54-799AF82C8BE0}" destId="{96F4B9F6-C4B1-4054-84FE-3E491104C801}" srcOrd="4" destOrd="0" parTransId="{FE6862D2-99EE-4BEF-B2BC-33387B30E426}" sibTransId="{E9EEA376-C788-44C3-B60F-49AC99A05ECE}"/>
    <dgm:cxn modelId="{31AC5630-87BA-4B1C-9EF2-ABA64F25A982}" type="presOf" srcId="{93A95129-1BDA-464A-8024-DCA9B8E61D5A}" destId="{F4741855-3C22-4F2F-9E90-DC4216DB24AD}" srcOrd="0" destOrd="0" presId="urn:microsoft.com/office/officeart/2005/8/layout/radial5"/>
    <dgm:cxn modelId="{E862E235-6556-4B84-97EC-ECF2468580F9}" srcId="{842F985D-9845-400D-BA54-799AF82C8BE0}" destId="{E64BC4C7-48F3-4B8B-9D80-5FB06F9EAB93}" srcOrd="0" destOrd="0" parTransId="{A89C2864-A99E-447B-9BDF-1BA88EFBAFD0}" sibTransId="{CA660E6F-A741-402E-844B-B4697075975A}"/>
    <dgm:cxn modelId="{F30C1639-AAEA-4968-B5B2-76566CA41970}" type="presOf" srcId="{842F985D-9845-400D-BA54-799AF82C8BE0}" destId="{368F13D0-390C-4860-8DC0-2D622F7B40EB}" srcOrd="0" destOrd="0" presId="urn:microsoft.com/office/officeart/2005/8/layout/radial5"/>
    <dgm:cxn modelId="{BFFBEF5D-6E1C-431B-9842-6165D0CF9D28}" type="presOf" srcId="{0D3E6A27-B69A-4D75-A65C-52F7008AC217}" destId="{39353206-CC90-4745-B164-0438C61288D4}" srcOrd="0" destOrd="0" presId="urn:microsoft.com/office/officeart/2005/8/layout/radial5"/>
    <dgm:cxn modelId="{76517261-4149-4BF5-9EF1-6EC3BA6A8B18}" srcId="{842F985D-9845-400D-BA54-799AF82C8BE0}" destId="{84AD09CA-A4FC-4E55-B164-945BC6393DAB}" srcOrd="1" destOrd="0" parTransId="{FB19410D-B7E7-4BBC-9B22-4C5B3534C782}" sibTransId="{7921CFC6-270A-4DEB-B6A5-F9105DAACAC5}"/>
    <dgm:cxn modelId="{495F7650-A999-4A62-9AED-F8BABA781728}" type="presOf" srcId="{7EB61E12-1ADD-4523-B7C2-69431BEE2AB1}" destId="{7AAB50D3-7C33-49F9-934F-F6E26D215159}" srcOrd="0" destOrd="0" presId="urn:microsoft.com/office/officeart/2005/8/layout/radial5"/>
    <dgm:cxn modelId="{B6D75872-110B-488F-9762-90D9CB72E780}" type="presOf" srcId="{A89C2864-A99E-447B-9BDF-1BA88EFBAFD0}" destId="{1DBA90C6-5A46-4212-B879-62259198A826}" srcOrd="0" destOrd="0" presId="urn:microsoft.com/office/officeart/2005/8/layout/radial5"/>
    <dgm:cxn modelId="{BCC43B73-585A-4389-BF4B-7319E7F07874}" type="presOf" srcId="{A752AEAD-9055-4596-AF0E-221813CF7EA2}" destId="{100213C9-162C-4C46-9061-79FC7F8AD64B}" srcOrd="1" destOrd="0" presId="urn:microsoft.com/office/officeart/2005/8/layout/radial5"/>
    <dgm:cxn modelId="{5A29EA7A-A52E-46D4-9227-1241E0AAB51F}" type="presOf" srcId="{FB19410D-B7E7-4BBC-9B22-4C5B3534C782}" destId="{4523BB69-6329-4D3A-BB96-D946AB665B6D}" srcOrd="0" destOrd="0" presId="urn:microsoft.com/office/officeart/2005/8/layout/radial5"/>
    <dgm:cxn modelId="{E3A2C87F-DB7C-4305-AD20-E149E153B12B}" type="presOf" srcId="{93A95129-1BDA-464A-8024-DCA9B8E61D5A}" destId="{E355524C-9641-4851-86FF-8B385296CDF9}" srcOrd="1" destOrd="0" presId="urn:microsoft.com/office/officeart/2005/8/layout/radial5"/>
    <dgm:cxn modelId="{6B233880-DD06-464A-8B04-CD4F52083B3B}" srcId="{D4BC0071-2CBE-45B8-96ED-4855CB7DB430}" destId="{842F985D-9845-400D-BA54-799AF82C8BE0}" srcOrd="0" destOrd="0" parTransId="{6171FA37-699D-42C9-AFD9-C9EF4FF90C37}" sibTransId="{75326488-3AAD-4343-928C-676541ED93CF}"/>
    <dgm:cxn modelId="{01A50A83-A627-4C41-B1E9-3289D3833392}" type="presOf" srcId="{01B3CA37-7390-4E87-B522-5CB7739742D8}" destId="{34E2F0B5-644F-417D-BCE6-20985AE52A59}" srcOrd="0" destOrd="0" presId="urn:microsoft.com/office/officeart/2005/8/layout/radial5"/>
    <dgm:cxn modelId="{2D7A0D89-BE0A-40F0-942E-66552883E4A6}" type="presOf" srcId="{E64BC4C7-48F3-4B8B-9D80-5FB06F9EAB93}" destId="{BB776FD9-62F2-4F29-B979-36396361499D}" srcOrd="0" destOrd="0" presId="urn:microsoft.com/office/officeart/2005/8/layout/radial5"/>
    <dgm:cxn modelId="{103A8395-CBE3-4717-9B7C-DA4918A517CD}" type="presOf" srcId="{A752AEAD-9055-4596-AF0E-221813CF7EA2}" destId="{2AE43FB0-C694-426D-BEDE-FC4A741904DB}" srcOrd="0" destOrd="0" presId="urn:microsoft.com/office/officeart/2005/8/layout/radial5"/>
    <dgm:cxn modelId="{F8B8C4A4-DD63-4AF6-A3E3-78772A9B424A}" type="presOf" srcId="{FE6862D2-99EE-4BEF-B2BC-33387B30E426}" destId="{8CD326C5-5F06-4A31-94C2-9FC44521A9DE}" srcOrd="0" destOrd="0" presId="urn:microsoft.com/office/officeart/2005/8/layout/radial5"/>
    <dgm:cxn modelId="{750440AD-5E35-4363-9F5D-B133786F4D38}" type="presOf" srcId="{FE6862D2-99EE-4BEF-B2BC-33387B30E426}" destId="{62ED8ECA-921E-484B-A0A2-EE11376ED7D3}" srcOrd="1" destOrd="0" presId="urn:microsoft.com/office/officeart/2005/8/layout/radial5"/>
    <dgm:cxn modelId="{0FB1E6BD-EF6F-463C-8E70-91EBDC67DF54}" type="presOf" srcId="{D4BC0071-2CBE-45B8-96ED-4855CB7DB430}" destId="{A14DA7CE-1E42-431E-9B18-C79D0B4E2476}" srcOrd="0" destOrd="0" presId="urn:microsoft.com/office/officeart/2005/8/layout/radial5"/>
    <dgm:cxn modelId="{433824C4-CA23-43F9-AB2B-55B788D4B496}" type="presOf" srcId="{FB19410D-B7E7-4BBC-9B22-4C5B3534C782}" destId="{BA6C92DC-8ACC-4831-911D-426E0C187991}" srcOrd="1" destOrd="0" presId="urn:microsoft.com/office/officeart/2005/8/layout/radial5"/>
    <dgm:cxn modelId="{DC8D3CC6-CC6E-4D23-83E4-279AB26A7BA1}" srcId="{842F985D-9845-400D-BA54-799AF82C8BE0}" destId="{0D3E6A27-B69A-4D75-A65C-52F7008AC217}" srcOrd="5" destOrd="0" parTransId="{93A95129-1BDA-464A-8024-DCA9B8E61D5A}" sibTransId="{9C056BE6-4931-40A3-934D-C3820253EDD5}"/>
    <dgm:cxn modelId="{A2A0AEC8-2EA2-4D12-A09D-D7FCA31303C5}" type="presOf" srcId="{A89C2864-A99E-447B-9BDF-1BA88EFBAFD0}" destId="{4E5FA8C5-9AEA-430E-BA49-D0EDAB448402}" srcOrd="1" destOrd="0" presId="urn:microsoft.com/office/officeart/2005/8/layout/radial5"/>
    <dgm:cxn modelId="{AF3C32DB-2192-4F0F-90C2-390198C2BBC4}" srcId="{842F985D-9845-400D-BA54-799AF82C8BE0}" destId="{0DCDAA16-1F2A-456B-92BE-31F71DDBEDF0}" srcOrd="3" destOrd="0" parTransId="{7EB61E12-1ADD-4523-B7C2-69431BEE2AB1}" sibTransId="{0BFCDA7B-A566-4E28-9430-CFED9A71393D}"/>
    <dgm:cxn modelId="{77E493DD-4F6D-4C2C-979B-478B3286B51A}" type="presOf" srcId="{0DCDAA16-1F2A-456B-92BE-31F71DDBEDF0}" destId="{39024114-ED95-4C00-B24F-DE5301C90FD9}" srcOrd="0" destOrd="0" presId="urn:microsoft.com/office/officeart/2005/8/layout/radial5"/>
    <dgm:cxn modelId="{3564B5E4-5470-4806-B0B6-F9B1FFA177F8}" type="presOf" srcId="{96F4B9F6-C4B1-4054-84FE-3E491104C801}" destId="{22DBFD09-0203-49D5-A214-705A33EB802F}" srcOrd="0" destOrd="0" presId="urn:microsoft.com/office/officeart/2005/8/layout/radial5"/>
    <dgm:cxn modelId="{1FEC12D7-6F57-4F10-A034-6F0A6785E7B6}" type="presParOf" srcId="{A14DA7CE-1E42-431E-9B18-C79D0B4E2476}" destId="{368F13D0-390C-4860-8DC0-2D622F7B40EB}" srcOrd="0" destOrd="0" presId="urn:microsoft.com/office/officeart/2005/8/layout/radial5"/>
    <dgm:cxn modelId="{519663E5-D4C9-4BEB-9351-67C3CEA6CBCE}" type="presParOf" srcId="{A14DA7CE-1E42-431E-9B18-C79D0B4E2476}" destId="{1DBA90C6-5A46-4212-B879-62259198A826}" srcOrd="1" destOrd="0" presId="urn:microsoft.com/office/officeart/2005/8/layout/radial5"/>
    <dgm:cxn modelId="{640AF80D-9954-4343-9A26-56E92D4DE12D}" type="presParOf" srcId="{1DBA90C6-5A46-4212-B879-62259198A826}" destId="{4E5FA8C5-9AEA-430E-BA49-D0EDAB448402}" srcOrd="0" destOrd="0" presId="urn:microsoft.com/office/officeart/2005/8/layout/radial5"/>
    <dgm:cxn modelId="{3B355942-3D3F-46DA-A583-D898B20CD36B}" type="presParOf" srcId="{A14DA7CE-1E42-431E-9B18-C79D0B4E2476}" destId="{BB776FD9-62F2-4F29-B979-36396361499D}" srcOrd="2" destOrd="0" presId="urn:microsoft.com/office/officeart/2005/8/layout/radial5"/>
    <dgm:cxn modelId="{FAEF0F5E-81E7-40DD-AA00-F0D358CFCE00}" type="presParOf" srcId="{A14DA7CE-1E42-431E-9B18-C79D0B4E2476}" destId="{4523BB69-6329-4D3A-BB96-D946AB665B6D}" srcOrd="3" destOrd="0" presId="urn:microsoft.com/office/officeart/2005/8/layout/radial5"/>
    <dgm:cxn modelId="{9545D5AF-BE98-4AF3-9187-0FF41661EA3C}" type="presParOf" srcId="{4523BB69-6329-4D3A-BB96-D946AB665B6D}" destId="{BA6C92DC-8ACC-4831-911D-426E0C187991}" srcOrd="0" destOrd="0" presId="urn:microsoft.com/office/officeart/2005/8/layout/radial5"/>
    <dgm:cxn modelId="{C442FED7-C795-4E3B-B6E4-C81EEF96483A}" type="presParOf" srcId="{A14DA7CE-1E42-431E-9B18-C79D0B4E2476}" destId="{AEF778EE-A2F7-42CC-8DAE-828F9B7DF89B}" srcOrd="4" destOrd="0" presId="urn:microsoft.com/office/officeart/2005/8/layout/radial5"/>
    <dgm:cxn modelId="{857E0345-7729-44DA-922E-41371C448897}" type="presParOf" srcId="{A14DA7CE-1E42-431E-9B18-C79D0B4E2476}" destId="{2AE43FB0-C694-426D-BEDE-FC4A741904DB}" srcOrd="5" destOrd="0" presId="urn:microsoft.com/office/officeart/2005/8/layout/radial5"/>
    <dgm:cxn modelId="{0223D139-19B9-4B37-A5F5-3996D512B381}" type="presParOf" srcId="{2AE43FB0-C694-426D-BEDE-FC4A741904DB}" destId="{100213C9-162C-4C46-9061-79FC7F8AD64B}" srcOrd="0" destOrd="0" presId="urn:microsoft.com/office/officeart/2005/8/layout/radial5"/>
    <dgm:cxn modelId="{34543F73-D110-4755-A5C8-45B40076BD48}" type="presParOf" srcId="{A14DA7CE-1E42-431E-9B18-C79D0B4E2476}" destId="{34E2F0B5-644F-417D-BCE6-20985AE52A59}" srcOrd="6" destOrd="0" presId="urn:microsoft.com/office/officeart/2005/8/layout/radial5"/>
    <dgm:cxn modelId="{55A880B5-87EE-47D7-93DA-900F621434BD}" type="presParOf" srcId="{A14DA7CE-1E42-431E-9B18-C79D0B4E2476}" destId="{7AAB50D3-7C33-49F9-934F-F6E26D215159}" srcOrd="7" destOrd="0" presId="urn:microsoft.com/office/officeart/2005/8/layout/radial5"/>
    <dgm:cxn modelId="{D1A99002-D108-4CBD-B65C-0A4E41E39F1D}" type="presParOf" srcId="{7AAB50D3-7C33-49F9-934F-F6E26D215159}" destId="{2374F72D-5B26-479C-A3D7-41FC98644D78}" srcOrd="0" destOrd="0" presId="urn:microsoft.com/office/officeart/2005/8/layout/radial5"/>
    <dgm:cxn modelId="{D0E654FD-CB03-4111-BFB2-0B040441ACE8}" type="presParOf" srcId="{A14DA7CE-1E42-431E-9B18-C79D0B4E2476}" destId="{39024114-ED95-4C00-B24F-DE5301C90FD9}" srcOrd="8" destOrd="0" presId="urn:microsoft.com/office/officeart/2005/8/layout/radial5"/>
    <dgm:cxn modelId="{1740A9D4-E868-42A4-B930-51DA0B07CED6}" type="presParOf" srcId="{A14DA7CE-1E42-431E-9B18-C79D0B4E2476}" destId="{8CD326C5-5F06-4A31-94C2-9FC44521A9DE}" srcOrd="9" destOrd="0" presId="urn:microsoft.com/office/officeart/2005/8/layout/radial5"/>
    <dgm:cxn modelId="{21F3E5B2-4315-4060-9E1D-22FEE473541C}" type="presParOf" srcId="{8CD326C5-5F06-4A31-94C2-9FC44521A9DE}" destId="{62ED8ECA-921E-484B-A0A2-EE11376ED7D3}" srcOrd="0" destOrd="0" presId="urn:microsoft.com/office/officeart/2005/8/layout/radial5"/>
    <dgm:cxn modelId="{6010571C-BA2F-471C-92E9-CFC9FE26797C}" type="presParOf" srcId="{A14DA7CE-1E42-431E-9B18-C79D0B4E2476}" destId="{22DBFD09-0203-49D5-A214-705A33EB802F}" srcOrd="10" destOrd="0" presId="urn:microsoft.com/office/officeart/2005/8/layout/radial5"/>
    <dgm:cxn modelId="{4BFF3330-D52E-4841-A235-96D04365174C}" type="presParOf" srcId="{A14DA7CE-1E42-431E-9B18-C79D0B4E2476}" destId="{F4741855-3C22-4F2F-9E90-DC4216DB24AD}" srcOrd="11" destOrd="0" presId="urn:microsoft.com/office/officeart/2005/8/layout/radial5"/>
    <dgm:cxn modelId="{20E21CFE-1A13-48D8-B734-742C2816A829}" type="presParOf" srcId="{F4741855-3C22-4F2F-9E90-DC4216DB24AD}" destId="{E355524C-9641-4851-86FF-8B385296CDF9}" srcOrd="0" destOrd="0" presId="urn:microsoft.com/office/officeart/2005/8/layout/radial5"/>
    <dgm:cxn modelId="{7491099B-FFA4-4D62-BCDA-EEF0E7CB7A7C}" type="presParOf" srcId="{A14DA7CE-1E42-431E-9B18-C79D0B4E2476}" destId="{39353206-CC90-4745-B164-0438C61288D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13D0-390C-4860-8DC0-2D622F7B40EB}">
      <dsp:nvSpPr>
        <dsp:cNvPr id="0" name=""/>
        <dsp:cNvSpPr/>
      </dsp:nvSpPr>
      <dsp:spPr>
        <a:xfrm>
          <a:off x="2897246" y="1692276"/>
          <a:ext cx="2910153" cy="1227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latin typeface="Times New Roman" pitchFamily="18" charset="0"/>
              <a:cs typeface="Times New Roman" pitchFamily="18" charset="0"/>
            </a:rPr>
            <a:t>Instrumental platform</a:t>
          </a:r>
          <a:endParaRPr lang="zh-CN" alt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3428" y="1872070"/>
        <a:ext cx="2057789" cy="868119"/>
      </dsp:txXfrm>
    </dsp:sp>
    <dsp:sp modelId="{1DBA90C6-5A46-4212-B879-62259198A826}">
      <dsp:nvSpPr>
        <dsp:cNvPr id="0" name=""/>
        <dsp:cNvSpPr/>
      </dsp:nvSpPr>
      <dsp:spPr>
        <a:xfrm rot="16105122">
          <a:off x="4157669" y="1246529"/>
          <a:ext cx="341818" cy="39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 rot="10800000">
        <a:off x="4210356" y="1377559"/>
        <a:ext cx="239273" cy="239330"/>
      </dsp:txXfrm>
    </dsp:sp>
    <dsp:sp modelId="{BB776FD9-62F2-4F29-B979-36396361499D}">
      <dsp:nvSpPr>
        <dsp:cNvPr id="0" name=""/>
        <dsp:cNvSpPr/>
      </dsp:nvSpPr>
      <dsp:spPr>
        <a:xfrm>
          <a:off x="3220300" y="11264"/>
          <a:ext cx="2169730" cy="1173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itchFamily="18" charset="0"/>
              <a:cs typeface="Times New Roman" pitchFamily="18" charset="0"/>
            </a:rPr>
            <a:t>Wet Chemistry </a:t>
          </a:r>
          <a:endParaRPr lang="zh-CN" alt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8050" y="183073"/>
        <a:ext cx="1534230" cy="829570"/>
      </dsp:txXfrm>
    </dsp:sp>
    <dsp:sp modelId="{4523BB69-6329-4D3A-BB96-D946AB665B6D}">
      <dsp:nvSpPr>
        <dsp:cNvPr id="0" name=""/>
        <dsp:cNvSpPr/>
      </dsp:nvSpPr>
      <dsp:spPr>
        <a:xfrm rot="20322252">
          <a:off x="5711930" y="1665883"/>
          <a:ext cx="473656" cy="39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5716015" y="1767390"/>
        <a:ext cx="353991" cy="239330"/>
      </dsp:txXfrm>
    </dsp:sp>
    <dsp:sp modelId="{AEF778EE-A2F7-42CC-8DAE-828F9B7DF89B}">
      <dsp:nvSpPr>
        <dsp:cNvPr id="0" name=""/>
        <dsp:cNvSpPr/>
      </dsp:nvSpPr>
      <dsp:spPr>
        <a:xfrm>
          <a:off x="5695377" y="712353"/>
          <a:ext cx="2481587" cy="1173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 err="1">
              <a:latin typeface="Times New Roman" pitchFamily="18" charset="0"/>
              <a:cs typeface="Times New Roman" pitchFamily="18" charset="0"/>
            </a:rPr>
            <a:t>IRMS</a:t>
          </a:r>
          <a:endParaRPr lang="en-US" altLang="zh-CN" sz="2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latin typeface="Times New Roman" pitchFamily="18" charset="0"/>
              <a:cs typeface="Times New Roman" pitchFamily="18" charset="0"/>
            </a:rPr>
            <a:t>(Flash EA, Gas Bench, GC-</a:t>
          </a:r>
          <a:r>
            <a:rPr lang="en-US" altLang="zh-CN" sz="1500" kern="1200" dirty="0" err="1">
              <a:latin typeface="Times New Roman" pitchFamily="18" charset="0"/>
              <a:cs typeface="Times New Roman" pitchFamily="18" charset="0"/>
            </a:rPr>
            <a:t>Isolink</a:t>
          </a:r>
          <a:r>
            <a:rPr lang="en-US" altLang="zh-CN" sz="1500" kern="1200" dirty="0">
              <a:latin typeface="Times New Roman" pitchFamily="18" charset="0"/>
              <a:cs typeface="Times New Roman" pitchFamily="18" charset="0"/>
            </a:rPr>
            <a:t>, LC-</a:t>
          </a:r>
          <a:r>
            <a:rPr lang="en-US" altLang="zh-CN" sz="1500" kern="1200" dirty="0" err="1">
              <a:latin typeface="Times New Roman" pitchFamily="18" charset="0"/>
              <a:cs typeface="Times New Roman" pitchFamily="18" charset="0"/>
            </a:rPr>
            <a:t>ISOlink</a:t>
          </a:r>
          <a:r>
            <a:rPr lang="en-US" altLang="zh-CN" sz="1500" kern="1200" dirty="0">
              <a:latin typeface="Times New Roman" pitchFamily="18" charset="0"/>
              <a:cs typeface="Times New Roman" pitchFamily="18" charset="0"/>
            </a:rPr>
            <a:t>)</a:t>
          </a:r>
          <a:endParaRPr lang="zh-CN" alt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8797" y="884162"/>
        <a:ext cx="1754747" cy="829570"/>
      </dsp:txXfrm>
    </dsp:sp>
    <dsp:sp modelId="{2AE43FB0-C694-426D-BEDE-FC4A741904DB}">
      <dsp:nvSpPr>
        <dsp:cNvPr id="0" name=""/>
        <dsp:cNvSpPr/>
      </dsp:nvSpPr>
      <dsp:spPr>
        <a:xfrm rot="1054800">
          <a:off x="5523546" y="2709406"/>
          <a:ext cx="313905" cy="39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5525745" y="2774961"/>
        <a:ext cx="219734" cy="239330"/>
      </dsp:txXfrm>
    </dsp:sp>
    <dsp:sp modelId="{34E2F0B5-644F-417D-BCE6-20985AE52A59}">
      <dsp:nvSpPr>
        <dsp:cNvPr id="0" name=""/>
        <dsp:cNvSpPr/>
      </dsp:nvSpPr>
      <dsp:spPr>
        <a:xfrm>
          <a:off x="5944755" y="2597375"/>
          <a:ext cx="1948584" cy="1043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itchFamily="18" charset="0"/>
              <a:cs typeface="Times New Roman" pitchFamily="18" charset="0"/>
            </a:rPr>
            <a:t>LC/ LC-MS</a:t>
          </a:r>
          <a:endParaRPr lang="zh-CN" alt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0119" y="2750260"/>
        <a:ext cx="1377856" cy="738192"/>
      </dsp:txXfrm>
    </dsp:sp>
    <dsp:sp modelId="{7AAB50D3-7C33-49F9-934F-F6E26D215159}">
      <dsp:nvSpPr>
        <dsp:cNvPr id="0" name=""/>
        <dsp:cNvSpPr/>
      </dsp:nvSpPr>
      <dsp:spPr>
        <a:xfrm rot="5236434">
          <a:off x="4235920" y="3012022"/>
          <a:ext cx="319022" cy="39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4281498" y="3044000"/>
        <a:ext cx="223315" cy="239330"/>
      </dsp:txXfrm>
    </dsp:sp>
    <dsp:sp modelId="{39024114-ED95-4C00-B24F-DE5301C90FD9}">
      <dsp:nvSpPr>
        <dsp:cNvPr id="0" name=""/>
        <dsp:cNvSpPr/>
      </dsp:nvSpPr>
      <dsp:spPr>
        <a:xfrm>
          <a:off x="3416773" y="3521014"/>
          <a:ext cx="2028584" cy="877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itchFamily="18" charset="0"/>
              <a:cs typeface="Times New Roman" pitchFamily="18" charset="0"/>
            </a:rPr>
            <a:t>GC/GC-MS</a:t>
          </a:r>
          <a:endParaRPr lang="zh-CN" alt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3852" y="3649545"/>
        <a:ext cx="1434426" cy="620600"/>
      </dsp:txXfrm>
    </dsp:sp>
    <dsp:sp modelId="{8CD326C5-5F06-4A31-94C2-9FC44521A9DE}">
      <dsp:nvSpPr>
        <dsp:cNvPr id="0" name=""/>
        <dsp:cNvSpPr/>
      </dsp:nvSpPr>
      <dsp:spPr>
        <a:xfrm rot="9399564">
          <a:off x="2835577" y="2828706"/>
          <a:ext cx="500435" cy="39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 rot="10800000">
        <a:off x="2950346" y="2884778"/>
        <a:ext cx="380770" cy="239330"/>
      </dsp:txXfrm>
    </dsp:sp>
    <dsp:sp modelId="{22DBFD09-0203-49D5-A214-705A33EB802F}">
      <dsp:nvSpPr>
        <dsp:cNvPr id="0" name=""/>
        <dsp:cNvSpPr/>
      </dsp:nvSpPr>
      <dsp:spPr>
        <a:xfrm>
          <a:off x="707932" y="2791369"/>
          <a:ext cx="2320931" cy="1173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itchFamily="18" charset="0"/>
              <a:cs typeface="Times New Roman" pitchFamily="18" charset="0"/>
            </a:rPr>
            <a:t>Inorganic  tools (</a:t>
          </a:r>
          <a:r>
            <a:rPr lang="en-US" altLang="zh-CN" sz="1400" kern="1200" dirty="0" err="1">
              <a:latin typeface="Times New Roman" pitchFamily="18" charset="0"/>
              <a:cs typeface="Times New Roman" pitchFamily="18" charset="0"/>
            </a:rPr>
            <a:t>ICP</a:t>
          </a:r>
          <a:r>
            <a:rPr lang="en-US" altLang="zh-CN" sz="1400" kern="1200" dirty="0">
              <a:latin typeface="Times New Roman" pitchFamily="18" charset="0"/>
              <a:cs typeface="Times New Roman" pitchFamily="18" charset="0"/>
            </a:rPr>
            <a:t>/</a:t>
          </a:r>
          <a:r>
            <a:rPr lang="en-US" altLang="zh-CN" sz="1400" kern="1200" dirty="0" err="1">
              <a:latin typeface="Times New Roman" pitchFamily="18" charset="0"/>
              <a:cs typeface="Times New Roman" pitchFamily="18" charset="0"/>
            </a:rPr>
            <a:t>ICP</a:t>
          </a:r>
          <a:r>
            <a:rPr lang="en-US" altLang="zh-CN" sz="1400" kern="1200" dirty="0">
              <a:latin typeface="Times New Roman" pitchFamily="18" charset="0"/>
              <a:cs typeface="Times New Roman" pitchFamily="18" charset="0"/>
            </a:rPr>
            <a:t>-MS/AES</a:t>
          </a:r>
          <a:r>
            <a:rPr lang="en-US" altLang="zh-CN" sz="2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zh-CN" alt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7824" y="2963178"/>
        <a:ext cx="1641147" cy="829570"/>
      </dsp:txXfrm>
    </dsp:sp>
    <dsp:sp modelId="{F4741855-3C22-4F2F-9E90-DC4216DB24AD}">
      <dsp:nvSpPr>
        <dsp:cNvPr id="0" name=""/>
        <dsp:cNvSpPr/>
      </dsp:nvSpPr>
      <dsp:spPr>
        <a:xfrm rot="11851596">
          <a:off x="2478773" y="1603273"/>
          <a:ext cx="627742" cy="39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 rot="10800000">
        <a:off x="2595660" y="1701068"/>
        <a:ext cx="508077" cy="239330"/>
      </dsp:txXfrm>
    </dsp:sp>
    <dsp:sp modelId="{39353206-CC90-4745-B164-0438C61288D4}">
      <dsp:nvSpPr>
        <dsp:cNvPr id="0" name=""/>
        <dsp:cNvSpPr/>
      </dsp:nvSpPr>
      <dsp:spPr>
        <a:xfrm>
          <a:off x="507255" y="991079"/>
          <a:ext cx="2194555" cy="894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itchFamily="18" charset="0"/>
              <a:cs typeface="Times New Roman" pitchFamily="18" charset="0"/>
            </a:rPr>
            <a:t>Microbiology</a:t>
          </a:r>
          <a:endParaRPr lang="zh-CN" alt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8640" y="1122082"/>
        <a:ext cx="1551785" cy="632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180C3-5058-4A92-95C0-BEB55C5ECB87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325E-7974-4CD3-8F12-975AA4522A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60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325E-7974-4CD3-8F12-975AA4522A4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2048" y="1101719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Times New Roman" pitchFamily="18" charset="0"/>
                <a:cs typeface="Times New Roman" pitchFamily="18" charset="0"/>
              </a:rPr>
              <a:t>Heavy Metal in </a:t>
            </a:r>
            <a:r>
              <a:rPr lang="en-US" altLang="zh-CN" sz="5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5400" b="1" dirty="0">
                <a:latin typeface="Times New Roman" pitchFamily="18" charset="0"/>
                <a:cs typeface="Times New Roman" pitchFamily="18" charset="0"/>
              </a:rPr>
              <a:t>ine </a:t>
            </a:r>
            <a:endParaRPr lang="zh-CN" alt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416460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Key Testing Laboratory of Wine and Alcohol Beverage</a:t>
            </a: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Ling 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TIAN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Ph.D.</a:t>
            </a: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September 11, 2014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>
            <a:spLocks/>
          </p:cNvSpPr>
          <p:nvPr/>
        </p:nvSpPr>
        <p:spPr>
          <a:xfrm>
            <a:off x="251520" y="1196752"/>
            <a:ext cx="7632848" cy="86409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Heavy Metal in Wine/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115616" y="2276872"/>
          <a:ext cx="64087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592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Meanwhile, the consumption volume of alcoholic beverages greatly increased in China: China has replaced France and became the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No.1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of wine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consumption economy 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2013.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标题 2"/>
          <p:cNvSpPr txBox="1">
            <a:spLocks/>
          </p:cNvSpPr>
          <p:nvPr/>
        </p:nvSpPr>
        <p:spPr>
          <a:xfrm>
            <a:off x="179512" y="1268760"/>
            <a:ext cx="813690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Heavy Metal in Wine/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2008" y="2204864"/>
            <a:ext cx="8892480" cy="396044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Concerning too much the Food safety issues happened, also the wine’s safety also aroused too much interest. </a:t>
            </a:r>
          </a:p>
          <a:p>
            <a:pPr algn="just">
              <a:lnSpc>
                <a:spcPct val="15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 content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also is one of the risk factors, although the trace elements are essential for humans, many of them (e.g., Cu, Bi,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, As, </a:t>
            </a:r>
            <a:r>
              <a:rPr lang="en-US" altLang="zh-CN" sz="26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) have unknown biological function and are toxic,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because they accumulated  in the human organism.</a:t>
            </a:r>
          </a:p>
          <a:p>
            <a:pPr algn="just">
              <a:lnSpc>
                <a:spcPct val="150000"/>
              </a:lnSpc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In fact, at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slightly higher levels 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than when found in living beings,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  can have toxic effects.</a:t>
            </a:r>
            <a:endParaRPr lang="zh-CN" alt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5" name="标题 2"/>
          <p:cNvSpPr txBox="1">
            <a:spLocks/>
          </p:cNvSpPr>
          <p:nvPr/>
        </p:nvSpPr>
        <p:spPr>
          <a:xfrm>
            <a:off x="107504" y="1196752"/>
            <a:ext cx="8352928" cy="9361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Heavy Metal in Wine/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93610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Heavy Metal Poisoning 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heavymetaltoxi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76995"/>
            <a:ext cx="3250679" cy="423232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arsenic-poison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2"/>
            <a:ext cx="4464496" cy="3456384"/>
          </a:xfrm>
          <a:prstGeom prst="rect">
            <a:avLst/>
          </a:prstGeom>
          <a:noFill/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5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03244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Source: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1). The primary natural metal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content of wines is determined by many factors, such as the type of soil, the variety of grape, the weather conditions, the pollution, and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viticultural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practices.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2). The secondary mineral contamination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is derived from the use of pesticides and fertilizers or acquired during winemaking. </a:t>
            </a:r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107504" y="1196752"/>
            <a:ext cx="8496944" cy="107099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Heavy Metal in Wine/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285721" y="2091290"/>
          <a:ext cx="8429682" cy="338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894">
                <a:tc>
                  <a:txBody>
                    <a:bodyPr/>
                    <a:lstStyle/>
                    <a:p>
                      <a:pPr algn="ctr"/>
                      <a:endParaRPr lang="en-US" altLang="zh-C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Metal 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(Chinese Standard)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Chinese standards</a:t>
                      </a:r>
                      <a:r>
                        <a:rPr lang="en-US" altLang="zh-CN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Metal 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dirty="0" err="1">
                          <a:latin typeface="Times New Roman" pitchFamily="18" charset="0"/>
                          <a:cs typeface="Times New Roman" pitchFamily="18" charset="0"/>
                        </a:rPr>
                        <a:t>OIV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 Standard)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itchFamily="18" charset="0"/>
                          <a:cs typeface="Times New Roman" pitchFamily="18" charset="0"/>
                        </a:rPr>
                        <a:t>OIV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 Standard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Copper (Cu)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    ≤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1.0mg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Arsenic (As)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0.2mg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Iron (Fe)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    ≤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8.0mg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Cadmium (</a:t>
                      </a:r>
                      <a:r>
                        <a:rPr lang="en-US" altLang="zh-CN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0.01mg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Lead (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     ≤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0.2mg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Copper (Cu 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1.0mg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Manganese (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zh-CN" altLang="en-US" sz="1600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     ≤</a:t>
                      </a:r>
                      <a:r>
                        <a:rPr lang="en-US" altLang="zh-CN" sz="1600" dirty="0" err="1">
                          <a:latin typeface="Times New Roman" pitchFamily="18" charset="0"/>
                          <a:cs typeface="Times New Roman" pitchFamily="18" charset="0"/>
                        </a:rPr>
                        <a:t>2.0mg</a:t>
                      </a:r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Lead (</a:t>
                      </a:r>
                      <a:r>
                        <a:rPr lang="en-US" altLang="zh-CN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≤0.15 mg/L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Zinc (Zn)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5mg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406" y="1071546"/>
            <a:ext cx="4143404" cy="85725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Limit Standards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37444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4143404" cy="71438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Testing Methods 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285750" y="2143125"/>
          <a:ext cx="8606730" cy="296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Metal 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(Chinese Standard)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Chinese standards</a:t>
                      </a:r>
                      <a:r>
                        <a:rPr lang="en-US" altLang="zh-CN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Metal 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dirty="0" err="1">
                          <a:latin typeface="Times New Roman" pitchFamily="18" charset="0"/>
                          <a:cs typeface="Times New Roman" pitchFamily="18" charset="0"/>
                        </a:rPr>
                        <a:t>OIV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 Standard)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itchFamily="18" charset="0"/>
                          <a:cs typeface="Times New Roman" pitchFamily="18" charset="0"/>
                        </a:rPr>
                        <a:t>OIV</a:t>
                      </a:r>
                      <a:r>
                        <a:rPr lang="en-US" altLang="zh-CN" sz="1800" dirty="0">
                          <a:latin typeface="Times New Roman" pitchFamily="18" charset="0"/>
                          <a:cs typeface="Times New Roman" pitchFamily="18" charset="0"/>
                        </a:rPr>
                        <a:t>  Standard</a:t>
                      </a:r>
                      <a:endParaRPr lang="zh-CN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Copper (Cu)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GB15038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Arsenic (As)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OIV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-MA-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AS323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01A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/B(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AAS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)/C(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Colorimetry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Iron (Fe)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GB15038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Cadmium (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Cd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OIV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-MA-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AS322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Lead (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GB5009.12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Copper (Cu 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OIV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-MA-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AS322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Manganese (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Mn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GB/T 5009.90-2003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Lead (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OIV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-MA-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AS322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Zinc (Zn)</a:t>
                      </a:r>
                      <a:endParaRPr kumimoji="0" lang="zh-CN" altLang="en-US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OIV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-MA-</a:t>
                      </a:r>
                      <a:r>
                        <a:rPr kumimoji="0" lang="en-US" altLang="zh-CN" sz="1400" b="0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AS322</a:t>
                      </a:r>
                      <a:r>
                        <a:rPr kumimoji="0"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38719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74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Sample: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94 bottles of wine from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different economies/area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Methods: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Chinese testing Standard and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ICP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-AES;</a:t>
            </a:r>
          </a:p>
          <a:p>
            <a:pPr fontAlgn="t">
              <a:lnSpc>
                <a:spcPct val="150000"/>
              </a:lnSpc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Metal: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Copper (Cu),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Iron (Fe), Lead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),Manganese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), Arsenic (As), Cadmium(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), Zinc (Zn).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5904656" cy="86409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Case1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-Heavy Metal In Wine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37444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3104376"/>
          <a:ext cx="8229600" cy="226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kumimoji="0" lang="en-US" altLang="zh-CN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Metal </a:t>
                      </a:r>
                      <a:endParaRPr kumimoji="0" lang="zh-CN" alt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CN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Copper (Cu)</a:t>
                      </a:r>
                      <a:endParaRPr kumimoji="0" lang="zh-CN" alt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CN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Iron (Fe)</a:t>
                      </a:r>
                      <a:endParaRPr kumimoji="0" lang="zh-CN" alt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CN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Lead (</a:t>
                      </a:r>
                      <a:r>
                        <a:rPr kumimoji="0" lang="en-US" altLang="zh-CN" sz="16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</a:t>
                      </a:r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zh-CN" alt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Manganese (</a:t>
                      </a:r>
                      <a:r>
                        <a:rPr kumimoji="0" lang="en-US" altLang="zh-CN" sz="16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Mn</a:t>
                      </a:r>
                      <a:r>
                        <a:rPr kumimoji="0" lang="en-US" altLang="zh-CN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zh-CN" alt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Arsenic (As)</a:t>
                      </a:r>
                      <a:endParaRPr kumimoji="0" lang="zh-CN" altLang="en-US" sz="1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Cadmium (</a:t>
                      </a:r>
                      <a:r>
                        <a:rPr lang="en-US" altLang="zh-CN" sz="1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Zinc (Zn)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Over Standard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2.13%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13.83%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4114800" cy="86409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Case1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-Metal In Wine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857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Result: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5"/>
            <a:ext cx="37444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2348880"/>
            <a:ext cx="8640960" cy="29523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Based on the metal’s  toxic effects and its resource, we need to track the metal of wine, also make sure 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results’s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reliability. There are two advices: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1). Ring tests;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2). Research project: Heavy Metal In Wine;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" y="1268760"/>
            <a:ext cx="4978896" cy="998984"/>
          </a:xfrm>
        </p:spPr>
        <p:txBody>
          <a:bodyPr/>
          <a:lstStyle/>
          <a:p>
            <a:pPr algn="l"/>
            <a:r>
              <a:rPr lang="en-US" altLang="zh-CN" dirty="0"/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 Future/advices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37444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87624" y="2708920"/>
            <a:ext cx="4608512" cy="3384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View of the Key Lab;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Heavy Metal in Wine;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 future/advices.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349896"/>
            <a:ext cx="2890664" cy="1143000"/>
          </a:xfrm>
        </p:spPr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Roaming\Tencent\Users\409232198\QQ\WinTemp\RichOle\1{40J85975$[~H6_T3N86X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6696744" cy="4104456"/>
          </a:xfrm>
          <a:prstGeom prst="rect">
            <a:avLst/>
          </a:prstGeom>
          <a:noFill/>
        </p:spPr>
      </p:pic>
      <p:pic>
        <p:nvPicPr>
          <p:cNvPr id="6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210742"/>
            <a:ext cx="4104456" cy="92211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Heavy Metal In Wine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5"/>
            <a:ext cx="37444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Roaming\Tencent\Users\409232198\QQ\WinTemp\RichOle\~FP2OFASY30VD4]5A16$2$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624736" cy="3600400"/>
          </a:xfrm>
          <a:prstGeom prst="rect">
            <a:avLst/>
          </a:prstGeom>
          <a:noFill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9512" y="1138734"/>
            <a:ext cx="5626968" cy="922114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Heavy Metal In Wine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5"/>
            <a:ext cx="37444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Thanks for your attention!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37444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2132856"/>
            <a:ext cx="8280920" cy="403244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altLang="zh-CN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Histroy</a:t>
            </a:r>
            <a:endParaRPr lang="en-US" altLang="zh-CN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wine testing laboratory was established and operated in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in Huangpu, Guangdong Entry-Exit Inspection and Quarantine Bureau (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CIQ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lab was approved to be state key wine testing laboratory in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by General Administration of Quality Supervision, Inspection and Quarantine of the People’s Republic of China (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AQSIQ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133872"/>
            <a:ext cx="4762872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View of the Lab</a:t>
            </a:r>
            <a:endParaRPr lang="zh-CN" altLang="en-US" dirty="0"/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4320480" cy="864096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3600" b="1" dirty="0"/>
              <a:t>Our </a:t>
            </a:r>
            <a:r>
              <a:rPr lang="en-US" altLang="zh-CN" sz="3600" dirty="0"/>
              <a:t>Building </a:t>
            </a:r>
            <a:endParaRPr lang="zh-CN" altLang="en-US" sz="3600" b="1" dirty="0"/>
          </a:p>
        </p:txBody>
      </p:sp>
      <p:pic>
        <p:nvPicPr>
          <p:cNvPr id="1026" name="Picture 2" descr="F:\20140731实验室宣传材料\1\IMG_5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176464" cy="4896544"/>
          </a:xfrm>
          <a:prstGeom prst="rect">
            <a:avLst/>
          </a:prstGeom>
          <a:noFill/>
        </p:spPr>
      </p:pic>
      <p:pic>
        <p:nvPicPr>
          <p:cNvPr id="1027" name="Picture 3" descr="F:\20140731实验室宣传材料\1\照片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1844824"/>
            <a:ext cx="3995936" cy="4896544"/>
          </a:xfrm>
          <a:prstGeom prst="rect">
            <a:avLst/>
          </a:prstGeom>
          <a:noFill/>
        </p:spPr>
      </p:pic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zh-CN" altLang="en-US" sz="3600" b="1" dirty="0">
                <a:latin typeface="Times New Roman" pitchFamily="18" charset="0"/>
                <a:cs typeface="Times New Roman" pitchFamily="18" charset="0"/>
              </a:rPr>
              <a:t>Accreditation</a:t>
            </a:r>
            <a:endParaRPr lang="en-US" altLang="zh-CN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State Key testing Laboratory of wine and Alcohol Beverage (Guangdong) is accredited by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CNAS-CL01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(China National Accreditation Service for Conformity Assessment,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CNAS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), which is equal to 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IEC17025:2005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Our current Scope of Accreditation for the lab’s facility covers all methods which is concerning China’s standard of grape wine.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179512" y="1772816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APEC Logo_vertical300d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950863"/>
            <a:ext cx="5472608" cy="749945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Technical Platform of the Lab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0324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Wet chemistry: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alcohol, dry extract, sugar, acid, etc.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GC/GC-MS: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Plasticizer, Pesticides, aroma compounds, etc.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LC/LC-MS: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Mycotoxin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biogenic amines, amino acids, food addictives,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polyphenols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endParaRPr lang="en-US" altLang="zh-CN" dirty="0"/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35496" y="1526927"/>
            <a:ext cx="5472608" cy="74994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Technical Platform of the Lab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3960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IRMS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(Flash EA, Gas Bench, etc.): Authenticity/determination the isotope ratio of  </a:t>
            </a:r>
            <a:r>
              <a:rPr lang="en-US" altLang="zh-CN" baseline="30000" dirty="0" err="1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baseline="30000" dirty="0" err="1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aseline="30000" dirty="0" err="1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baseline="30000" dirty="0" err="1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aseline="30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baseline="30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etc. </a:t>
            </a:r>
          </a:p>
          <a:p>
            <a:pPr>
              <a:lnSpc>
                <a:spcPct val="17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Inorganic tools (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ICP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ICP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-MS) : Mineral elements(Cu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Zn, etc.);</a:t>
            </a:r>
          </a:p>
          <a:p>
            <a:pPr>
              <a:lnSpc>
                <a:spcPct val="160000"/>
              </a:lnSpc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Microbiological methods: Bacteria and Pathogens (Total bacterial count,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Coliforms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Shigella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etc. );</a:t>
            </a:r>
          </a:p>
          <a:p>
            <a:endParaRPr lang="zh-CN" altLang="en-US" dirty="0"/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35496" y="1340768"/>
            <a:ext cx="5472608" cy="74994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Technical Platform of the Lab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2276872"/>
            <a:ext cx="8568952" cy="42484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Along with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P.R.China’s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recent and fast economic development, the Chinese wine sector experiences substantial changes.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From 2003 to 2013, wine production increased from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343.2 to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1382.1ML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(Million liter) (302%), also sharp increasing of wine imports (including bottled wine, bulk wine and sparkling wine) from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41.2 ML to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376.8ML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200800" cy="100811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Heavy Metal in Wine/ </a:t>
            </a:r>
            <a:r>
              <a:rPr lang="en-US" altLang="zh-CN" sz="3200" b="0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lang="zh-CN" alt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APEC Logo_vertical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840" y="88776"/>
            <a:ext cx="1132656" cy="6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Ferman PC Take 2\AppData\Local\Temp\APEC_Wine_Regulatory_Forum_Logo-2014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8719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2174</TotalTime>
  <Words>979</Words>
  <Application>Microsoft Office PowerPoint</Application>
  <PresentationFormat>On-screen Show (4:3)</PresentationFormat>
  <Paragraphs>159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Calibri</vt:lpstr>
      <vt:lpstr>Lucida Sans Unicode</vt:lpstr>
      <vt:lpstr>黑体</vt:lpstr>
      <vt:lpstr>Times New Roman</vt:lpstr>
      <vt:lpstr>Verdana</vt:lpstr>
      <vt:lpstr>Wingdings 2</vt:lpstr>
      <vt:lpstr>Wingdings 3</vt:lpstr>
      <vt:lpstr>聚合</vt:lpstr>
      <vt:lpstr>Heavy Metal in Wine </vt:lpstr>
      <vt:lpstr>Content</vt:lpstr>
      <vt:lpstr>View of the Lab</vt:lpstr>
      <vt:lpstr>Our Building </vt:lpstr>
      <vt:lpstr>PowerPoint Presentation</vt:lpstr>
      <vt:lpstr>Technical Platform of the Lab</vt:lpstr>
      <vt:lpstr>PowerPoint Presentation</vt:lpstr>
      <vt:lpstr>PowerPoint Presentation</vt:lpstr>
      <vt:lpstr>Heavy Metal in Wine/ Background</vt:lpstr>
      <vt:lpstr>PowerPoint Presentation</vt:lpstr>
      <vt:lpstr>PowerPoint Presentation</vt:lpstr>
      <vt:lpstr>PowerPoint Presentation</vt:lpstr>
      <vt:lpstr>Heavy Metal Poisoning </vt:lpstr>
      <vt:lpstr>PowerPoint Presentation</vt:lpstr>
      <vt:lpstr>Limit Standards</vt:lpstr>
      <vt:lpstr>Testing Methods </vt:lpstr>
      <vt:lpstr>Case1-Heavy Metal In Wine</vt:lpstr>
      <vt:lpstr>Case1-Metal In Wine</vt:lpstr>
      <vt:lpstr> In Future/advices </vt:lpstr>
      <vt:lpstr>Heavy Metal In Wine</vt:lpstr>
      <vt:lpstr>Heavy Metal In Wine</vt:lpstr>
      <vt:lpstr>Thanks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metal in wine</dc:title>
  <dc:creator>Administrator</dc:creator>
  <cp:lastModifiedBy>Intern DC</cp:lastModifiedBy>
  <cp:revision>263</cp:revision>
  <dcterms:created xsi:type="dcterms:W3CDTF">2014-08-12T01:16:39Z</dcterms:created>
  <dcterms:modified xsi:type="dcterms:W3CDTF">2017-10-18T17:07:47Z</dcterms:modified>
</cp:coreProperties>
</file>