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26"/>
  </p:notesMasterIdLst>
  <p:sldIdLst>
    <p:sldId id="256" r:id="rId2"/>
    <p:sldId id="258" r:id="rId3"/>
    <p:sldId id="283" r:id="rId4"/>
    <p:sldId id="284" r:id="rId5"/>
    <p:sldId id="285" r:id="rId6"/>
    <p:sldId id="310" r:id="rId7"/>
    <p:sldId id="288" r:id="rId8"/>
    <p:sldId id="289" r:id="rId9"/>
    <p:sldId id="294" r:id="rId10"/>
    <p:sldId id="290" r:id="rId11"/>
    <p:sldId id="274" r:id="rId12"/>
    <p:sldId id="273" r:id="rId13"/>
    <p:sldId id="279" r:id="rId14"/>
    <p:sldId id="298" r:id="rId15"/>
    <p:sldId id="309" r:id="rId16"/>
    <p:sldId id="307" r:id="rId17"/>
    <p:sldId id="299" r:id="rId18"/>
    <p:sldId id="300" r:id="rId19"/>
    <p:sldId id="301" r:id="rId20"/>
    <p:sldId id="312" r:id="rId21"/>
    <p:sldId id="302" r:id="rId22"/>
    <p:sldId id="313" r:id="rId23"/>
    <p:sldId id="303" r:id="rId24"/>
    <p:sldId id="281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BF"/>
    <a:srgbClr val="F6F250"/>
    <a:srgbClr val="99FF66"/>
    <a:srgbClr val="00FFFF"/>
    <a:srgbClr val="FFCCFF"/>
    <a:srgbClr val="FF0000"/>
    <a:srgbClr val="FF33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7774" autoAdjust="0"/>
  </p:normalViewPr>
  <p:slideViewPr>
    <p:cSldViewPr>
      <p:cViewPr varScale="1">
        <p:scale>
          <a:sx n="87" d="100"/>
          <a:sy n="87" d="100"/>
        </p:scale>
        <p:origin x="108" y="2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xl\&#26700;&#38754;\&#33889;&#33796;&#37202;&#27979;&#23450;\&#31532;&#20108;&#23626;&#22269;&#38469;&#33889;&#33796;&#37202;&#35770;&#22363;\&#24635;&#31958;&#26041;&#27861;&#27604;&#23545;&#32467;&#26524;.rar\&#24635;&#31958;&#26041;&#27861;&#27604;&#23545;&#32467;&#26524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&#31532;&#20108;&#23626;&#22269;&#38469;&#33889;&#33796;&#37202;&#35770;&#22363;\&#24635;&#31958;&#26041;&#27861;&#27604;&#23545;&#32467;&#26524;.rar\&#24635;&#31958;&#26041;&#27861;&#27604;&#23545;&#32467;&#2652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31532;&#20108;&#23626;&#22269;&#38469;&#33889;&#33796;&#37202;&#35770;&#22363;\&#24635;&#31958;&#26041;&#27861;&#27604;&#23545;&#32467;&#26524;.rar\&#24635;&#31958;&#26041;&#27861;&#27604;&#23545;&#32467;&#2652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nxl\&#26700;&#38754;\&#33889;&#33796;&#37202;&#27979;&#23450;\&#31532;&#20108;&#23626;&#22269;&#38469;&#33889;&#33796;&#37202;&#35770;&#22363;\&#24635;&#31958;&#26041;&#27861;&#27604;&#23545;&#32467;&#26524;.rar\&#24635;&#31958;&#26041;&#27861;&#27604;&#23545;&#32467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18358236906942E-2"/>
          <c:y val="1.5718895694003705E-2"/>
          <c:w val="0.79247250042605777"/>
          <c:h val="0.8867088367864884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Sheet1!$B$47</c:f>
              <c:strCache>
                <c:ptCount val="1"/>
                <c:pt idx="0">
                  <c:v>Titrator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Sheet1!$A$48:$A$57</c:f>
              <c:strCache>
                <c:ptCount val="10"/>
                <c:pt idx="0">
                  <c:v>sample1-dry</c:v>
                </c:pt>
                <c:pt idx="1">
                  <c:v>sample2-dry</c:v>
                </c:pt>
                <c:pt idx="2">
                  <c:v>sample3-dry</c:v>
                </c:pt>
                <c:pt idx="3">
                  <c:v>sample4-dry</c:v>
                </c:pt>
                <c:pt idx="4">
                  <c:v>sample5-dry</c:v>
                </c:pt>
                <c:pt idx="5">
                  <c:v>sample6-dry</c:v>
                </c:pt>
                <c:pt idx="6">
                  <c:v>sample7-dry</c:v>
                </c:pt>
                <c:pt idx="7">
                  <c:v>sample8-dry</c:v>
                </c:pt>
                <c:pt idx="8">
                  <c:v>sample9-dry</c:v>
                </c:pt>
                <c:pt idx="9">
                  <c:v>sample10-dry</c:v>
                </c:pt>
              </c:strCache>
            </c:strRef>
          </c:xVal>
          <c:yVal>
            <c:numRef>
              <c:f>Sheet1!$B$48:$B$57</c:f>
              <c:numCache>
                <c:formatCode>General</c:formatCode>
                <c:ptCount val="10"/>
                <c:pt idx="0">
                  <c:v>2.5</c:v>
                </c:pt>
                <c:pt idx="1">
                  <c:v>3.4</c:v>
                </c:pt>
                <c:pt idx="2" formatCode="0.0_ ">
                  <c:v>3</c:v>
                </c:pt>
                <c:pt idx="3">
                  <c:v>2.9</c:v>
                </c:pt>
                <c:pt idx="4">
                  <c:v>1.7</c:v>
                </c:pt>
                <c:pt idx="5">
                  <c:v>1.5</c:v>
                </c:pt>
                <c:pt idx="6">
                  <c:v>6.4</c:v>
                </c:pt>
                <c:pt idx="7">
                  <c:v>7</c:v>
                </c:pt>
                <c:pt idx="8">
                  <c:v>6.3</c:v>
                </c:pt>
                <c:pt idx="9">
                  <c:v>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A05-4C94-8A6B-842DCAC5A8F0}"/>
            </c:ext>
          </c:extLst>
        </c:ser>
        <c:ser>
          <c:idx val="1"/>
          <c:order val="1"/>
          <c:tx>
            <c:strRef>
              <c:f>Sheet1!$C$47</c:f>
              <c:strCache>
                <c:ptCount val="1"/>
                <c:pt idx="0">
                  <c:v>Flow 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Sheet1!$A$48:$A$57</c:f>
              <c:strCache>
                <c:ptCount val="10"/>
                <c:pt idx="0">
                  <c:v>sample1-dry</c:v>
                </c:pt>
                <c:pt idx="1">
                  <c:v>sample2-dry</c:v>
                </c:pt>
                <c:pt idx="2">
                  <c:v>sample3-dry</c:v>
                </c:pt>
                <c:pt idx="3">
                  <c:v>sample4-dry</c:v>
                </c:pt>
                <c:pt idx="4">
                  <c:v>sample5-dry</c:v>
                </c:pt>
                <c:pt idx="5">
                  <c:v>sample6-dry</c:v>
                </c:pt>
                <c:pt idx="6">
                  <c:v>sample7-dry</c:v>
                </c:pt>
                <c:pt idx="7">
                  <c:v>sample8-dry</c:v>
                </c:pt>
                <c:pt idx="8">
                  <c:v>sample9-dry</c:v>
                </c:pt>
                <c:pt idx="9">
                  <c:v>sample10-dry</c:v>
                </c:pt>
              </c:strCache>
            </c:strRef>
          </c:xVal>
          <c:yVal>
            <c:numRef>
              <c:f>Sheet1!$C$48:$C$57</c:f>
              <c:numCache>
                <c:formatCode>General</c:formatCode>
                <c:ptCount val="10"/>
                <c:pt idx="0">
                  <c:v>1.9000000000000001</c:v>
                </c:pt>
                <c:pt idx="1">
                  <c:v>2.4</c:v>
                </c:pt>
                <c:pt idx="2">
                  <c:v>2.2999999999999998</c:v>
                </c:pt>
                <c:pt idx="3">
                  <c:v>2.7</c:v>
                </c:pt>
                <c:pt idx="4">
                  <c:v>2.1</c:v>
                </c:pt>
                <c:pt idx="5">
                  <c:v>1.6</c:v>
                </c:pt>
                <c:pt idx="6">
                  <c:v>6.3</c:v>
                </c:pt>
                <c:pt idx="7">
                  <c:v>8.5</c:v>
                </c:pt>
                <c:pt idx="8">
                  <c:v>16.5</c:v>
                </c:pt>
                <c:pt idx="9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A05-4C94-8A6B-842DCAC5A8F0}"/>
            </c:ext>
          </c:extLst>
        </c:ser>
        <c:ser>
          <c:idx val="2"/>
          <c:order val="2"/>
          <c:tx>
            <c:strRef>
              <c:f>Sheet1!$D$47</c:f>
              <c:strCache>
                <c:ptCount val="1"/>
                <c:pt idx="0">
                  <c:v>Enzymatic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Sheet1!$A$48:$A$57</c:f>
              <c:strCache>
                <c:ptCount val="10"/>
                <c:pt idx="0">
                  <c:v>sample1-dry</c:v>
                </c:pt>
                <c:pt idx="1">
                  <c:v>sample2-dry</c:v>
                </c:pt>
                <c:pt idx="2">
                  <c:v>sample3-dry</c:v>
                </c:pt>
                <c:pt idx="3">
                  <c:v>sample4-dry</c:v>
                </c:pt>
                <c:pt idx="4">
                  <c:v>sample5-dry</c:v>
                </c:pt>
                <c:pt idx="5">
                  <c:v>sample6-dry</c:v>
                </c:pt>
                <c:pt idx="6">
                  <c:v>sample7-dry</c:v>
                </c:pt>
                <c:pt idx="7">
                  <c:v>sample8-dry</c:v>
                </c:pt>
                <c:pt idx="8">
                  <c:v>sample9-dry</c:v>
                </c:pt>
                <c:pt idx="9">
                  <c:v>sample10-dry</c:v>
                </c:pt>
              </c:strCache>
            </c:strRef>
          </c:xVal>
          <c:yVal>
            <c:numRef>
              <c:f>Sheet1!$D$48:$D$57</c:f>
              <c:numCache>
                <c:formatCode>General</c:formatCode>
                <c:ptCount val="10"/>
                <c:pt idx="0">
                  <c:v>0.23</c:v>
                </c:pt>
                <c:pt idx="1">
                  <c:v>0.26</c:v>
                </c:pt>
                <c:pt idx="2">
                  <c:v>0.15000000000000024</c:v>
                </c:pt>
                <c:pt idx="3" formatCode="0.00_ ">
                  <c:v>0.30000000000000032</c:v>
                </c:pt>
                <c:pt idx="4" formatCode="0.0_ ">
                  <c:v>1.37</c:v>
                </c:pt>
                <c:pt idx="5" formatCode="0.00_ ">
                  <c:v>0.28000000000000008</c:v>
                </c:pt>
                <c:pt idx="6">
                  <c:v>3.5</c:v>
                </c:pt>
                <c:pt idx="7">
                  <c:v>6.1</c:v>
                </c:pt>
                <c:pt idx="8">
                  <c:v>12</c:v>
                </c:pt>
                <c:pt idx="9">
                  <c:v>7.6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A05-4C94-8A6B-842DCAC5A8F0}"/>
            </c:ext>
          </c:extLst>
        </c:ser>
        <c:ser>
          <c:idx val="3"/>
          <c:order val="3"/>
          <c:tx>
            <c:strRef>
              <c:f>Sheet1!$E$47</c:f>
              <c:strCache>
                <c:ptCount val="1"/>
                <c:pt idx="0">
                  <c:v>HPLC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Sheet1!$A$48:$A$57</c:f>
              <c:strCache>
                <c:ptCount val="10"/>
                <c:pt idx="0">
                  <c:v>sample1-dry</c:v>
                </c:pt>
                <c:pt idx="1">
                  <c:v>sample2-dry</c:v>
                </c:pt>
                <c:pt idx="2">
                  <c:v>sample3-dry</c:v>
                </c:pt>
                <c:pt idx="3">
                  <c:v>sample4-dry</c:v>
                </c:pt>
                <c:pt idx="4">
                  <c:v>sample5-dry</c:v>
                </c:pt>
                <c:pt idx="5">
                  <c:v>sample6-dry</c:v>
                </c:pt>
                <c:pt idx="6">
                  <c:v>sample7-dry</c:v>
                </c:pt>
                <c:pt idx="7">
                  <c:v>sample8-dry</c:v>
                </c:pt>
                <c:pt idx="8">
                  <c:v>sample9-dry</c:v>
                </c:pt>
                <c:pt idx="9">
                  <c:v>sample10-dry</c:v>
                </c:pt>
              </c:strCache>
            </c:strRef>
          </c:xVal>
          <c:yVal>
            <c:numRef>
              <c:f>Sheet1!$E$48:$E$57</c:f>
              <c:numCache>
                <c:formatCode>0.00_ </c:formatCode>
                <c:ptCount val="10"/>
                <c:pt idx="0">
                  <c:v>0.49600000000000088</c:v>
                </c:pt>
                <c:pt idx="1">
                  <c:v>0.47800000000000031</c:v>
                </c:pt>
                <c:pt idx="2">
                  <c:v>0.3310000000000019</c:v>
                </c:pt>
                <c:pt idx="3">
                  <c:v>0.49600000000000088</c:v>
                </c:pt>
                <c:pt idx="4">
                  <c:v>1.246</c:v>
                </c:pt>
                <c:pt idx="5">
                  <c:v>0.57200000000000062</c:v>
                </c:pt>
                <c:pt idx="6" formatCode="General">
                  <c:v>3.7</c:v>
                </c:pt>
                <c:pt idx="7" formatCode="General">
                  <c:v>5.7</c:v>
                </c:pt>
                <c:pt idx="8" formatCode="General">
                  <c:v>11.4</c:v>
                </c:pt>
                <c:pt idx="9" formatCode="General">
                  <c:v>6.5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FA05-4C94-8A6B-842DCAC5A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216832"/>
        <c:axId val="166218368"/>
      </c:scatterChart>
      <c:valAx>
        <c:axId val="166216832"/>
        <c:scaling>
          <c:orientation val="minMax"/>
        </c:scaling>
        <c:delete val="0"/>
        <c:axPos val="b"/>
        <c:majorTickMark val="out"/>
        <c:minorTickMark val="none"/>
        <c:tickLblPos val="nextTo"/>
        <c:crossAx val="166218368"/>
        <c:crosses val="autoZero"/>
        <c:crossBetween val="midCat"/>
        <c:majorUnit val="1"/>
      </c:valAx>
      <c:valAx>
        <c:axId val="166218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21683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Sheet1!$B$71</c:f>
              <c:strCache>
                <c:ptCount val="1"/>
                <c:pt idx="0">
                  <c:v>Titrator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Sheet1!$A$72:$A$75</c:f>
              <c:strCache>
                <c:ptCount val="4"/>
                <c:pt idx="0">
                  <c:v>sample7-semi dry</c:v>
                </c:pt>
                <c:pt idx="1">
                  <c:v>sample8-semi dry</c:v>
                </c:pt>
                <c:pt idx="2">
                  <c:v>sample9-semi sweet</c:v>
                </c:pt>
                <c:pt idx="3">
                  <c:v>sample10-semi sweet</c:v>
                </c:pt>
              </c:strCache>
            </c:strRef>
          </c:xVal>
          <c:yVal>
            <c:numRef>
              <c:f>Sheet1!$B$72:$B$75</c:f>
              <c:numCache>
                <c:formatCode>General</c:formatCode>
                <c:ptCount val="4"/>
                <c:pt idx="0">
                  <c:v>7.2</c:v>
                </c:pt>
                <c:pt idx="1">
                  <c:v>8.2000000000000011</c:v>
                </c:pt>
                <c:pt idx="2">
                  <c:v>12.8</c:v>
                </c:pt>
                <c:pt idx="3">
                  <c:v>33.5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AA5-4016-BD4C-683B39445DAC}"/>
            </c:ext>
          </c:extLst>
        </c:ser>
        <c:ser>
          <c:idx val="1"/>
          <c:order val="1"/>
          <c:tx>
            <c:strRef>
              <c:f>Sheet1!$C$71</c:f>
              <c:strCache>
                <c:ptCount val="1"/>
                <c:pt idx="0">
                  <c:v>Flow 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Sheet1!$A$72:$A$75</c:f>
              <c:strCache>
                <c:ptCount val="4"/>
                <c:pt idx="0">
                  <c:v>sample7-semi dry</c:v>
                </c:pt>
                <c:pt idx="1">
                  <c:v>sample8-semi dry</c:v>
                </c:pt>
                <c:pt idx="2">
                  <c:v>sample9-semi sweet</c:v>
                </c:pt>
                <c:pt idx="3">
                  <c:v>sample10-semi sweet</c:v>
                </c:pt>
              </c:strCache>
            </c:strRef>
          </c:xVal>
          <c:yVal>
            <c:numRef>
              <c:f>Sheet1!$C$72:$C$75</c:f>
              <c:numCache>
                <c:formatCode>General</c:formatCode>
                <c:ptCount val="4"/>
                <c:pt idx="0">
                  <c:v>15.7</c:v>
                </c:pt>
                <c:pt idx="1">
                  <c:v>9.3000000000000007</c:v>
                </c:pt>
                <c:pt idx="2">
                  <c:v>16.2</c:v>
                </c:pt>
                <c:pt idx="3">
                  <c:v>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AA5-4016-BD4C-683B39445DAC}"/>
            </c:ext>
          </c:extLst>
        </c:ser>
        <c:ser>
          <c:idx val="2"/>
          <c:order val="2"/>
          <c:tx>
            <c:strRef>
              <c:f>Sheet1!$D$71</c:f>
              <c:strCache>
                <c:ptCount val="1"/>
                <c:pt idx="0">
                  <c:v>Enzymatic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Sheet1!$A$72:$A$75</c:f>
              <c:strCache>
                <c:ptCount val="4"/>
                <c:pt idx="0">
                  <c:v>sample7-semi dry</c:v>
                </c:pt>
                <c:pt idx="1">
                  <c:v>sample8-semi dry</c:v>
                </c:pt>
                <c:pt idx="2">
                  <c:v>sample9-semi sweet</c:v>
                </c:pt>
                <c:pt idx="3">
                  <c:v>sample10-semi sweet</c:v>
                </c:pt>
              </c:strCache>
            </c:strRef>
          </c:xVal>
          <c:yVal>
            <c:numRef>
              <c:f>Sheet1!$D$72:$D$75</c:f>
              <c:numCache>
                <c:formatCode>0.0_ </c:formatCode>
                <c:ptCount val="4"/>
                <c:pt idx="0">
                  <c:v>2.42</c:v>
                </c:pt>
                <c:pt idx="1">
                  <c:v>8.09</c:v>
                </c:pt>
                <c:pt idx="2">
                  <c:v>11.68</c:v>
                </c:pt>
                <c:pt idx="3">
                  <c:v>37.090000000000003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AA5-4016-BD4C-683B39445DAC}"/>
            </c:ext>
          </c:extLst>
        </c:ser>
        <c:ser>
          <c:idx val="3"/>
          <c:order val="3"/>
          <c:tx>
            <c:strRef>
              <c:f>Sheet1!$E$71</c:f>
              <c:strCache>
                <c:ptCount val="1"/>
                <c:pt idx="0">
                  <c:v>HPLC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Sheet1!$A$72:$A$75</c:f>
              <c:strCache>
                <c:ptCount val="4"/>
                <c:pt idx="0">
                  <c:v>sample7-semi dry</c:v>
                </c:pt>
                <c:pt idx="1">
                  <c:v>sample8-semi dry</c:v>
                </c:pt>
                <c:pt idx="2">
                  <c:v>sample9-semi sweet</c:v>
                </c:pt>
                <c:pt idx="3">
                  <c:v>sample10-semi sweet</c:v>
                </c:pt>
              </c:strCache>
            </c:strRef>
          </c:xVal>
          <c:yVal>
            <c:numRef>
              <c:f>Sheet1!$E$72:$E$75</c:f>
              <c:numCache>
                <c:formatCode>0.00_ </c:formatCode>
                <c:ptCount val="4"/>
                <c:pt idx="0" formatCode="0.0_ ">
                  <c:v>12.175000000000002</c:v>
                </c:pt>
                <c:pt idx="1">
                  <c:v>7.952</c:v>
                </c:pt>
                <c:pt idx="2" formatCode="0.0_ ">
                  <c:v>14.993</c:v>
                </c:pt>
                <c:pt idx="3" formatCode="0.0_ ">
                  <c:v>35.187000000000005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1AA5-4016-BD4C-683B39445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228736"/>
        <c:axId val="166230272"/>
      </c:scatterChart>
      <c:valAx>
        <c:axId val="166228736"/>
        <c:scaling>
          <c:orientation val="minMax"/>
        </c:scaling>
        <c:delete val="1"/>
        <c:axPos val="b"/>
        <c:majorTickMark val="out"/>
        <c:minorTickMark val="none"/>
        <c:tickLblPos val="nextTo"/>
        <c:crossAx val="166230272"/>
        <c:crosses val="autoZero"/>
        <c:crossBetween val="midCat"/>
      </c:valAx>
      <c:valAx>
        <c:axId val="166230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22873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Sheet1!$B$97</c:f>
              <c:strCache>
                <c:ptCount val="1"/>
                <c:pt idx="0">
                  <c:v>Titrator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Sheet1!$A$98:$A$99</c:f>
              <c:strCache>
                <c:ptCount val="2"/>
                <c:pt idx="0">
                  <c:v>sample11-sweet</c:v>
                </c:pt>
                <c:pt idx="1">
                  <c:v>sample12-sweet</c:v>
                </c:pt>
              </c:strCache>
            </c:strRef>
          </c:xVal>
          <c:yVal>
            <c:numRef>
              <c:f>Sheet1!$B$98:$B$99</c:f>
              <c:numCache>
                <c:formatCode>General</c:formatCode>
                <c:ptCount val="2"/>
                <c:pt idx="0">
                  <c:v>51.3</c:v>
                </c:pt>
                <c:pt idx="1">
                  <c:v>96.9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0E6-4584-84AE-6DDD89921E2D}"/>
            </c:ext>
          </c:extLst>
        </c:ser>
        <c:ser>
          <c:idx val="1"/>
          <c:order val="1"/>
          <c:tx>
            <c:strRef>
              <c:f>Sheet1!$C$97</c:f>
              <c:strCache>
                <c:ptCount val="1"/>
                <c:pt idx="0">
                  <c:v>Flow 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Sheet1!$A$98:$A$99</c:f>
              <c:strCache>
                <c:ptCount val="2"/>
                <c:pt idx="0">
                  <c:v>sample11-sweet</c:v>
                </c:pt>
                <c:pt idx="1">
                  <c:v>sample12-sweet</c:v>
                </c:pt>
              </c:strCache>
            </c:strRef>
          </c:xVal>
          <c:yVal>
            <c:numRef>
              <c:f>Sheet1!$C$98:$C$99</c:f>
              <c:numCache>
                <c:formatCode>General</c:formatCode>
                <c:ptCount val="2"/>
                <c:pt idx="0">
                  <c:v>50.8</c:v>
                </c:pt>
                <c:pt idx="1">
                  <c:v>131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0E6-4584-84AE-6DDD89921E2D}"/>
            </c:ext>
          </c:extLst>
        </c:ser>
        <c:ser>
          <c:idx val="2"/>
          <c:order val="2"/>
          <c:tx>
            <c:strRef>
              <c:f>Sheet1!$D$97</c:f>
              <c:strCache>
                <c:ptCount val="1"/>
                <c:pt idx="0">
                  <c:v>Enzymatic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Sheet1!$A$98:$A$99</c:f>
              <c:strCache>
                <c:ptCount val="2"/>
                <c:pt idx="0">
                  <c:v>sample11-sweet</c:v>
                </c:pt>
                <c:pt idx="1">
                  <c:v>sample12-sweet</c:v>
                </c:pt>
              </c:strCache>
            </c:strRef>
          </c:xVal>
          <c:yVal>
            <c:numRef>
              <c:f>Sheet1!$D$98:$D$99</c:f>
              <c:numCache>
                <c:formatCode>0;__xdc00_</c:formatCode>
                <c:ptCount val="2"/>
                <c:pt idx="0" formatCode="0.0_ ">
                  <c:v>47.49</c:v>
                </c:pt>
                <c:pt idx="1">
                  <c:v>129.5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0E6-4584-84AE-6DDD89921E2D}"/>
            </c:ext>
          </c:extLst>
        </c:ser>
        <c:ser>
          <c:idx val="3"/>
          <c:order val="3"/>
          <c:tx>
            <c:strRef>
              <c:f>Sheet1!$E$97</c:f>
              <c:strCache>
                <c:ptCount val="1"/>
                <c:pt idx="0">
                  <c:v>HPLC</c:v>
                </c:pt>
              </c:strCache>
            </c:strRef>
          </c:tx>
          <c:spPr>
            <a:ln w="63500">
              <a:noFill/>
            </a:ln>
          </c:spPr>
          <c:xVal>
            <c:strRef>
              <c:f>Sheet1!$A$98:$A$99</c:f>
              <c:strCache>
                <c:ptCount val="2"/>
                <c:pt idx="0">
                  <c:v>sample11-sweet</c:v>
                </c:pt>
                <c:pt idx="1">
                  <c:v>sample12-sweet</c:v>
                </c:pt>
              </c:strCache>
            </c:strRef>
          </c:xVal>
          <c:yVal>
            <c:numRef>
              <c:f>Sheet1!$E$98:$E$99</c:f>
              <c:numCache>
                <c:formatCode>0_ </c:formatCode>
                <c:ptCount val="2"/>
                <c:pt idx="0" formatCode="0.0_ ">
                  <c:v>48.756</c:v>
                </c:pt>
                <c:pt idx="1">
                  <c:v>115.142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C0E6-4584-84AE-6DDD89921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294272"/>
        <c:axId val="166295808"/>
      </c:scatterChart>
      <c:valAx>
        <c:axId val="16629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66295808"/>
        <c:crosses val="autoZero"/>
        <c:crossBetween val="midCat"/>
        <c:majorUnit val="1"/>
      </c:valAx>
      <c:valAx>
        <c:axId val="166295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29427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Sheet1!$H$47</c:f>
              <c:strCache>
                <c:ptCount val="1"/>
                <c:pt idx="0">
                  <c:v>pH8.2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Sheet1!$G$48:$G$57</c:f>
              <c:strCache>
                <c:ptCount val="10"/>
                <c:pt idx="6">
                  <c:v>sample7-dry</c:v>
                </c:pt>
                <c:pt idx="7">
                  <c:v>sample8-dry</c:v>
                </c:pt>
                <c:pt idx="8">
                  <c:v>sample9-dry</c:v>
                </c:pt>
                <c:pt idx="9">
                  <c:v>sample10-dry</c:v>
                </c:pt>
              </c:strCache>
            </c:strRef>
          </c:xVal>
          <c:yVal>
            <c:numRef>
              <c:f>Sheet1!$H$48:$H$57</c:f>
              <c:numCache>
                <c:formatCode>General</c:formatCode>
                <c:ptCount val="10"/>
                <c:pt idx="6">
                  <c:v>5.01</c:v>
                </c:pt>
                <c:pt idx="7">
                  <c:v>7.57</c:v>
                </c:pt>
                <c:pt idx="8">
                  <c:v>6.18</c:v>
                </c:pt>
                <c:pt idx="9">
                  <c:v>6.22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C01-4E8A-9FDD-23F97D3444BA}"/>
            </c:ext>
          </c:extLst>
        </c:ser>
        <c:ser>
          <c:idx val="1"/>
          <c:order val="1"/>
          <c:tx>
            <c:strRef>
              <c:f>Sheet1!$I$47</c:f>
              <c:strCache>
                <c:ptCount val="1"/>
                <c:pt idx="0">
                  <c:v>pH7.0</c:v>
                </c:pt>
              </c:strCache>
            </c:strRef>
          </c:tx>
          <c:spPr>
            <a:ln w="28575">
              <a:noFill/>
            </a:ln>
          </c:spPr>
          <c:xVal>
            <c:strRef>
              <c:f>Sheet1!$G$48:$G$57</c:f>
              <c:strCache>
                <c:ptCount val="10"/>
                <c:pt idx="6">
                  <c:v>sample7-dry</c:v>
                </c:pt>
                <c:pt idx="7">
                  <c:v>sample8-dry</c:v>
                </c:pt>
                <c:pt idx="8">
                  <c:v>sample9-dry</c:v>
                </c:pt>
                <c:pt idx="9">
                  <c:v>sample10-dry</c:v>
                </c:pt>
              </c:strCache>
            </c:strRef>
          </c:xVal>
          <c:yVal>
            <c:numRef>
              <c:f>Sheet1!$I$48:$I$57</c:f>
              <c:numCache>
                <c:formatCode>General</c:formatCode>
                <c:ptCount val="10"/>
                <c:pt idx="6">
                  <c:v>4.6199999999999966</c:v>
                </c:pt>
                <c:pt idx="7">
                  <c:v>7.1599999999999975</c:v>
                </c:pt>
                <c:pt idx="8">
                  <c:v>5.56</c:v>
                </c:pt>
                <c:pt idx="9">
                  <c:v>5.85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C01-4E8A-9FDD-23F97D3444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119872"/>
        <c:axId val="167404288"/>
      </c:scatterChart>
      <c:valAx>
        <c:axId val="167119872"/>
        <c:scaling>
          <c:orientation val="minMax"/>
          <c:max val="11"/>
          <c:min val="6"/>
        </c:scaling>
        <c:delete val="0"/>
        <c:axPos val="b"/>
        <c:majorTickMark val="out"/>
        <c:minorTickMark val="none"/>
        <c:tickLblPos val="nextTo"/>
        <c:crossAx val="167404288"/>
        <c:crosses val="autoZero"/>
        <c:crossBetween val="midCat"/>
      </c:valAx>
      <c:valAx>
        <c:axId val="167404288"/>
        <c:scaling>
          <c:orientation val="minMax"/>
          <c:min val="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119872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14A363-6B22-4F97-97DE-746DDE255D73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624D939-E6E6-4C8F-B1D1-02F32B2A382D}">
      <dgm:prSet phldrT="[文本]" custT="1"/>
      <dgm:spPr/>
      <dgm:t>
        <a:bodyPr/>
        <a:lstStyle/>
        <a:p>
          <a:r>
            <a:rPr lang="en-US" altLang="zh-CN" sz="2400" dirty="0">
              <a:solidFill>
                <a:schemeClr val="tx1"/>
              </a:solidFill>
              <a:effectLst/>
            </a:rPr>
            <a:t>Residual sugar </a:t>
          </a:r>
          <a:endParaRPr lang="zh-CN" altLang="en-US" sz="2400" dirty="0">
            <a:solidFill>
              <a:schemeClr val="tx1"/>
            </a:solidFill>
          </a:endParaRPr>
        </a:p>
      </dgm:t>
    </dgm:pt>
    <dgm:pt modelId="{18508138-5BCD-44E3-9C21-4CEC8F353DE7}" type="parTrans" cxnId="{3AB38F39-8AAD-4912-B977-77A17240698B}">
      <dgm:prSet/>
      <dgm:spPr/>
      <dgm:t>
        <a:bodyPr/>
        <a:lstStyle/>
        <a:p>
          <a:endParaRPr lang="zh-CN" altLang="en-US" sz="2400"/>
        </a:p>
      </dgm:t>
    </dgm:pt>
    <dgm:pt modelId="{3DE0728B-ED05-451D-BD87-D0034286E85C}" type="sibTrans" cxnId="{3AB38F39-8AAD-4912-B977-77A17240698B}">
      <dgm:prSet/>
      <dgm:spPr/>
      <dgm:t>
        <a:bodyPr/>
        <a:lstStyle/>
        <a:p>
          <a:endParaRPr lang="zh-CN" altLang="en-US" sz="2400"/>
        </a:p>
      </dgm:t>
    </dgm:pt>
    <dgm:pt modelId="{9719EA61-9B83-4E17-9EE2-4F9D86E1B9A4}">
      <dgm:prSet phldrT="[文本]" custT="1"/>
      <dgm:spPr/>
      <dgm:t>
        <a:bodyPr/>
        <a:lstStyle/>
        <a:p>
          <a:pPr algn="ctr"/>
          <a:r>
            <a:rPr lang="en-US" altLang="zh-CN" sz="2400" dirty="0">
              <a:solidFill>
                <a:schemeClr val="accent2"/>
              </a:solidFill>
            </a:rPr>
            <a:t>Total sugar</a:t>
          </a:r>
        </a:p>
        <a:p>
          <a:pPr algn="l"/>
          <a:r>
            <a:rPr kumimoji="0" lang="en-US" altLang="zh-CN" sz="16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Glucose+Fructose+</a:t>
          </a:r>
          <a:r>
            <a:rPr kumimoji="0" lang="en-US" altLang="zh-CN" sz="16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other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 oligosaccharides 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 (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can been </a:t>
          </a:r>
          <a:r>
            <a:rPr kumimoji="0" lang="en-US" altLang="zh-CN" sz="16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hydrolysis</a:t>
          </a:r>
          <a:r>
            <a:rPr kumimoji="0" lang="en-US" altLang="zh-CN" sz="16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ed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 to the reducing 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sugar)+other reducing matter(</a:t>
          </a:r>
          <a:r>
            <a:rPr kumimoji="0" lang="en-US" altLang="zh-CN" sz="16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e.g.tannin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 </a:t>
          </a:r>
          <a:r>
            <a:rPr kumimoji="0" lang="en-US" altLang="zh-CN" sz="16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polyphenols</a:t>
          </a:r>
          <a:r>
            <a:rPr kumimoji="0" lang="en-US" altLang="zh-CN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)</a:t>
          </a:r>
          <a:endParaRPr lang="en-US" altLang="zh-CN" sz="1600" dirty="0"/>
        </a:p>
        <a:p>
          <a:pPr algn="l"/>
          <a:r>
            <a:rPr lang="en-US" altLang="zh-CN" sz="1600" dirty="0"/>
            <a:t>GB 15037</a:t>
          </a:r>
          <a:r>
            <a:rPr lang="zh-CN" altLang="en-US" sz="1600" dirty="0"/>
            <a:t>、</a:t>
          </a:r>
          <a:r>
            <a:rPr lang="en-US" altLang="zh-CN" sz="1600" dirty="0"/>
            <a:t>GB/T15038</a:t>
          </a:r>
        </a:p>
      </dgm:t>
    </dgm:pt>
    <dgm:pt modelId="{A8069E17-AA87-4609-A526-42B12A7A6391}" type="parTrans" cxnId="{20042445-7D82-46BC-AC48-5F7C2662D009}">
      <dgm:prSet/>
      <dgm:spPr/>
      <dgm:t>
        <a:bodyPr/>
        <a:lstStyle/>
        <a:p>
          <a:endParaRPr lang="zh-CN" altLang="en-US" sz="2400"/>
        </a:p>
      </dgm:t>
    </dgm:pt>
    <dgm:pt modelId="{DA6D7122-018A-43C2-82D0-38860B174135}" type="sibTrans" cxnId="{20042445-7D82-46BC-AC48-5F7C2662D009}">
      <dgm:prSet/>
      <dgm:spPr/>
      <dgm:t>
        <a:bodyPr/>
        <a:lstStyle/>
        <a:p>
          <a:endParaRPr lang="zh-CN" altLang="en-US" sz="2400"/>
        </a:p>
      </dgm:t>
    </dgm:pt>
    <dgm:pt modelId="{93BD252B-927E-4726-BB90-8991D34ED3B3}">
      <dgm:prSet phldrT="[文本]" custT="1"/>
      <dgm:spPr/>
      <dgm:t>
        <a:bodyPr/>
        <a:lstStyle/>
        <a:p>
          <a:pPr algn="ctr"/>
          <a:r>
            <a:rPr lang="en-US" altLang="zh-CN" sz="2400" dirty="0">
              <a:solidFill>
                <a:schemeClr val="accent2"/>
              </a:solidFill>
            </a:rPr>
            <a:t>Reducing sugar</a:t>
          </a:r>
        </a:p>
        <a:p>
          <a:pPr algn="l"/>
          <a:r>
            <a:rPr kumimoji="0" lang="en-US" altLang="zh-CN" sz="2000" b="0" i="0" u="none" strike="noStrike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Glucose+Fructose</a:t>
          </a:r>
          <a:endParaRPr kumimoji="0" lang="en-US" altLang="zh-CN" sz="2000" b="0" i="0" u="none" strike="noStrike" cap="none" normalizeH="0" baseline="0" dirty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宋体" charset="-122"/>
          </a:endParaRPr>
        </a:p>
        <a:p>
          <a:pPr algn="l"/>
          <a:r>
            <a:rPr kumimoji="0" lang="en-US" altLang="zh-CN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OIV etc.</a:t>
          </a:r>
          <a:endParaRPr lang="zh-CN" altLang="en-US" sz="2000" dirty="0"/>
        </a:p>
      </dgm:t>
    </dgm:pt>
    <dgm:pt modelId="{10DE6DF7-A1AE-4A08-8F59-90D0ACAD108D}" type="parTrans" cxnId="{95FA0A5B-3ECB-442E-983F-689CDB060B0B}">
      <dgm:prSet/>
      <dgm:spPr/>
      <dgm:t>
        <a:bodyPr/>
        <a:lstStyle/>
        <a:p>
          <a:endParaRPr lang="zh-CN" altLang="en-US" sz="2400"/>
        </a:p>
      </dgm:t>
    </dgm:pt>
    <dgm:pt modelId="{E2F4FBF5-94FD-4023-B4A7-3B8C25242DD1}" type="sibTrans" cxnId="{95FA0A5B-3ECB-442E-983F-689CDB060B0B}">
      <dgm:prSet/>
      <dgm:spPr/>
      <dgm:t>
        <a:bodyPr/>
        <a:lstStyle/>
        <a:p>
          <a:endParaRPr lang="zh-CN" altLang="en-US" sz="2400"/>
        </a:p>
      </dgm:t>
    </dgm:pt>
    <dgm:pt modelId="{2CAB4BBC-0DA7-443E-B144-6E87A528CDD0}" type="pres">
      <dgm:prSet presAssocID="{7914A363-6B22-4F97-97DE-746DDE255D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A2A3E5-A606-4D75-BE74-C94E5D139863}" type="pres">
      <dgm:prSet presAssocID="{D624D939-E6E6-4C8F-B1D1-02F32B2A382D}" presName="hierRoot1" presStyleCnt="0">
        <dgm:presLayoutVars>
          <dgm:hierBranch val="init"/>
        </dgm:presLayoutVars>
      </dgm:prSet>
      <dgm:spPr/>
    </dgm:pt>
    <dgm:pt modelId="{E11221BC-8DAF-489F-ACA6-62C3A7F2D851}" type="pres">
      <dgm:prSet presAssocID="{D624D939-E6E6-4C8F-B1D1-02F32B2A382D}" presName="rootComposite1" presStyleCnt="0"/>
      <dgm:spPr/>
    </dgm:pt>
    <dgm:pt modelId="{583AA507-336D-45E5-AD4F-F8BD70FE6ED9}" type="pres">
      <dgm:prSet presAssocID="{D624D939-E6E6-4C8F-B1D1-02F32B2A382D}" presName="rootText1" presStyleLbl="node0" presStyleIdx="0" presStyleCnt="1" custScaleX="27110" custScaleY="19173">
        <dgm:presLayoutVars>
          <dgm:chPref val="3"/>
        </dgm:presLayoutVars>
      </dgm:prSet>
      <dgm:spPr/>
    </dgm:pt>
    <dgm:pt modelId="{0E6BD623-7790-4148-A1C1-54C55DFE086F}" type="pres">
      <dgm:prSet presAssocID="{D624D939-E6E6-4C8F-B1D1-02F32B2A382D}" presName="rootConnector1" presStyleLbl="node1" presStyleIdx="0" presStyleCnt="0"/>
      <dgm:spPr/>
    </dgm:pt>
    <dgm:pt modelId="{EBC922BC-4733-44D2-A00D-AE95A8FFBFD1}" type="pres">
      <dgm:prSet presAssocID="{D624D939-E6E6-4C8F-B1D1-02F32B2A382D}" presName="hierChild2" presStyleCnt="0"/>
      <dgm:spPr/>
    </dgm:pt>
    <dgm:pt modelId="{AB06C7AF-8FED-45D6-80CF-CA018DB70FC1}" type="pres">
      <dgm:prSet presAssocID="{A8069E17-AA87-4609-A526-42B12A7A6391}" presName="Name37" presStyleLbl="parChTrans1D2" presStyleIdx="0" presStyleCnt="2"/>
      <dgm:spPr/>
    </dgm:pt>
    <dgm:pt modelId="{F1762502-ED1C-47F7-8222-E01AA59C9D60}" type="pres">
      <dgm:prSet presAssocID="{9719EA61-9B83-4E17-9EE2-4F9D86E1B9A4}" presName="hierRoot2" presStyleCnt="0">
        <dgm:presLayoutVars>
          <dgm:hierBranch val="init"/>
        </dgm:presLayoutVars>
      </dgm:prSet>
      <dgm:spPr/>
    </dgm:pt>
    <dgm:pt modelId="{26746F91-038E-4DA1-8D24-E12868E2414E}" type="pres">
      <dgm:prSet presAssocID="{9719EA61-9B83-4E17-9EE2-4F9D86E1B9A4}" presName="rootComposite" presStyleCnt="0"/>
      <dgm:spPr/>
    </dgm:pt>
    <dgm:pt modelId="{7ED73B86-6AE1-4FBF-AB86-246581CBB149}" type="pres">
      <dgm:prSet presAssocID="{9719EA61-9B83-4E17-9EE2-4F9D86E1B9A4}" presName="rootText" presStyleLbl="node2" presStyleIdx="0" presStyleCnt="2" custScaleX="36934" custScaleY="56280" custLinFactNeighborX="819" custLinFactNeighborY="-586">
        <dgm:presLayoutVars>
          <dgm:chPref val="3"/>
        </dgm:presLayoutVars>
      </dgm:prSet>
      <dgm:spPr/>
    </dgm:pt>
    <dgm:pt modelId="{4AEBACB6-4ADA-4ED3-8737-5AD2A567A6E0}" type="pres">
      <dgm:prSet presAssocID="{9719EA61-9B83-4E17-9EE2-4F9D86E1B9A4}" presName="rootConnector" presStyleLbl="node2" presStyleIdx="0" presStyleCnt="2"/>
      <dgm:spPr/>
    </dgm:pt>
    <dgm:pt modelId="{E523D4FE-A991-48CB-9845-621A0C5A45E6}" type="pres">
      <dgm:prSet presAssocID="{9719EA61-9B83-4E17-9EE2-4F9D86E1B9A4}" presName="hierChild4" presStyleCnt="0"/>
      <dgm:spPr/>
    </dgm:pt>
    <dgm:pt modelId="{D03A592B-A79D-4DA2-A0E3-6AE5F1C63122}" type="pres">
      <dgm:prSet presAssocID="{9719EA61-9B83-4E17-9EE2-4F9D86E1B9A4}" presName="hierChild5" presStyleCnt="0"/>
      <dgm:spPr/>
    </dgm:pt>
    <dgm:pt modelId="{256B1D51-95B1-4F26-9AF9-C59578E8AC6D}" type="pres">
      <dgm:prSet presAssocID="{10DE6DF7-A1AE-4A08-8F59-90D0ACAD108D}" presName="Name37" presStyleLbl="parChTrans1D2" presStyleIdx="1" presStyleCnt="2"/>
      <dgm:spPr/>
    </dgm:pt>
    <dgm:pt modelId="{5926F4F8-2160-47C0-9295-D28125364435}" type="pres">
      <dgm:prSet presAssocID="{93BD252B-927E-4726-BB90-8991D34ED3B3}" presName="hierRoot2" presStyleCnt="0">
        <dgm:presLayoutVars>
          <dgm:hierBranch val="init"/>
        </dgm:presLayoutVars>
      </dgm:prSet>
      <dgm:spPr/>
    </dgm:pt>
    <dgm:pt modelId="{64096EC4-CCAB-499B-9221-B98BEBCF8AF3}" type="pres">
      <dgm:prSet presAssocID="{93BD252B-927E-4726-BB90-8991D34ED3B3}" presName="rootComposite" presStyleCnt="0"/>
      <dgm:spPr/>
    </dgm:pt>
    <dgm:pt modelId="{F7164EF1-CDB3-44F8-925E-D709D95C5DFA}" type="pres">
      <dgm:prSet presAssocID="{93BD252B-927E-4726-BB90-8991D34ED3B3}" presName="rootText" presStyleLbl="node2" presStyleIdx="1" presStyleCnt="2" custScaleX="39818" custScaleY="56767" custLinFactNeighborX="-432" custLinFactNeighborY="-586">
        <dgm:presLayoutVars>
          <dgm:chPref val="3"/>
        </dgm:presLayoutVars>
      </dgm:prSet>
      <dgm:spPr/>
    </dgm:pt>
    <dgm:pt modelId="{2011FB0C-378C-4D00-B2D4-60DB5A7AFCBC}" type="pres">
      <dgm:prSet presAssocID="{93BD252B-927E-4726-BB90-8991D34ED3B3}" presName="rootConnector" presStyleLbl="node2" presStyleIdx="1" presStyleCnt="2"/>
      <dgm:spPr/>
    </dgm:pt>
    <dgm:pt modelId="{61D48DBB-28D1-4E35-8FA5-55A1DDC432C8}" type="pres">
      <dgm:prSet presAssocID="{93BD252B-927E-4726-BB90-8991D34ED3B3}" presName="hierChild4" presStyleCnt="0"/>
      <dgm:spPr/>
    </dgm:pt>
    <dgm:pt modelId="{AB9F8C0E-A570-4C8C-996C-E375EBD87DC7}" type="pres">
      <dgm:prSet presAssocID="{93BD252B-927E-4726-BB90-8991D34ED3B3}" presName="hierChild5" presStyleCnt="0"/>
      <dgm:spPr/>
    </dgm:pt>
    <dgm:pt modelId="{B3BAB864-F249-447E-B24C-07F31C120713}" type="pres">
      <dgm:prSet presAssocID="{D624D939-E6E6-4C8F-B1D1-02F32B2A382D}" presName="hierChild3" presStyleCnt="0"/>
      <dgm:spPr/>
    </dgm:pt>
  </dgm:ptLst>
  <dgm:cxnLst>
    <dgm:cxn modelId="{7D445619-8CD0-4316-9A92-89E1C80B03F3}" type="presOf" srcId="{9719EA61-9B83-4E17-9EE2-4F9D86E1B9A4}" destId="{4AEBACB6-4ADA-4ED3-8737-5AD2A567A6E0}" srcOrd="1" destOrd="0" presId="urn:microsoft.com/office/officeart/2005/8/layout/orgChart1"/>
    <dgm:cxn modelId="{3AB38F39-8AAD-4912-B977-77A17240698B}" srcId="{7914A363-6B22-4F97-97DE-746DDE255D73}" destId="{D624D939-E6E6-4C8F-B1D1-02F32B2A382D}" srcOrd="0" destOrd="0" parTransId="{18508138-5BCD-44E3-9C21-4CEC8F353DE7}" sibTransId="{3DE0728B-ED05-451D-BD87-D0034286E85C}"/>
    <dgm:cxn modelId="{31419F40-F307-4941-B8F1-92517FE78DAD}" type="presOf" srcId="{D624D939-E6E6-4C8F-B1D1-02F32B2A382D}" destId="{583AA507-336D-45E5-AD4F-F8BD70FE6ED9}" srcOrd="0" destOrd="0" presId="urn:microsoft.com/office/officeart/2005/8/layout/orgChart1"/>
    <dgm:cxn modelId="{95FA0A5B-3ECB-442E-983F-689CDB060B0B}" srcId="{D624D939-E6E6-4C8F-B1D1-02F32B2A382D}" destId="{93BD252B-927E-4726-BB90-8991D34ED3B3}" srcOrd="1" destOrd="0" parTransId="{10DE6DF7-A1AE-4A08-8F59-90D0ACAD108D}" sibTransId="{E2F4FBF5-94FD-4023-B4A7-3B8C25242DD1}"/>
    <dgm:cxn modelId="{E95EE661-BE57-4A2C-9A54-7E74988C0CF4}" type="presOf" srcId="{D624D939-E6E6-4C8F-B1D1-02F32B2A382D}" destId="{0E6BD623-7790-4148-A1C1-54C55DFE086F}" srcOrd="1" destOrd="0" presId="urn:microsoft.com/office/officeart/2005/8/layout/orgChart1"/>
    <dgm:cxn modelId="{20042445-7D82-46BC-AC48-5F7C2662D009}" srcId="{D624D939-E6E6-4C8F-B1D1-02F32B2A382D}" destId="{9719EA61-9B83-4E17-9EE2-4F9D86E1B9A4}" srcOrd="0" destOrd="0" parTransId="{A8069E17-AA87-4609-A526-42B12A7A6391}" sibTransId="{DA6D7122-018A-43C2-82D0-38860B174135}"/>
    <dgm:cxn modelId="{1D86FC5A-19CE-4318-8394-C55FAFCBAD27}" type="presOf" srcId="{93BD252B-927E-4726-BB90-8991D34ED3B3}" destId="{2011FB0C-378C-4D00-B2D4-60DB5A7AFCBC}" srcOrd="1" destOrd="0" presId="urn:microsoft.com/office/officeart/2005/8/layout/orgChart1"/>
    <dgm:cxn modelId="{1B529498-7162-48F2-8096-10368328ABF2}" type="presOf" srcId="{9719EA61-9B83-4E17-9EE2-4F9D86E1B9A4}" destId="{7ED73B86-6AE1-4FBF-AB86-246581CBB149}" srcOrd="0" destOrd="0" presId="urn:microsoft.com/office/officeart/2005/8/layout/orgChart1"/>
    <dgm:cxn modelId="{544FE1B9-9AA7-43B1-B264-8709A71DB6A0}" type="presOf" srcId="{10DE6DF7-A1AE-4A08-8F59-90D0ACAD108D}" destId="{256B1D51-95B1-4F26-9AF9-C59578E8AC6D}" srcOrd="0" destOrd="0" presId="urn:microsoft.com/office/officeart/2005/8/layout/orgChart1"/>
    <dgm:cxn modelId="{C83FE5EB-A7A1-4265-BD62-2A3D118E2870}" type="presOf" srcId="{93BD252B-927E-4726-BB90-8991D34ED3B3}" destId="{F7164EF1-CDB3-44F8-925E-D709D95C5DFA}" srcOrd="0" destOrd="0" presId="urn:microsoft.com/office/officeart/2005/8/layout/orgChart1"/>
    <dgm:cxn modelId="{3ED147F1-A6C4-43D3-A440-CA8CD664B3E9}" type="presOf" srcId="{7914A363-6B22-4F97-97DE-746DDE255D73}" destId="{2CAB4BBC-0DA7-443E-B144-6E87A528CDD0}" srcOrd="0" destOrd="0" presId="urn:microsoft.com/office/officeart/2005/8/layout/orgChart1"/>
    <dgm:cxn modelId="{C882ADF4-73A8-49D8-A027-3023BDE2F3F6}" type="presOf" srcId="{A8069E17-AA87-4609-A526-42B12A7A6391}" destId="{AB06C7AF-8FED-45D6-80CF-CA018DB70FC1}" srcOrd="0" destOrd="0" presId="urn:microsoft.com/office/officeart/2005/8/layout/orgChart1"/>
    <dgm:cxn modelId="{3C82A0FF-3186-43E5-A813-0057F44F07A7}" type="presParOf" srcId="{2CAB4BBC-0DA7-443E-B144-6E87A528CDD0}" destId="{88A2A3E5-A606-4D75-BE74-C94E5D139863}" srcOrd="0" destOrd="0" presId="urn:microsoft.com/office/officeart/2005/8/layout/orgChart1"/>
    <dgm:cxn modelId="{0656EEB1-E2AA-423D-B678-B79AC9281FE2}" type="presParOf" srcId="{88A2A3E5-A606-4D75-BE74-C94E5D139863}" destId="{E11221BC-8DAF-489F-ACA6-62C3A7F2D851}" srcOrd="0" destOrd="0" presId="urn:microsoft.com/office/officeart/2005/8/layout/orgChart1"/>
    <dgm:cxn modelId="{0238D548-7D05-4998-9C6D-6C3CBE012558}" type="presParOf" srcId="{E11221BC-8DAF-489F-ACA6-62C3A7F2D851}" destId="{583AA507-336D-45E5-AD4F-F8BD70FE6ED9}" srcOrd="0" destOrd="0" presId="urn:microsoft.com/office/officeart/2005/8/layout/orgChart1"/>
    <dgm:cxn modelId="{F65BCD69-2FCD-43DD-A6DF-DC5E609E6E3B}" type="presParOf" srcId="{E11221BC-8DAF-489F-ACA6-62C3A7F2D851}" destId="{0E6BD623-7790-4148-A1C1-54C55DFE086F}" srcOrd="1" destOrd="0" presId="urn:microsoft.com/office/officeart/2005/8/layout/orgChart1"/>
    <dgm:cxn modelId="{3235C891-6434-4C2D-9C01-A629984C948A}" type="presParOf" srcId="{88A2A3E5-A606-4D75-BE74-C94E5D139863}" destId="{EBC922BC-4733-44D2-A00D-AE95A8FFBFD1}" srcOrd="1" destOrd="0" presId="urn:microsoft.com/office/officeart/2005/8/layout/orgChart1"/>
    <dgm:cxn modelId="{015588FF-869D-4835-A315-3B45EECA968C}" type="presParOf" srcId="{EBC922BC-4733-44D2-A00D-AE95A8FFBFD1}" destId="{AB06C7AF-8FED-45D6-80CF-CA018DB70FC1}" srcOrd="0" destOrd="0" presId="urn:microsoft.com/office/officeart/2005/8/layout/orgChart1"/>
    <dgm:cxn modelId="{A4C37943-2307-4BE1-973A-F10DDF974FA2}" type="presParOf" srcId="{EBC922BC-4733-44D2-A00D-AE95A8FFBFD1}" destId="{F1762502-ED1C-47F7-8222-E01AA59C9D60}" srcOrd="1" destOrd="0" presId="urn:microsoft.com/office/officeart/2005/8/layout/orgChart1"/>
    <dgm:cxn modelId="{0CC4CFC4-8AD3-44BB-BDE5-3C9ECB6718D1}" type="presParOf" srcId="{F1762502-ED1C-47F7-8222-E01AA59C9D60}" destId="{26746F91-038E-4DA1-8D24-E12868E2414E}" srcOrd="0" destOrd="0" presId="urn:microsoft.com/office/officeart/2005/8/layout/orgChart1"/>
    <dgm:cxn modelId="{43309733-DDBB-4A33-94F1-5881DBADC85B}" type="presParOf" srcId="{26746F91-038E-4DA1-8D24-E12868E2414E}" destId="{7ED73B86-6AE1-4FBF-AB86-246581CBB149}" srcOrd="0" destOrd="0" presId="urn:microsoft.com/office/officeart/2005/8/layout/orgChart1"/>
    <dgm:cxn modelId="{AAFE809E-EC59-4475-8E38-6CDE398C9793}" type="presParOf" srcId="{26746F91-038E-4DA1-8D24-E12868E2414E}" destId="{4AEBACB6-4ADA-4ED3-8737-5AD2A567A6E0}" srcOrd="1" destOrd="0" presId="urn:microsoft.com/office/officeart/2005/8/layout/orgChart1"/>
    <dgm:cxn modelId="{4D3017F8-B941-48E5-9843-8EFDAD476FA2}" type="presParOf" srcId="{F1762502-ED1C-47F7-8222-E01AA59C9D60}" destId="{E523D4FE-A991-48CB-9845-621A0C5A45E6}" srcOrd="1" destOrd="0" presId="urn:microsoft.com/office/officeart/2005/8/layout/orgChart1"/>
    <dgm:cxn modelId="{F1040388-1193-4498-A611-54A6B5CA1DCC}" type="presParOf" srcId="{F1762502-ED1C-47F7-8222-E01AA59C9D60}" destId="{D03A592B-A79D-4DA2-A0E3-6AE5F1C63122}" srcOrd="2" destOrd="0" presId="urn:microsoft.com/office/officeart/2005/8/layout/orgChart1"/>
    <dgm:cxn modelId="{F2EE7728-72DE-466A-A7A7-A46A71AA082D}" type="presParOf" srcId="{EBC922BC-4733-44D2-A00D-AE95A8FFBFD1}" destId="{256B1D51-95B1-4F26-9AF9-C59578E8AC6D}" srcOrd="2" destOrd="0" presId="urn:microsoft.com/office/officeart/2005/8/layout/orgChart1"/>
    <dgm:cxn modelId="{5ACDF69E-F549-415B-96C2-25E479F0B4FE}" type="presParOf" srcId="{EBC922BC-4733-44D2-A00D-AE95A8FFBFD1}" destId="{5926F4F8-2160-47C0-9295-D28125364435}" srcOrd="3" destOrd="0" presId="urn:microsoft.com/office/officeart/2005/8/layout/orgChart1"/>
    <dgm:cxn modelId="{03A67D61-5BE4-492B-BD22-49ACDB9EBE13}" type="presParOf" srcId="{5926F4F8-2160-47C0-9295-D28125364435}" destId="{64096EC4-CCAB-499B-9221-B98BEBCF8AF3}" srcOrd="0" destOrd="0" presId="urn:microsoft.com/office/officeart/2005/8/layout/orgChart1"/>
    <dgm:cxn modelId="{53A4FC88-7AB0-4E4A-93A1-57EABDD10D2C}" type="presParOf" srcId="{64096EC4-CCAB-499B-9221-B98BEBCF8AF3}" destId="{F7164EF1-CDB3-44F8-925E-D709D95C5DFA}" srcOrd="0" destOrd="0" presId="urn:microsoft.com/office/officeart/2005/8/layout/orgChart1"/>
    <dgm:cxn modelId="{2618C0DD-1DA0-4C65-91F2-F474E46F8372}" type="presParOf" srcId="{64096EC4-CCAB-499B-9221-B98BEBCF8AF3}" destId="{2011FB0C-378C-4D00-B2D4-60DB5A7AFCBC}" srcOrd="1" destOrd="0" presId="urn:microsoft.com/office/officeart/2005/8/layout/orgChart1"/>
    <dgm:cxn modelId="{9CA9F094-E50E-41EA-BCC7-CADCA0749264}" type="presParOf" srcId="{5926F4F8-2160-47C0-9295-D28125364435}" destId="{61D48DBB-28D1-4E35-8FA5-55A1DDC432C8}" srcOrd="1" destOrd="0" presId="urn:microsoft.com/office/officeart/2005/8/layout/orgChart1"/>
    <dgm:cxn modelId="{54D33DD2-E300-4D62-82BF-4FD19966BDD3}" type="presParOf" srcId="{5926F4F8-2160-47C0-9295-D28125364435}" destId="{AB9F8C0E-A570-4C8C-996C-E375EBD87DC7}" srcOrd="2" destOrd="0" presId="urn:microsoft.com/office/officeart/2005/8/layout/orgChart1"/>
    <dgm:cxn modelId="{50969DE7-7AF2-44AF-AC27-3471643A43EF}" type="presParOf" srcId="{88A2A3E5-A606-4D75-BE74-C94E5D139863}" destId="{B3BAB864-F249-447E-B24C-07F31C1207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6B1D51-95B1-4F26-9AF9-C59578E8AC6D}">
      <dsp:nvSpPr>
        <dsp:cNvPr id="0" name=""/>
        <dsp:cNvSpPr/>
      </dsp:nvSpPr>
      <dsp:spPr>
        <a:xfrm>
          <a:off x="4250531" y="793134"/>
          <a:ext cx="2357079" cy="1710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3129"/>
              </a:lnTo>
              <a:lnTo>
                <a:pt x="2357079" y="843129"/>
              </a:lnTo>
              <a:lnTo>
                <a:pt x="2357079" y="1710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06C7AF-8FED-45D6-80CF-CA018DB70FC1}">
      <dsp:nvSpPr>
        <dsp:cNvPr id="0" name=""/>
        <dsp:cNvSpPr/>
      </dsp:nvSpPr>
      <dsp:spPr>
        <a:xfrm>
          <a:off x="1806305" y="793134"/>
          <a:ext cx="2444225" cy="1710462"/>
        </a:xfrm>
        <a:custGeom>
          <a:avLst/>
          <a:gdLst/>
          <a:ahLst/>
          <a:cxnLst/>
          <a:rect l="0" t="0" r="0" b="0"/>
          <a:pathLst>
            <a:path>
              <a:moveTo>
                <a:pt x="2444225" y="0"/>
              </a:moveTo>
              <a:lnTo>
                <a:pt x="2444225" y="843129"/>
              </a:lnTo>
              <a:lnTo>
                <a:pt x="0" y="843129"/>
              </a:lnTo>
              <a:lnTo>
                <a:pt x="0" y="1710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AA507-336D-45E5-AD4F-F8BD70FE6ED9}">
      <dsp:nvSpPr>
        <dsp:cNvPr id="0" name=""/>
        <dsp:cNvSpPr/>
      </dsp:nvSpPr>
      <dsp:spPr>
        <a:xfrm>
          <a:off x="3130846" y="1260"/>
          <a:ext cx="2239369" cy="7918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>
              <a:solidFill>
                <a:schemeClr val="tx1"/>
              </a:solidFill>
              <a:effectLst/>
            </a:rPr>
            <a:t>Residual sugar </a:t>
          </a:r>
          <a:endParaRPr lang="zh-CN" altLang="en-US" sz="2400" kern="1200" dirty="0">
            <a:solidFill>
              <a:schemeClr val="tx1"/>
            </a:solidFill>
          </a:endParaRPr>
        </a:p>
      </dsp:txBody>
      <dsp:txXfrm>
        <a:off x="3130846" y="1260"/>
        <a:ext cx="2239369" cy="791874"/>
      </dsp:txXfrm>
    </dsp:sp>
    <dsp:sp modelId="{7ED73B86-6AE1-4FBF-AB86-246581CBB149}">
      <dsp:nvSpPr>
        <dsp:cNvPr id="0" name=""/>
        <dsp:cNvSpPr/>
      </dsp:nvSpPr>
      <dsp:spPr>
        <a:xfrm>
          <a:off x="280874" y="2503597"/>
          <a:ext cx="3050862" cy="23244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>
              <a:solidFill>
                <a:schemeClr val="accent2"/>
              </a:solidFill>
            </a:rPr>
            <a:t>Total sugar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zh-CN" sz="16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Glucose+Fructose+</a:t>
          </a:r>
          <a:r>
            <a:rPr kumimoji="0" lang="en-US" altLang="zh-CN" sz="16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other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 oligosaccharides 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 (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can been </a:t>
          </a:r>
          <a:r>
            <a:rPr kumimoji="0" lang="en-US" altLang="zh-CN" sz="16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hydrolysis</a:t>
          </a:r>
          <a:r>
            <a:rPr kumimoji="0" lang="en-US" altLang="zh-CN" sz="16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ed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黑体" pitchFamily="2" charset="-122"/>
            </a:rPr>
            <a:t> to the reducing 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sugar)+other reducing matter(</a:t>
          </a:r>
          <a:r>
            <a:rPr kumimoji="0" lang="en-US" altLang="zh-CN" sz="16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e.g.tannin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 </a:t>
          </a:r>
          <a:r>
            <a:rPr kumimoji="0" lang="en-US" altLang="zh-CN" sz="16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polyphenols</a:t>
          </a:r>
          <a:r>
            <a:rPr kumimoji="0" lang="en-US" altLang="zh-CN" sz="16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)</a:t>
          </a:r>
          <a:endParaRPr lang="en-US" altLang="zh-CN" sz="16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600" kern="1200" dirty="0"/>
            <a:t>GB 15037</a:t>
          </a:r>
          <a:r>
            <a:rPr lang="zh-CN" altLang="en-US" sz="1600" kern="1200" dirty="0"/>
            <a:t>、</a:t>
          </a:r>
          <a:r>
            <a:rPr lang="en-US" altLang="zh-CN" sz="1600" kern="1200" dirty="0"/>
            <a:t>GB/T15038</a:t>
          </a:r>
        </a:p>
      </dsp:txBody>
      <dsp:txXfrm>
        <a:off x="280874" y="2503597"/>
        <a:ext cx="3050862" cy="2324451"/>
      </dsp:txXfrm>
    </dsp:sp>
    <dsp:sp modelId="{F7164EF1-CDB3-44F8-925E-D709D95C5DFA}">
      <dsp:nvSpPr>
        <dsp:cNvPr id="0" name=""/>
        <dsp:cNvSpPr/>
      </dsp:nvSpPr>
      <dsp:spPr>
        <a:xfrm>
          <a:off x="4963065" y="2503597"/>
          <a:ext cx="3289089" cy="234456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>
              <a:solidFill>
                <a:schemeClr val="accent2"/>
              </a:solidFill>
            </a:rPr>
            <a:t>Reducing sugar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zh-CN" sz="2000" b="0" i="0" u="none" strike="noStrike" kern="1200" cap="none" normalizeH="0" baseline="0" dirty="0" err="1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Glucose+Fructose</a:t>
          </a:r>
          <a:endParaRPr kumimoji="0" lang="en-US" altLang="zh-CN" sz="2000" b="0" i="0" u="none" strike="noStrike" kern="1200" cap="none" normalizeH="0" baseline="0" dirty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宋体" charset="-122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altLang="zh-CN" sz="2000" b="0" i="0" u="none" strike="noStrike" kern="1200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宋体" charset="-122"/>
            </a:rPr>
            <a:t>OIV etc.</a:t>
          </a:r>
          <a:endParaRPr lang="zh-CN" altLang="en-US" sz="2000" kern="1200" dirty="0"/>
        </a:p>
      </dsp:txBody>
      <dsp:txXfrm>
        <a:off x="4963065" y="2503597"/>
        <a:ext cx="3289089" cy="2344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0.07337</cdr:x>
      <cdr:y>0.05702</cdr:y>
    </cdr:to>
    <cdr:sp macro="" textlink="">
      <cdr:nvSpPr>
        <cdr:cNvPr id="7" name="TextBox 4"/>
        <cdr:cNvSpPr txBox="1"/>
      </cdr:nvSpPr>
      <cdr:spPr>
        <a:xfrm xmlns:a="http://schemas.openxmlformats.org/drawingml/2006/main">
          <a:off x="0" y="0"/>
          <a:ext cx="571504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Times New Roman" pitchFamily="18" charset="0"/>
              <a:ea typeface="宋体" charset="-122"/>
            </a:defRPr>
          </a:lvl9pPr>
        </a:lstStyle>
        <a:p xmlns:a="http://schemas.openxmlformats.org/drawingml/2006/main">
          <a:endParaRPr lang="zh-CN" alt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29C2E04D-8684-431F-8B75-E2EB0497B0A5}" type="datetimeFigureOut">
              <a:rPr lang="zh-CN" altLang="en-US"/>
              <a:pPr>
                <a:defRPr/>
              </a:pPr>
              <a:t>2017/10/18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9680EDF8-6140-43E8-A776-DBDF8E37BC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u="sng"/>
              <a:t>Complementary definitions relating to carbon dioxide content (18/73), (Oeno 1/02)</a:t>
            </a:r>
            <a:endParaRPr lang="en-US" altLang="zh-CN"/>
          </a:p>
          <a:p>
            <a:pPr eaLnBrk="1" hangingPunct="1">
              <a:spcBef>
                <a:spcPct val="0"/>
              </a:spcBef>
            </a:pPr>
            <a:r>
              <a:rPr lang="en-US" altLang="zh-CN"/>
              <a:t>The wine is said to be :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/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i="1"/>
              <a:t>Still, when the carbon dioxide concentration is less than 4 g/l at 20°C,</a:t>
            </a:r>
            <a:r>
              <a:rPr lang="en-US" altLang="zh-CN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i="1"/>
              <a:t>Semi-sparkling, when this concentration is equal to or above 3 g/l and less than or equal to 5 g/l at 20°C.</a:t>
            </a:r>
            <a:r>
              <a:rPr lang="en-US" altLang="zh-CN"/>
              <a:t> </a:t>
            </a:r>
          </a:p>
          <a:p>
            <a:pPr eaLnBrk="1" hangingPunct="1">
              <a:spcBef>
                <a:spcPct val="0"/>
              </a:spcBef>
            </a:pPr>
            <a:endParaRPr lang="en-US" altLang="zh-CN" u="sng"/>
          </a:p>
          <a:p>
            <a:pPr eaLnBrk="1" hangingPunct="1">
              <a:spcBef>
                <a:spcPct val="0"/>
              </a:spcBef>
            </a:pPr>
            <a:r>
              <a:rPr lang="en-US" altLang="zh-CN" u="sng"/>
              <a:t>Sparkling wines </a:t>
            </a:r>
            <a:r>
              <a:rPr lang="zh-CN" altLang="en-US" u="sng"/>
              <a:t>起泡葡萄酒</a:t>
            </a:r>
            <a:endParaRPr lang="zh-CN" altLang="en-US"/>
          </a:p>
          <a:p>
            <a:pPr eaLnBrk="1" hangingPunct="1">
              <a:spcBef>
                <a:spcPct val="0"/>
              </a:spcBef>
            </a:pPr>
            <a:r>
              <a:rPr lang="en-US" altLang="zh-CN"/>
              <a:t>The wine is said to be :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/>
              <a:t> </a:t>
            </a:r>
            <a:r>
              <a:rPr lang="en-US" altLang="zh-CN" i="1"/>
              <a:t>brut</a:t>
            </a:r>
            <a:r>
              <a:rPr lang="en-US" altLang="zh-CN"/>
              <a:t> when it contains at the most 12 g/l of sugar with a tolerance of + 3 g/l;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i="1"/>
              <a:t>extra-dry, </a:t>
            </a:r>
            <a:r>
              <a:rPr lang="en-US" altLang="zh-CN"/>
              <a:t>when it contains at least 12 g/l and at most 17 g/l with a tolerance of + 3 g/l;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i="1"/>
              <a:t>dry, </a:t>
            </a:r>
            <a:r>
              <a:rPr lang="en-US" altLang="zh-CN"/>
              <a:t>when it contains at least 17 g/l and at most 32 g/l with a tolerance of +3 g/l;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i="1"/>
              <a:t>demi-sec</a:t>
            </a:r>
            <a:r>
              <a:rPr lang="en-US" altLang="zh-CN"/>
              <a:t>, when it contains 32 to 50 g/l; 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i="1"/>
              <a:t>sweet</a:t>
            </a:r>
            <a:r>
              <a:rPr lang="en-US" altLang="zh-CN"/>
              <a:t>, when it contains more than 50 g/l. </a:t>
            </a:r>
          </a:p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6B778D-AD7C-4706-BEE3-02735BD66548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13CCE2-77A1-41C2-BA97-DB48885CB5B5}" type="slidenum">
              <a:rPr lang="zh-CN" altLang="en-US" smtClean="0"/>
              <a:pPr>
                <a:defRPr/>
              </a:pPr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D7215-4442-44C2-8CCC-529CCA122D36}" type="slidenum">
              <a:rPr lang="zh-CN" altLang="en-US" smtClean="0"/>
              <a:pPr>
                <a:defRPr/>
              </a:pPr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组合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任意多边形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11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2E3D31-34B3-456A-80B1-A8D8951C439B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12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005F30A-C7E5-41DD-9EB3-343DF1C49C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4C66D-7526-4E32-AB1F-3AAFA0FE0CD7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1E04-AA31-4635-82A7-06C4D0CDD7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6D391-FDFE-4626-8268-D706C043A6E9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752F-03B1-4773-9A2A-248B44AE1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55DC2-5894-48A9-888B-91B85B5E3431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00CA0-7548-44C2-8501-627634526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燕尾形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燕尾形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B4F183-E25B-4C45-84E0-516438E8F58B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69849C-EAC7-4DA7-99F5-7620FFA3A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019919-D4FE-4FED-A4CE-106AFA80148A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838DA2-C804-4D82-AE56-364DE9368B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4611EF-EF44-49B6-9175-2CBAFDC3F103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18F113-A251-48AF-8661-C6155D2EA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1B6BC7-CB5F-4210-9291-A50952F9760A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31B42E-691E-4CA2-BD04-C80FBD246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6B5E8-69C0-4800-ACFD-2C3A8F385DD0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410D-73B8-43FE-B435-965347B575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F22CA0-05BB-4930-9D41-6FE93A476C7A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8377E8-448F-4028-A1BD-55A72C116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任意多边形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直角三角形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燕尾形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燕尾形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94F0748-D661-4925-8975-F6B903792384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1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F49C1E1-0CF1-4F76-9F66-3CB1078F6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33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2F5CDF-303D-490A-8EA3-EC8196136B8C}" type="datetimeFigureOut">
              <a:rPr lang="en-US"/>
              <a:pPr>
                <a:defRPr/>
              </a:pPr>
              <a:t>10/18/2017</a:t>
            </a:fld>
            <a:endParaRPr lang="en-US" dirty="0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D5000A-4722-42B7-9170-2658137F0F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0" r:id="rId2"/>
    <p:sldLayoutId id="2147483895" r:id="rId3"/>
    <p:sldLayoutId id="2147483896" r:id="rId4"/>
    <p:sldLayoutId id="2147483897" r:id="rId5"/>
    <p:sldLayoutId id="2147483898" r:id="rId6"/>
    <p:sldLayoutId id="2147483891" r:id="rId7"/>
    <p:sldLayoutId id="2147483899" r:id="rId8"/>
    <p:sldLayoutId id="2147483900" r:id="rId9"/>
    <p:sldLayoutId id="2147483892" r:id="rId10"/>
    <p:sldLayoutId id="21474838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1714488"/>
            <a:ext cx="8429684" cy="10795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solidFill>
                  <a:schemeClr val="tx1"/>
                </a:solidFill>
                <a:effectLst/>
                <a:ea typeface="Gulim" pitchFamily="34" charset="-127"/>
              </a:rPr>
              <a:t>Sugar Testing Method for Wine </a:t>
            </a:r>
          </a:p>
        </p:txBody>
      </p:sp>
      <p:sp>
        <p:nvSpPr>
          <p:cNvPr id="4" name="副标题 3"/>
          <p:cNvSpPr txBox="1">
            <a:spLocks/>
          </p:cNvSpPr>
          <p:nvPr/>
        </p:nvSpPr>
        <p:spPr bwMode="auto">
          <a:xfrm>
            <a:off x="1428750" y="4071938"/>
            <a:ext cx="6572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zh-CN" kern="0" dirty="0">
                <a:latin typeface="+mn-lt"/>
                <a:ea typeface="宋体" pitchFamily="2" charset="-122"/>
              </a:rPr>
              <a:t>Ni </a:t>
            </a:r>
            <a:r>
              <a:rPr lang="en-US" altLang="zh-CN" kern="0" dirty="0" err="1">
                <a:latin typeface="+mn-lt"/>
                <a:ea typeface="宋体" pitchFamily="2" charset="-122"/>
              </a:rPr>
              <a:t>Xinlu</a:t>
            </a:r>
            <a:endParaRPr lang="en-US" altLang="zh-CN" kern="0" dirty="0">
              <a:latin typeface="+mn-lt"/>
              <a:ea typeface="宋体" pitchFamily="2" charset="-122"/>
            </a:endParaRPr>
          </a:p>
          <a:p>
            <a:pPr algn="ctr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dirty="0">
                <a:ea typeface="+mn-ea"/>
              </a:rPr>
              <a:t>Shanghai entry-exit inspection and </a:t>
            </a:r>
            <a:r>
              <a:rPr lang="en-US" altLang="zh-CN" dirty="0">
                <a:ea typeface="+mn-ea"/>
              </a:rPr>
              <a:t>q</a:t>
            </a:r>
            <a:r>
              <a:rPr lang="en-US" dirty="0">
                <a:ea typeface="+mn-ea"/>
              </a:rPr>
              <a:t>uarantine </a:t>
            </a:r>
            <a:r>
              <a:rPr lang="en-US" altLang="zh-CN" dirty="0">
                <a:ea typeface="+mn-ea"/>
              </a:rPr>
              <a:t>b</a:t>
            </a:r>
            <a:r>
              <a:rPr lang="en-US" dirty="0">
                <a:ea typeface="+mn-ea"/>
              </a:rPr>
              <a:t>ureau</a:t>
            </a:r>
          </a:p>
          <a:p>
            <a:pPr algn="ctr">
              <a:defRPr/>
            </a:pPr>
            <a:r>
              <a:rPr lang="en-US" altLang="zh-CN" dirty="0">
                <a:cs typeface="Times New Roman" pitchFamily="18" charset="0"/>
              </a:rPr>
              <a:t>September 11, 2014</a:t>
            </a:r>
            <a:endParaRPr lang="zh-CN" altLang="en-US" dirty="0">
              <a:cs typeface="Times New Roman" pitchFamily="18" charset="0"/>
            </a:endParaRPr>
          </a:p>
        </p:txBody>
      </p:sp>
      <p:pic>
        <p:nvPicPr>
          <p:cNvPr id="9220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38" y="142875"/>
            <a:ext cx="3871912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313" y="1600200"/>
            <a:ext cx="8501062" cy="48736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altLang="zh-CN" kern="0" dirty="0">
                <a:latin typeface="Calibri" pitchFamily="34" charset="0"/>
                <a:cs typeface="Times New Roman" pitchFamily="18" charset="0"/>
              </a:rPr>
              <a:t>Principal</a:t>
            </a:r>
            <a:r>
              <a:rPr lang="zh-CN" altLang="en-US" kern="0" dirty="0">
                <a:latin typeface="Calibri" pitchFamily="34" charset="0"/>
                <a:cs typeface="Times New Roman" pitchFamily="18" charset="0"/>
              </a:rPr>
              <a:t>：</a:t>
            </a:r>
            <a:endParaRPr lang="en-US" altLang="zh-CN" kern="0" dirty="0">
              <a:latin typeface="Calibri" pitchFamily="34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>
                <a:latin typeface="Calibri" pitchFamily="34" charset="0"/>
              </a:rPr>
              <a:t>   Wine is titrated by Sodium hydroxide standard solution to end-point (pH = 8.2) or till phenolphthalein indicator changes to pink, total acid content can been calculated with the consumption of sodium hydroxide.</a:t>
            </a:r>
            <a:endParaRPr lang="zh-CN" altLang="en-US" dirty="0">
              <a:latin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The testing method of total acid in wine</a:t>
            </a:r>
            <a:endParaRPr lang="zh-CN" altLang="en-US" dirty="0"/>
          </a:p>
        </p:txBody>
      </p:sp>
      <p:pic>
        <p:nvPicPr>
          <p:cNvPr id="18436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60562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Definitions of </a:t>
            </a:r>
            <a:r>
              <a:rPr lang="en-US" altLang="zh-CN" sz="3200" dirty="0">
                <a:solidFill>
                  <a:srgbClr val="FF0000"/>
                </a:solidFill>
                <a:effectLst/>
              </a:rPr>
              <a:t>Residual SUGAR</a:t>
            </a:r>
            <a:r>
              <a:rPr lang="en-US" altLang="zh-CN" sz="3200" dirty="0">
                <a:effectLst/>
              </a:rPr>
              <a:t> in wine</a:t>
            </a:r>
            <a:endParaRPr lang="zh-CN" altLang="en-US" sz="3200" dirty="0">
              <a:effectLst/>
            </a:endParaRPr>
          </a:p>
        </p:txBody>
      </p:sp>
      <p:pic>
        <p:nvPicPr>
          <p:cNvPr id="19459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内容占位符 8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501062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429684" cy="86834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Different testing methods</a:t>
            </a:r>
            <a:endParaRPr lang="zh-CN" altLang="en-US" sz="3200" dirty="0">
              <a:effectLst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23850" y="1484313"/>
          <a:ext cx="8248650" cy="3184526"/>
        </p:xfrm>
        <a:graphic>
          <a:graphicData uri="http://schemas.openxmlformats.org/drawingml/2006/table">
            <a:tbl>
              <a:tblPr/>
              <a:tblGrid>
                <a:gridCol w="1987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黑体" pitchFamily="2" charset="-122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China</a:t>
                      </a:r>
                      <a:endParaRPr kumimoji="0" lang="zh-CN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Times New Roman" pitchFamily="18" charset="0"/>
                        </a:rPr>
                        <a:t>e.g.  OIV</a:t>
                      </a:r>
                      <a:endParaRPr kumimoji="0" 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Method of residual sugar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T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itration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based on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黑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REDOX reaction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Enzymatic </a:t>
                      </a: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method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or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HPLC</a:t>
                      </a:r>
                      <a:endParaRPr kumimoji="0" lang="zh-CN" altLang="zh-CN" sz="16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Method of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total acid</a:t>
                      </a: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Titration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(End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-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point is pH 8.2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or Phenolphthalein  indicator show pink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)</a:t>
                      </a:r>
                      <a:endParaRPr kumimoji="0" lang="zh-CN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Titration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(End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-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point is pH 7.0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or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Bromothymol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 indicator  show blue-green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charset="-122"/>
                        </a:rPr>
                        <a:t>)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黑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0501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357188" y="1785938"/>
          <a:ext cx="8248430" cy="4579580"/>
        </p:xfrm>
        <a:graphic>
          <a:graphicData uri="http://schemas.openxmlformats.org/drawingml/2006/table">
            <a:tbl>
              <a:tblPr/>
              <a:tblGrid>
                <a:gridCol w="1028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2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/>
                          <a:ea typeface="宋体"/>
                          <a:cs typeface="Times New Roman"/>
                        </a:rPr>
                        <a:t>Sample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/>
                          <a:ea typeface="宋体"/>
                          <a:cs typeface="Times New Roman"/>
                        </a:rPr>
                        <a:t>No.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/>
                          <a:ea typeface="宋体"/>
                          <a:cs typeface="Times New Roman"/>
                        </a:rPr>
                        <a:t>Wine 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Titration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as</a:t>
                      </a:r>
                      <a:r>
                        <a:rPr lang="en-US" altLang="zh-CN" sz="1600" kern="100" baseline="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 glucose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en-US" altLang="zh-CN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Automatic </a:t>
                      </a:r>
                      <a:r>
                        <a:rPr kumimoji="0" lang="en-US" altLang="zh-CN" sz="1600" kern="100" dirty="0" err="1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potentiometric</a:t>
                      </a: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 titration</a:t>
                      </a:r>
                      <a:endParaRPr kumimoji="0" lang="zh-CN" altLang="zh-CN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Flow Injection Analysis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（</a:t>
                      </a: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as glucose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/>
                        <a:t>Enzymatic </a:t>
                      </a:r>
                      <a:r>
                        <a:rPr lang="en-US" altLang="zh-CN" sz="1600" kern="100" dirty="0"/>
                        <a:t>method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600" kern="100" dirty="0" err="1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glucose+fructose</a:t>
                      </a:r>
                      <a:r>
                        <a:rPr lang="zh-CN" alt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HPLC method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altLang="zh-CN" sz="1600" kern="100" dirty="0" err="1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glucose+fructose</a:t>
                      </a: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2.5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1.9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0.23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0.50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3.4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2.4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0.26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0.48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3.0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2.3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0.15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0.33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2.9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2.7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0.30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0.50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1.7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2.1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1.4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1.25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1.5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1.6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0.28 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0.57 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1" kern="100" dirty="0">
                          <a:solidFill>
                            <a:srgbClr val="0101BF"/>
                          </a:solidFill>
                          <a:latin typeface="Calibri"/>
                          <a:ea typeface="宋体"/>
                          <a:cs typeface="Times New Roman"/>
                        </a:rPr>
                        <a:t>6.4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1" kern="100" dirty="0">
                          <a:solidFill>
                            <a:srgbClr val="0101BF"/>
                          </a:solidFill>
                          <a:latin typeface="Calibri"/>
                          <a:ea typeface="宋体"/>
                          <a:cs typeface="Times New Roman"/>
                        </a:rPr>
                        <a:t>6.3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1" kern="100" dirty="0">
                          <a:solidFill>
                            <a:srgbClr val="0101BF"/>
                          </a:solidFill>
                          <a:latin typeface="Calibri"/>
                          <a:ea typeface="宋体"/>
                          <a:cs typeface="Times New Roman"/>
                        </a:rPr>
                        <a:t>3.5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1" kern="100" dirty="0">
                          <a:solidFill>
                            <a:srgbClr val="0101BF"/>
                          </a:solidFill>
                          <a:latin typeface="Calibri"/>
                          <a:ea typeface="宋体"/>
                          <a:cs typeface="Times New Roman"/>
                        </a:rPr>
                        <a:t>3.7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7.0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8.5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6.1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5.7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6.3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16.5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12.0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11.4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6.4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10.0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7.6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6.5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8892480" cy="92871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/>
              </a:rPr>
              <a:t>Comparing the sugar results of different methods</a:t>
            </a:r>
            <a:endParaRPr lang="zh-CN" altLang="en-US" dirty="0">
              <a:ea typeface="宋体" charset="-122"/>
            </a:endParaRPr>
          </a:p>
        </p:txBody>
      </p:sp>
      <p:sp>
        <p:nvSpPr>
          <p:cNvPr id="21593" name="TextBox 6"/>
          <p:cNvSpPr txBox="1">
            <a:spLocks noChangeArrowheads="1"/>
          </p:cNvSpPr>
          <p:nvPr/>
        </p:nvSpPr>
        <p:spPr bwMode="auto">
          <a:xfrm>
            <a:off x="8001000" y="1357313"/>
            <a:ext cx="504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g/L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表 6"/>
          <p:cNvGraphicFramePr/>
          <p:nvPr/>
        </p:nvGraphicFramePr>
        <p:xfrm>
          <a:off x="428596" y="1571612"/>
          <a:ext cx="7358114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圆角矩形 7"/>
          <p:cNvSpPr/>
          <p:nvPr/>
        </p:nvSpPr>
        <p:spPr>
          <a:xfrm>
            <a:off x="4643438" y="4149725"/>
            <a:ext cx="285750" cy="1143000"/>
          </a:xfrm>
          <a:prstGeom prst="roundRect">
            <a:avLst/>
          </a:prstGeom>
          <a:noFill/>
          <a:ln>
            <a:solidFill>
              <a:srgbClr val="0101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The sugar results of dry-wine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1071563" y="5000625"/>
            <a:ext cx="5786437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214313" y="3357563"/>
            <a:ext cx="503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g/L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38" cy="46148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>
                <a:latin typeface="Calibri" pitchFamily="34" charset="0"/>
              </a:rPr>
              <a:t>For</a:t>
            </a:r>
            <a:r>
              <a:rPr lang="zh-CN" altLang="en-US" dirty="0">
                <a:latin typeface="Calibri" pitchFamily="34" charset="0"/>
              </a:rPr>
              <a:t> </a:t>
            </a:r>
            <a:r>
              <a:rPr lang="en-US" altLang="zh-CN" dirty="0">
                <a:latin typeface="Calibri" pitchFamily="34" charset="0"/>
              </a:rPr>
              <a:t>dry wine</a:t>
            </a:r>
            <a:r>
              <a:rPr lang="zh-CN" altLang="en-US" dirty="0">
                <a:latin typeface="Calibri" pitchFamily="34" charset="0"/>
              </a:rPr>
              <a:t>，</a:t>
            </a:r>
            <a:r>
              <a:rPr lang="en-US" altLang="zh-CN" dirty="0">
                <a:latin typeface="Calibri" pitchFamily="34" charset="0"/>
              </a:rPr>
              <a:t>the</a:t>
            </a:r>
            <a:r>
              <a:rPr lang="zh-CN" altLang="en-US" dirty="0">
                <a:latin typeface="Calibri" pitchFamily="34" charset="0"/>
              </a:rPr>
              <a:t> </a:t>
            </a:r>
            <a:r>
              <a:rPr lang="en-US" altLang="zh-CN" dirty="0">
                <a:latin typeface="Calibri" pitchFamily="34" charset="0"/>
              </a:rPr>
              <a:t>sugar results of </a:t>
            </a:r>
            <a:r>
              <a:rPr lang="en-US" kern="100" dirty="0">
                <a:latin typeface="Calibri" pitchFamily="34" charset="0"/>
              </a:rPr>
              <a:t>Enzymatic </a:t>
            </a:r>
            <a:r>
              <a:rPr lang="en-US" altLang="zh-CN" kern="100" dirty="0">
                <a:latin typeface="Calibri" pitchFamily="34" charset="0"/>
              </a:rPr>
              <a:t>method and HPLC method are similar. </a:t>
            </a:r>
            <a:r>
              <a:rPr lang="en-US" altLang="zh-CN" dirty="0">
                <a:latin typeface="Calibri" pitchFamily="34" charset="0"/>
              </a:rPr>
              <a:t>The</a:t>
            </a:r>
            <a:r>
              <a:rPr lang="zh-CN" altLang="en-US" dirty="0">
                <a:latin typeface="Calibri" pitchFamily="34" charset="0"/>
              </a:rPr>
              <a:t> </a:t>
            </a:r>
            <a:r>
              <a:rPr lang="en-US" altLang="zh-CN" dirty="0">
                <a:latin typeface="Calibri" pitchFamily="34" charset="0"/>
              </a:rPr>
              <a:t>sugar results of </a:t>
            </a:r>
            <a:r>
              <a:rPr lang="en-US" kern="100" dirty="0">
                <a:latin typeface="Calibri" pitchFamily="34" charset="0"/>
              </a:rPr>
              <a:t>Titration </a:t>
            </a:r>
            <a:r>
              <a:rPr lang="en-US" altLang="zh-CN" kern="100" dirty="0">
                <a:latin typeface="Calibri" pitchFamily="34" charset="0"/>
              </a:rPr>
              <a:t>method and Flow method are similar.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CN" kern="100" dirty="0">
                <a:latin typeface="Calibri" pitchFamily="34" charset="0"/>
              </a:rPr>
              <a:t>   </a:t>
            </a:r>
            <a:endParaRPr lang="en-US" altLang="zh-CN" sz="1800" kern="100" dirty="0">
              <a:latin typeface="Calibri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CN" kern="100" dirty="0">
                <a:latin typeface="Calibri" pitchFamily="34" charset="0"/>
              </a:rPr>
              <a:t>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>
                <a:latin typeface="Calibri" pitchFamily="34" charset="0"/>
              </a:rPr>
              <a:t>For dry wine, the</a:t>
            </a:r>
            <a:r>
              <a:rPr lang="zh-CN" altLang="en-US" dirty="0">
                <a:latin typeface="Calibri" pitchFamily="34" charset="0"/>
              </a:rPr>
              <a:t> </a:t>
            </a:r>
            <a:r>
              <a:rPr lang="en-US" altLang="zh-CN" dirty="0">
                <a:latin typeface="Calibri" pitchFamily="34" charset="0"/>
              </a:rPr>
              <a:t>sugar results of </a:t>
            </a:r>
            <a:r>
              <a:rPr lang="en-US" kern="100" dirty="0">
                <a:latin typeface="Calibri" pitchFamily="34" charset="0"/>
              </a:rPr>
              <a:t>Titration </a:t>
            </a:r>
            <a:r>
              <a:rPr lang="en-US" altLang="zh-CN" kern="100" dirty="0">
                <a:latin typeface="Calibri" pitchFamily="34" charset="0"/>
              </a:rPr>
              <a:t>method and Flow method are higher than </a:t>
            </a:r>
            <a:r>
              <a:rPr lang="en-US" kern="100" dirty="0">
                <a:latin typeface="Calibri" pitchFamily="34" charset="0"/>
              </a:rPr>
              <a:t>Enzymatic </a:t>
            </a:r>
            <a:r>
              <a:rPr lang="en-US" altLang="zh-CN" kern="100" dirty="0">
                <a:latin typeface="Calibri" pitchFamily="34" charset="0"/>
              </a:rPr>
              <a:t>method and HPLC method.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zh-CN" altLang="en-US" kern="100" dirty="0">
                <a:latin typeface="Calibri" pitchFamily="34" charset="0"/>
              </a:rPr>
              <a:t>   </a:t>
            </a:r>
            <a:endParaRPr lang="en-US" altLang="zh-CN" kern="100" dirty="0">
              <a:latin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Conclusion</a:t>
            </a:r>
            <a:endParaRPr lang="zh-CN" altLang="en-US" dirty="0"/>
          </a:p>
        </p:txBody>
      </p:sp>
      <p:pic>
        <p:nvPicPr>
          <p:cNvPr id="23556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4"/>
          <p:cNvGraphicFramePr>
            <a:graphicFrameLocks noGrp="1"/>
          </p:cNvGraphicFramePr>
          <p:nvPr>
            <p:ph idx="1"/>
          </p:nvPr>
        </p:nvGraphicFramePr>
        <p:xfrm>
          <a:off x="357188" y="2000250"/>
          <a:ext cx="8248430" cy="3543640"/>
        </p:xfrm>
        <a:graphic>
          <a:graphicData uri="http://schemas.openxmlformats.org/drawingml/2006/table">
            <a:tbl>
              <a:tblPr/>
              <a:tblGrid>
                <a:gridCol w="1028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2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 pitchFamily="34" charset="0"/>
                          <a:ea typeface="宋体"/>
                          <a:cs typeface="Times New Roman"/>
                        </a:rPr>
                        <a:t>Sample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 pitchFamily="34" charset="0"/>
                          <a:ea typeface="宋体"/>
                          <a:cs typeface="Times New Roman"/>
                        </a:rPr>
                        <a:t>No.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 pitchFamily="34" charset="0"/>
                          <a:ea typeface="宋体"/>
                          <a:cs typeface="Times New Roman"/>
                        </a:rPr>
                        <a:t>Wine  type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Titration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as</a:t>
                      </a:r>
                      <a:r>
                        <a:rPr lang="en-US" altLang="zh-CN" sz="1600" kern="100" baseline="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 glucose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）</a:t>
                      </a:r>
                      <a:endParaRPr lang="en-US" altLang="zh-CN" sz="1600" kern="100" dirty="0">
                        <a:solidFill>
                          <a:srgbClr val="000000"/>
                        </a:solidFill>
                        <a:latin typeface="Calibri" pitchFamily="34" charset="0"/>
                        <a:ea typeface="宋体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Automatic </a:t>
                      </a:r>
                      <a:r>
                        <a:rPr kumimoji="0" lang="en-US" altLang="zh-CN" sz="1600" kern="100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potentiometric</a:t>
                      </a: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 titration</a:t>
                      </a:r>
                      <a:endParaRPr kumimoji="0" lang="zh-CN" altLang="zh-CN" sz="1600" kern="100" dirty="0">
                        <a:solidFill>
                          <a:srgbClr val="000000"/>
                        </a:solidFill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Flow Injection Analysis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（</a:t>
                      </a: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as glucose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）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Calibri" pitchFamily="34" charset="0"/>
                        </a:rPr>
                        <a:t>Enzymatic </a:t>
                      </a:r>
                      <a:r>
                        <a:rPr lang="en-US" altLang="zh-CN" sz="1600" kern="100" dirty="0">
                          <a:latin typeface="Calibri" pitchFamily="34" charset="0"/>
                        </a:rPr>
                        <a:t>method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600" kern="100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glucose+fructose</a:t>
                      </a:r>
                      <a:r>
                        <a:rPr lang="zh-CN" alt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）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HPLC method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altLang="zh-CN" sz="1600" kern="100" dirty="0" err="1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glucose+fructose</a:t>
                      </a: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)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Semi-dry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7.2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16.0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2.4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12.2 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Semi-dry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8.2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9.3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8.1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7.95 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Semi-sweet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12.8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16.0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11.7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15.0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+mn-ea"/>
                          <a:cs typeface="Times New Roman"/>
                        </a:rPr>
                        <a:t>Semi-sweet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33.5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42.0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37.1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35.2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 pitchFamily="34" charset="0"/>
                          <a:ea typeface="宋体"/>
                          <a:cs typeface="Times New Roman"/>
                        </a:rPr>
                        <a:t>15</a:t>
                      </a:r>
                      <a:endParaRPr lang="zh-CN" sz="16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sweet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51.3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51.0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47.5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48.8 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latin typeface="Calibri" pitchFamily="34" charset="0"/>
                          <a:ea typeface="宋体"/>
                          <a:cs typeface="Times New Roman"/>
                        </a:rPr>
                        <a:t>16</a:t>
                      </a:r>
                      <a:endParaRPr lang="zh-CN" sz="16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sweet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96.9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131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130</a:t>
                      </a:r>
                      <a:endParaRPr lang="zh-CN" sz="1400" kern="10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alibri" pitchFamily="34" charset="0"/>
                          <a:ea typeface="宋体"/>
                          <a:cs typeface="Times New Roman"/>
                        </a:rPr>
                        <a:t>115 </a:t>
                      </a:r>
                      <a:endParaRPr lang="zh-CN" sz="1400" kern="100" dirty="0">
                        <a:latin typeface="Calibri" pitchFamily="34" charset="0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8687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effectLst/>
              </a:rPr>
              <a:t>Comparing the sugar results of different methods</a:t>
            </a:r>
            <a:endParaRPr lang="zh-CN" altLang="en-US" sz="3100" dirty="0"/>
          </a:p>
        </p:txBody>
      </p:sp>
      <p:sp>
        <p:nvSpPr>
          <p:cNvPr id="24637" name="TextBox 4"/>
          <p:cNvSpPr txBox="1">
            <a:spLocks noChangeArrowheads="1"/>
          </p:cNvSpPr>
          <p:nvPr/>
        </p:nvSpPr>
        <p:spPr bwMode="auto">
          <a:xfrm>
            <a:off x="7929563" y="157162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g/L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785786" y="1714488"/>
          <a:ext cx="7789488" cy="4587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The sugar results of semi-dry wine and semi-sweet wine</a:t>
            </a:r>
            <a:endParaRPr lang="zh-CN" altLang="en-US" dirty="0"/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2357438" y="61436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11</a:t>
            </a:r>
            <a:endParaRPr lang="zh-CN" altLang="en-US"/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3357563" y="61436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12</a:t>
            </a:r>
            <a:endParaRPr lang="zh-CN" altLang="en-US"/>
          </a:p>
        </p:txBody>
      </p:sp>
      <p:sp>
        <p:nvSpPr>
          <p:cNvPr id="25606" name="TextBox 7"/>
          <p:cNvSpPr txBox="1">
            <a:spLocks noChangeArrowheads="1"/>
          </p:cNvSpPr>
          <p:nvPr/>
        </p:nvSpPr>
        <p:spPr bwMode="auto">
          <a:xfrm>
            <a:off x="4500563" y="61436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13</a:t>
            </a:r>
            <a:endParaRPr lang="zh-CN" altLang="en-US"/>
          </a:p>
        </p:txBody>
      </p:sp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5715000" y="614362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14</a:t>
            </a:r>
            <a:endParaRPr lang="zh-CN" altLang="en-US"/>
          </a:p>
        </p:txBody>
      </p:sp>
      <p:sp>
        <p:nvSpPr>
          <p:cNvPr id="25608" name="TextBox 10"/>
          <p:cNvSpPr txBox="1">
            <a:spLocks noChangeArrowheads="1"/>
          </p:cNvSpPr>
          <p:nvPr/>
        </p:nvSpPr>
        <p:spPr bwMode="auto">
          <a:xfrm>
            <a:off x="214313" y="3500438"/>
            <a:ext cx="503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g/L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323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The sugar results of sweet wine</a:t>
            </a:r>
            <a:endParaRPr lang="zh-CN" altLang="en-US" dirty="0"/>
          </a:p>
        </p:txBody>
      </p:sp>
      <p:sp>
        <p:nvSpPr>
          <p:cNvPr id="26628" name="TextBox 3"/>
          <p:cNvSpPr txBox="1">
            <a:spLocks noChangeArrowheads="1"/>
          </p:cNvSpPr>
          <p:nvPr/>
        </p:nvSpPr>
        <p:spPr bwMode="auto">
          <a:xfrm>
            <a:off x="2714625" y="6000750"/>
            <a:ext cx="5715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15</a:t>
            </a:r>
            <a:endParaRPr lang="zh-CN" altLang="en-US"/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4714875" y="6000750"/>
            <a:ext cx="5715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16</a:t>
            </a:r>
            <a:endParaRPr lang="zh-CN" altLang="en-US"/>
          </a:p>
        </p:txBody>
      </p:sp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6429375" y="6000750"/>
            <a:ext cx="57150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17</a:t>
            </a:r>
            <a:endParaRPr lang="zh-CN" altLang="en-US"/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142875" y="3500438"/>
            <a:ext cx="503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g/L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38" cy="46148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altLang="zh-CN" dirty="0">
                <a:latin typeface="Calibri" pitchFamily="34" charset="0"/>
              </a:rPr>
              <a:t>For</a:t>
            </a:r>
            <a:r>
              <a:rPr lang="zh-CN" altLang="en-US" dirty="0">
                <a:latin typeface="Calibri" pitchFamily="34" charset="0"/>
              </a:rPr>
              <a:t> </a:t>
            </a:r>
            <a:r>
              <a:rPr lang="en-US" altLang="zh-CN" dirty="0">
                <a:latin typeface="Calibri" pitchFamily="34" charset="0"/>
              </a:rPr>
              <a:t>the wine with high sugar content , the</a:t>
            </a:r>
            <a:r>
              <a:rPr lang="zh-CN" altLang="en-US" dirty="0">
                <a:latin typeface="Calibri" pitchFamily="34" charset="0"/>
              </a:rPr>
              <a:t> </a:t>
            </a:r>
            <a:r>
              <a:rPr lang="en-US" altLang="zh-CN" dirty="0">
                <a:latin typeface="Calibri" pitchFamily="34" charset="0"/>
              </a:rPr>
              <a:t>sugar results of four different methods </a:t>
            </a:r>
            <a:r>
              <a:rPr lang="en-US" altLang="zh-CN" kern="100" dirty="0">
                <a:latin typeface="Calibri" pitchFamily="34" charset="0"/>
              </a:rPr>
              <a:t>change irregularly.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CN" sz="1800" kern="1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altLang="zh-CN" kern="100" dirty="0"/>
              <a:t>  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Conclusion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428625" y="1428750"/>
            <a:ext cx="7786688" cy="7143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243" name="内容占位符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latin typeface="Calibri" pitchFamily="34" charset="0"/>
                <a:ea typeface="宋体" charset="-122"/>
              </a:rPr>
              <a:t>1</a:t>
            </a:r>
            <a:r>
              <a:rPr lang="zh-CN" altLang="en-US">
                <a:latin typeface="Calibri" pitchFamily="34" charset="0"/>
                <a:ea typeface="宋体" charset="-122"/>
              </a:rPr>
              <a:t>、</a:t>
            </a:r>
            <a:r>
              <a:rPr lang="en-US" altLang="zh-CN">
                <a:latin typeface="Calibri" pitchFamily="34" charset="0"/>
                <a:ea typeface="宋体" charset="-122"/>
              </a:rPr>
              <a:t>The standards related to sugar in wine</a:t>
            </a:r>
          </a:p>
          <a:p>
            <a:pPr eaLnBrk="1" hangingPunct="1"/>
            <a:endParaRPr lang="en-US" altLang="zh-CN">
              <a:latin typeface="Calibri" pitchFamily="34" charset="0"/>
            </a:endParaRPr>
          </a:p>
          <a:p>
            <a:pPr eaLnBrk="1" hangingPunct="1"/>
            <a:endParaRPr lang="en-US" altLang="zh-CN">
              <a:latin typeface="Calibri" pitchFamily="34" charset="0"/>
            </a:endParaRPr>
          </a:p>
          <a:p>
            <a:pPr eaLnBrk="1" hangingPunct="1"/>
            <a:r>
              <a:rPr lang="en-US" altLang="zh-CN">
                <a:latin typeface="Calibri" pitchFamily="34" charset="0"/>
              </a:rPr>
              <a:t>2</a:t>
            </a:r>
            <a:r>
              <a:rPr lang="zh-CN" altLang="en-US">
                <a:latin typeface="Calibri" pitchFamily="34" charset="0"/>
              </a:rPr>
              <a:t>、</a:t>
            </a:r>
            <a:r>
              <a:rPr lang="en-US" altLang="zh-CN">
                <a:latin typeface="Calibri" pitchFamily="34" charset="0"/>
              </a:rPr>
              <a:t>The testing methods of residual sugar in wine</a:t>
            </a:r>
          </a:p>
          <a:p>
            <a:pPr eaLnBrk="1" hangingPunct="1"/>
            <a:endParaRPr lang="en-US" altLang="zh-CN">
              <a:latin typeface="Calibri" pitchFamily="34" charset="0"/>
              <a:cs typeface="Times New Roman" pitchFamily="18" charset="0"/>
            </a:endParaRPr>
          </a:p>
          <a:p>
            <a:pPr eaLnBrk="1" hangingPunct="1"/>
            <a:endParaRPr lang="en-US" altLang="zh-CN">
              <a:latin typeface="Calibri" pitchFamily="34" charset="0"/>
              <a:cs typeface="Times New Roman" pitchFamily="18" charset="0"/>
            </a:endParaRPr>
          </a:p>
          <a:p>
            <a:pPr eaLnBrk="1" hangingPunct="1"/>
            <a:r>
              <a:rPr lang="en-US" altLang="zh-CN">
                <a:latin typeface="Calibri" pitchFamily="34" charset="0"/>
                <a:cs typeface="Times New Roman" pitchFamily="18" charset="0"/>
              </a:rPr>
              <a:t>3</a:t>
            </a:r>
            <a:r>
              <a:rPr lang="zh-CN" altLang="en-US">
                <a:latin typeface="Calibri" pitchFamily="34" charset="0"/>
                <a:cs typeface="Times New Roman" pitchFamily="18" charset="0"/>
              </a:rPr>
              <a:t>、</a:t>
            </a:r>
            <a:r>
              <a:rPr lang="en-US" altLang="zh-CN">
                <a:latin typeface="Calibri" pitchFamily="34" charset="0"/>
                <a:cs typeface="Times New Roman" pitchFamily="18" charset="0"/>
              </a:rPr>
              <a:t> Questions/Advices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Contents</a:t>
            </a:r>
            <a:endParaRPr lang="en-US" altLang="zh-CN" dirty="0"/>
          </a:p>
        </p:txBody>
      </p:sp>
      <p:pic>
        <p:nvPicPr>
          <p:cNvPr id="10245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4"/>
          <p:cNvGraphicFramePr>
            <a:graphicFrameLocks noGrp="1"/>
          </p:cNvGraphicFramePr>
          <p:nvPr>
            <p:ph idx="1"/>
          </p:nvPr>
        </p:nvGraphicFramePr>
        <p:xfrm>
          <a:off x="571500" y="1571625"/>
          <a:ext cx="3143272" cy="2643206"/>
        </p:xfrm>
        <a:graphic>
          <a:graphicData uri="http://schemas.openxmlformats.org/drawingml/2006/table">
            <a:tbl>
              <a:tblPr/>
              <a:tblGrid>
                <a:gridCol w="681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1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/>
                          <a:ea typeface="宋体"/>
                          <a:cs typeface="Times New Roman"/>
                        </a:rPr>
                        <a:t>Sample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/>
                          <a:ea typeface="宋体"/>
                          <a:cs typeface="Times New Roman"/>
                        </a:rPr>
                        <a:t>No.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latin typeface="Calibri"/>
                          <a:ea typeface="宋体"/>
                          <a:cs typeface="Times New Roman"/>
                        </a:rPr>
                        <a:t>Wine  type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n-US" altLang="zh-CN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ctr" fontAlgn="t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End-point</a:t>
                      </a:r>
                      <a:endParaRPr kumimoji="0" lang="en-US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ctr" fontAlgn="t"/>
                      <a:r>
                        <a:rPr kumimoji="0" 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pH8.2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kumimoji="0" lang="en-US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End-point</a:t>
                      </a:r>
                      <a:endParaRPr kumimoji="0" lang="en-US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ctr" fontAlgn="t"/>
                      <a:r>
                        <a:rPr kumimoji="0" lang="en-US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pH7.0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5.01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4.62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en-US" altLang="zh-CN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7.57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7.16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  <a:endParaRPr lang="en-US" altLang="zh-CN" sz="1600" kern="100" dirty="0">
                        <a:solidFill>
                          <a:srgbClr val="00000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6.18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5.56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dry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6.22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kern="100" dirty="0">
                          <a:solidFill>
                            <a:srgbClr val="000000"/>
                          </a:solidFill>
                          <a:latin typeface="Calibri"/>
                          <a:ea typeface="宋体"/>
                          <a:cs typeface="Times New Roman"/>
                        </a:rPr>
                        <a:t>5.85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The total acid results of dry-wine</a:t>
            </a:r>
            <a:endParaRPr lang="zh-CN" altLang="en-US" sz="3200" dirty="0">
              <a:effectLst/>
            </a:endParaRPr>
          </a:p>
        </p:txBody>
      </p:sp>
      <p:graphicFrame>
        <p:nvGraphicFramePr>
          <p:cNvPr id="5" name="图表 4"/>
          <p:cNvGraphicFramePr/>
          <p:nvPr/>
        </p:nvGraphicFramePr>
        <p:xfrm>
          <a:off x="4286248" y="15001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500" y="4572000"/>
            <a:ext cx="7786688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u"/>
              <a:defRPr/>
            </a:pPr>
            <a:r>
              <a:rPr lang="en-US" altLang="zh-CN" sz="2400" dirty="0">
                <a:latin typeface="Calibri" pitchFamily="34" charset="0"/>
              </a:rPr>
              <a:t>Conclusion</a:t>
            </a:r>
            <a:br>
              <a:rPr lang="en-US" altLang="zh-CN" sz="2400" dirty="0">
                <a:latin typeface="Calibri" pitchFamily="34" charset="0"/>
              </a:rPr>
            </a:br>
            <a:r>
              <a:rPr lang="en-US" altLang="zh-CN" sz="2400" dirty="0">
                <a:latin typeface="Calibri" pitchFamily="34" charset="0"/>
              </a:rPr>
              <a:t>The</a:t>
            </a:r>
            <a:r>
              <a:rPr lang="zh-CN" altLang="en-US" sz="2400" dirty="0">
                <a:latin typeface="Calibri" pitchFamily="34" charset="0"/>
              </a:rPr>
              <a:t> </a:t>
            </a:r>
            <a:r>
              <a:rPr lang="en-US" altLang="zh-CN" sz="2400" dirty="0">
                <a:latin typeface="Calibri" pitchFamily="34" charset="0"/>
              </a:rPr>
              <a:t>total acid results of the method(end-point pH=8.2)are</a:t>
            </a:r>
            <a:r>
              <a:rPr lang="en-US" altLang="zh-CN" sz="2400" kern="100" dirty="0">
                <a:latin typeface="Calibri" pitchFamily="34" charset="0"/>
              </a:rPr>
              <a:t> higher than the method(</a:t>
            </a:r>
            <a:r>
              <a:rPr lang="en-US" altLang="zh-CN" sz="2400" dirty="0">
                <a:latin typeface="Calibri" pitchFamily="34" charset="0"/>
              </a:rPr>
              <a:t>end-point pH=7.0) obviously</a:t>
            </a:r>
            <a:r>
              <a:rPr lang="en-US" altLang="zh-CN" sz="2400" kern="100" dirty="0">
                <a:latin typeface="Calibri" pitchFamily="34" charset="0"/>
              </a:rPr>
              <a:t>.</a:t>
            </a:r>
          </a:p>
        </p:txBody>
      </p:sp>
      <p:sp>
        <p:nvSpPr>
          <p:cNvPr id="28709" name="TextBox 6"/>
          <p:cNvSpPr txBox="1">
            <a:spLocks noChangeArrowheads="1"/>
          </p:cNvSpPr>
          <p:nvPr/>
        </p:nvSpPr>
        <p:spPr bwMode="auto">
          <a:xfrm>
            <a:off x="3857625" y="2428875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g/L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内容占位符 2"/>
          <p:cNvSpPr>
            <a:spLocks noGrp="1"/>
          </p:cNvSpPr>
          <p:nvPr>
            <p:ph idx="1"/>
          </p:nvPr>
        </p:nvSpPr>
        <p:spPr>
          <a:xfrm>
            <a:off x="457200" y="2000250"/>
            <a:ext cx="7931150" cy="4473575"/>
          </a:xfrm>
        </p:spPr>
        <p:txBody>
          <a:bodyPr/>
          <a:lstStyle/>
          <a:p>
            <a:pPr eaLnBrk="1" hangingPunct="1"/>
            <a:r>
              <a:rPr lang="en-US" altLang="zh-CN" sz="2400">
                <a:latin typeface="Calibri" pitchFamily="34" charset="0"/>
                <a:cs typeface="Times New Roman" pitchFamily="18" charset="0"/>
              </a:rPr>
              <a:t>Product do not reflect its true nature(such as </a:t>
            </a:r>
            <a:r>
              <a:rPr lang="en-US" altLang="zh-CN" sz="2400" b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total sugar do not match the label</a:t>
            </a:r>
            <a:r>
              <a:rPr lang="en-US" altLang="zh-CN" sz="2400">
                <a:latin typeface="Calibri" pitchFamily="34" charset="0"/>
                <a:cs typeface="Times New Roman" pitchFamily="18" charset="0"/>
              </a:rPr>
              <a:t>).</a:t>
            </a:r>
          </a:p>
          <a:p>
            <a:pPr eaLnBrk="1" hangingPunct="1">
              <a:buFont typeface="Wingdings 3" pitchFamily="18" charset="2"/>
              <a:buNone/>
            </a:pPr>
            <a:r>
              <a:rPr lang="zh-CN" altLang="en-US" sz="2400">
                <a:latin typeface="Calibri" pitchFamily="34" charset="0"/>
                <a:cs typeface="Times New Roman" pitchFamily="18" charset="0"/>
              </a:rPr>
              <a:t>    </a:t>
            </a:r>
          </a:p>
          <a:p>
            <a:pPr eaLnBrk="1" hangingPunct="1"/>
            <a:r>
              <a:rPr lang="en-US" altLang="zh-CN" sz="2400">
                <a:latin typeface="Calibri" pitchFamily="34" charset="0"/>
                <a:cs typeface="Times New Roman" pitchFamily="18" charset="0"/>
              </a:rPr>
              <a:t>The non-conformance with the wine label caused by the sugar content occurs intermittently.</a:t>
            </a:r>
            <a:endParaRPr lang="zh-CN" altLang="en-US" sz="2400"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zh-CN" altLang="en-US" sz="2400">
                <a:latin typeface="Calibri" pitchFamily="34" charset="0"/>
                <a:cs typeface="Times New Roman" pitchFamily="18" charset="0"/>
              </a:rPr>
              <a:t>    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72103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2800" dirty="0">
                <a:effectLst/>
              </a:rPr>
              <a:t>One of the inconformity of imported wine</a:t>
            </a:r>
            <a:endParaRPr lang="zh-CN" altLang="en-US" sz="2800" dirty="0">
              <a:effectLst/>
            </a:endParaRPr>
          </a:p>
        </p:txBody>
      </p:sp>
      <p:pic>
        <p:nvPicPr>
          <p:cNvPr id="29700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428625" y="4286250"/>
            <a:ext cx="8143875" cy="7143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723" name="内容占位符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latin typeface="Calibri" pitchFamily="34" charset="0"/>
                <a:ea typeface="宋体" charset="-122"/>
              </a:rPr>
              <a:t>1</a:t>
            </a:r>
            <a:r>
              <a:rPr lang="zh-CN" altLang="en-US">
                <a:latin typeface="Calibri" pitchFamily="34" charset="0"/>
                <a:ea typeface="宋体" charset="-122"/>
              </a:rPr>
              <a:t>、</a:t>
            </a:r>
            <a:r>
              <a:rPr lang="en-US" altLang="zh-CN">
                <a:latin typeface="Calibri" pitchFamily="34" charset="0"/>
                <a:ea typeface="宋体" charset="-122"/>
              </a:rPr>
              <a:t>The standards related to sugar in wine</a:t>
            </a:r>
          </a:p>
          <a:p>
            <a:pPr eaLnBrk="1" hangingPunct="1"/>
            <a:endParaRPr lang="en-US" altLang="zh-CN">
              <a:latin typeface="Calibri" pitchFamily="34" charset="0"/>
            </a:endParaRPr>
          </a:p>
          <a:p>
            <a:pPr eaLnBrk="1" hangingPunct="1"/>
            <a:endParaRPr lang="en-US" altLang="zh-CN">
              <a:latin typeface="Calibri" pitchFamily="34" charset="0"/>
            </a:endParaRPr>
          </a:p>
          <a:p>
            <a:pPr eaLnBrk="1" hangingPunct="1"/>
            <a:r>
              <a:rPr lang="en-US" altLang="zh-CN">
                <a:latin typeface="Calibri" pitchFamily="34" charset="0"/>
              </a:rPr>
              <a:t>2</a:t>
            </a:r>
            <a:r>
              <a:rPr lang="zh-CN" altLang="en-US">
                <a:latin typeface="Calibri" pitchFamily="34" charset="0"/>
              </a:rPr>
              <a:t>、</a:t>
            </a:r>
            <a:r>
              <a:rPr lang="en-US" altLang="zh-CN">
                <a:latin typeface="Calibri" pitchFamily="34" charset="0"/>
              </a:rPr>
              <a:t>The testing methods of residual sugar in wine</a:t>
            </a:r>
          </a:p>
          <a:p>
            <a:pPr eaLnBrk="1" hangingPunct="1"/>
            <a:endParaRPr lang="en-US" altLang="zh-CN">
              <a:latin typeface="Calibri" pitchFamily="34" charset="0"/>
              <a:cs typeface="Times New Roman" pitchFamily="18" charset="0"/>
            </a:endParaRPr>
          </a:p>
          <a:p>
            <a:pPr eaLnBrk="1" hangingPunct="1"/>
            <a:endParaRPr lang="en-US" altLang="zh-CN">
              <a:latin typeface="Calibri" pitchFamily="34" charset="0"/>
              <a:cs typeface="Times New Roman" pitchFamily="18" charset="0"/>
            </a:endParaRPr>
          </a:p>
          <a:p>
            <a:pPr eaLnBrk="1" hangingPunct="1"/>
            <a:r>
              <a:rPr lang="en-US" altLang="zh-CN">
                <a:latin typeface="Calibri" pitchFamily="34" charset="0"/>
                <a:cs typeface="Times New Roman" pitchFamily="18" charset="0"/>
              </a:rPr>
              <a:t>3</a:t>
            </a:r>
            <a:r>
              <a:rPr lang="zh-CN" altLang="en-US">
                <a:latin typeface="Calibri" pitchFamily="34" charset="0"/>
                <a:cs typeface="Times New Roman" pitchFamily="18" charset="0"/>
              </a:rPr>
              <a:t>、</a:t>
            </a:r>
            <a:r>
              <a:rPr lang="en-US" altLang="zh-CN">
                <a:latin typeface="Calibri" pitchFamily="34" charset="0"/>
                <a:cs typeface="Times New Roman" pitchFamily="18" charset="0"/>
              </a:rPr>
              <a:t> Questions/Advices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Contents</a:t>
            </a:r>
            <a:endParaRPr lang="en-US" altLang="zh-CN" dirty="0"/>
          </a:p>
        </p:txBody>
      </p:sp>
      <p:pic>
        <p:nvPicPr>
          <p:cNvPr id="30725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7991475" cy="4638675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Char char="u"/>
            </a:pPr>
            <a:r>
              <a:rPr lang="en-US" altLang="zh-CN" dirty="0" err="1">
                <a:latin typeface="Calibri" pitchFamily="34" charset="0"/>
                <a:ea typeface="Gulim" pitchFamily="34" charset="-127"/>
              </a:rPr>
              <a:t>Lable</a:t>
            </a:r>
            <a:r>
              <a:rPr lang="en-US" altLang="zh-CN" dirty="0">
                <a:latin typeface="Calibri" pitchFamily="34" charset="0"/>
                <a:ea typeface="Gulim" pitchFamily="34" charset="-127"/>
              </a:rPr>
              <a:t>: Wine type</a:t>
            </a:r>
          </a:p>
          <a:p>
            <a:pPr marL="273050" indent="-273050" eaLnBrk="1" hangingPunct="1">
              <a:buFont typeface="Wingdings 3" pitchFamily="18" charset="2"/>
              <a:buNone/>
            </a:pPr>
            <a:r>
              <a:rPr lang="en-US" altLang="zh-CN" dirty="0">
                <a:latin typeface="Calibri" pitchFamily="34" charset="0"/>
                <a:ea typeface="Gulim" pitchFamily="34" charset="-127"/>
              </a:rPr>
              <a:t>1.How to reach consensus about </a:t>
            </a:r>
            <a:r>
              <a:rPr lang="en-US" altLang="zh-CN" dirty="0" err="1">
                <a:latin typeface="Calibri" pitchFamily="34" charset="0"/>
                <a:ea typeface="Gulim" pitchFamily="34" charset="-127"/>
              </a:rPr>
              <a:t>judgement</a:t>
            </a:r>
            <a:r>
              <a:rPr lang="en-US" altLang="zh-CN" dirty="0">
                <a:latin typeface="Calibri" pitchFamily="34" charset="0"/>
                <a:ea typeface="Gulim" pitchFamily="34" charset="-127"/>
              </a:rPr>
              <a:t> principle based on residual sugar content</a:t>
            </a:r>
            <a:r>
              <a:rPr lang="zh-CN" altLang="en-US" dirty="0">
                <a:latin typeface="Calibri" pitchFamily="34" charset="0"/>
                <a:ea typeface="Gulim" pitchFamily="34" charset="-127"/>
              </a:rPr>
              <a:t>？</a:t>
            </a:r>
            <a:endParaRPr lang="en-US" altLang="zh-CN" dirty="0">
              <a:latin typeface="Calibri" pitchFamily="34" charset="0"/>
              <a:ea typeface="Gulim" pitchFamily="34" charset="-127"/>
            </a:endParaRPr>
          </a:p>
          <a:p>
            <a:pPr marL="273050" indent="-273050" eaLnBrk="1" hangingPunct="1">
              <a:buFont typeface="Wingdings 3" pitchFamily="18" charset="2"/>
              <a:buNone/>
            </a:pPr>
            <a:r>
              <a:rPr lang="en-US" altLang="zh-CN" dirty="0">
                <a:latin typeface="Calibri" pitchFamily="34" charset="0"/>
                <a:ea typeface="Gulim" pitchFamily="34" charset="-127"/>
              </a:rPr>
              <a:t>2.Definition of residual sugar in wine. </a:t>
            </a:r>
          </a:p>
          <a:p>
            <a:pPr marL="273050" indent="-273050" eaLnBrk="1" hangingPunct="1">
              <a:buFont typeface="Wingdings" pitchFamily="2" charset="2"/>
              <a:buChar char="u"/>
            </a:pPr>
            <a:r>
              <a:rPr lang="en-US" altLang="zh-CN" dirty="0">
                <a:latin typeface="Calibri" pitchFamily="34" charset="0"/>
                <a:ea typeface="Gulim" pitchFamily="34" charset="-127"/>
              </a:rPr>
              <a:t>Ring test:</a:t>
            </a:r>
          </a:p>
          <a:p>
            <a:pPr marL="273050" indent="-273050" eaLnBrk="1" hangingPunct="1">
              <a:buFont typeface="Wingdings 3" pitchFamily="18" charset="2"/>
              <a:buNone/>
            </a:pPr>
            <a:r>
              <a:rPr lang="en-US" altLang="zh-CN" dirty="0">
                <a:latin typeface="Calibri" pitchFamily="34" charset="0"/>
                <a:ea typeface="Gulim" pitchFamily="34" charset="-127"/>
              </a:rPr>
              <a:t>    On the above basis, ring test can make sure the </a:t>
            </a:r>
            <a:r>
              <a:rPr lang="en-US" altLang="zh-CN" dirty="0" err="1">
                <a:latin typeface="Calibri" pitchFamily="34" charset="0"/>
                <a:ea typeface="Gulim" pitchFamily="34" charset="-127"/>
              </a:rPr>
              <a:t>results’s</a:t>
            </a:r>
            <a:r>
              <a:rPr lang="en-US" altLang="zh-CN" dirty="0">
                <a:latin typeface="Calibri" pitchFamily="34" charset="0"/>
                <a:ea typeface="Gulim" pitchFamily="34" charset="-127"/>
              </a:rPr>
              <a:t> reliability.</a:t>
            </a:r>
          </a:p>
          <a:p>
            <a:pPr marL="273050" indent="-273050" eaLnBrk="1" hangingPunct="1">
              <a:buFont typeface="Wingdings" pitchFamily="2" charset="2"/>
              <a:buChar char="u"/>
            </a:pPr>
            <a:endParaRPr lang="en-US" altLang="zh-CN" dirty="0">
              <a:latin typeface="Calibri" pitchFamily="34" charset="0"/>
              <a:ea typeface="Gulim" pitchFamily="34" charset="-127"/>
            </a:endParaRPr>
          </a:p>
          <a:p>
            <a:pPr marL="273050" indent="-273050" eaLnBrk="1" hangingPunct="1">
              <a:buFont typeface="Wingdings 3" pitchFamily="18" charset="2"/>
              <a:buNone/>
            </a:pPr>
            <a:endParaRPr lang="en-US" altLang="zh-CN" sz="1800" dirty="0">
              <a:ea typeface="Gulim" pitchFamily="34" charset="-127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dirty="0"/>
            </a:br>
            <a:r>
              <a:rPr lang="en-US" altLang="zh-CN" dirty="0"/>
              <a:t>Questions/Advices</a:t>
            </a:r>
            <a:br>
              <a:rPr lang="en-US" dirty="0">
                <a:effectLst/>
              </a:rPr>
            </a:br>
            <a:endParaRPr lang="en-US" altLang="zh-CN" dirty="0">
              <a:effectLst/>
              <a:ea typeface="Gulim" pitchFamily="34" charset="-127"/>
            </a:endParaRPr>
          </a:p>
        </p:txBody>
      </p:sp>
      <p:pic>
        <p:nvPicPr>
          <p:cNvPr id="31748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8596" y="2357430"/>
            <a:ext cx="8358246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zh-CN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  <a:ea typeface="+mn-ea"/>
              </a:rPr>
              <a:t>Thanks for your attention</a:t>
            </a:r>
            <a:endParaRPr lang="zh-CN" altLang="en-US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  <a:ea typeface="+mn-ea"/>
            </a:endParaRPr>
          </a:p>
        </p:txBody>
      </p:sp>
      <p:pic>
        <p:nvPicPr>
          <p:cNvPr id="32771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88" y="5786438"/>
            <a:ext cx="36433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88" y="1600200"/>
            <a:ext cx="8535987" cy="48736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SzPct val="90000"/>
              <a:buFont typeface="Wingdings" pitchFamily="2" charset="2"/>
              <a:buChar char="u"/>
              <a:defRPr/>
            </a:pPr>
            <a:r>
              <a:rPr lang="en-US" altLang="zh-CN" sz="2400" dirty="0">
                <a:latin typeface="Calibri" pitchFamily="34" charset="0"/>
                <a:ea typeface="宋体" pitchFamily="2" charset="-122"/>
              </a:rPr>
              <a:t>GB 2758-2012 “Fermented alcoholic beverages and their integrated alcoholic beverages”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SzPct val="90000"/>
              <a:buFont typeface="Wingdings" pitchFamily="2" charset="2"/>
              <a:buChar char="u"/>
              <a:defRPr/>
            </a:pPr>
            <a:r>
              <a:rPr lang="en-US" altLang="zh-CN" sz="24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GB 7718-2011"General standard for the labeling of prepackaged foods” </a:t>
            </a:r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SzPct val="90000"/>
              <a:buFont typeface="Wingdings" pitchFamily="2" charset="2"/>
              <a:buChar char="u"/>
              <a:defRPr/>
            </a:pPr>
            <a:r>
              <a:rPr lang="en-US" altLang="zh-CN" sz="2400" dirty="0">
                <a:latin typeface="Calibri" pitchFamily="34" charset="0"/>
                <a:ea typeface="宋体" pitchFamily="2" charset="-122"/>
                <a:cs typeface="Times New Roman" pitchFamily="18" charset="0"/>
              </a:rPr>
              <a:t>GB15037-2006 “Wine”</a:t>
            </a:r>
            <a:endParaRPr lang="en-US" altLang="zh-CN" sz="2400" dirty="0">
              <a:latin typeface="Calibri" pitchFamily="34" charset="0"/>
              <a:ea typeface="宋体" pitchFamily="2" charset="-122"/>
            </a:endParaRPr>
          </a:p>
          <a:p>
            <a:pPr marL="8255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altLang="zh-CN" sz="1600" dirty="0"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National standards related to the wine</a:t>
            </a:r>
            <a:endParaRPr lang="zh-CN" altLang="en-US" dirty="0"/>
          </a:p>
        </p:txBody>
      </p:sp>
      <p:pic>
        <p:nvPicPr>
          <p:cNvPr id="11268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88" y="1341438"/>
            <a:ext cx="8297862" cy="48736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altLang="zh-CN" dirty="0">
                <a:ea typeface="宋体" pitchFamily="2" charset="-122"/>
              </a:rPr>
              <a:t>GB15037-2006 “Wine”</a:t>
            </a:r>
          </a:p>
          <a:p>
            <a:pPr marL="82550" indent="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altLang="zh-CN" sz="1800" dirty="0">
                <a:ea typeface="宋体" pitchFamily="2" charset="-122"/>
              </a:rPr>
              <a:t>     </a:t>
            </a:r>
            <a:endParaRPr lang="zh-CN" altLang="en-US" sz="1800" dirty="0">
              <a:ea typeface="宋体" pitchFamily="2" charset="-122"/>
            </a:endParaRPr>
          </a:p>
          <a:p>
            <a:pPr marL="621792" lvl="1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1800" dirty="0">
                <a:ea typeface="宋体" pitchFamily="2" charset="-122"/>
              </a:rPr>
              <a:t> </a:t>
            </a:r>
            <a:r>
              <a:rPr lang="en-US" altLang="zh-CN" sz="2000" dirty="0">
                <a:latin typeface="Calibri" pitchFamily="34" charset="0"/>
                <a:ea typeface="宋体" pitchFamily="2" charset="-122"/>
              </a:rPr>
              <a:t>It took effect on  Jan.1,2008  as a mandatory standard. </a:t>
            </a:r>
          </a:p>
          <a:p>
            <a:pPr marL="403225" lvl="1" indent="0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None/>
              <a:defRPr/>
            </a:pPr>
            <a:endParaRPr lang="en-US" altLang="zh-CN" sz="2000" dirty="0">
              <a:latin typeface="Calibri" pitchFamily="34" charset="0"/>
              <a:ea typeface="宋体" pitchFamily="2" charset="-122"/>
            </a:endParaRPr>
          </a:p>
          <a:p>
            <a:pPr marL="621792" lvl="1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zh-CN" altLang="en-US" sz="2000" dirty="0">
                <a:latin typeface="Calibri" pitchFamily="34" charset="0"/>
                <a:ea typeface="宋体" pitchFamily="2" charset="-122"/>
              </a:rPr>
              <a:t> </a:t>
            </a:r>
            <a:r>
              <a:rPr lang="en-US" altLang="zh-CN" sz="2000" dirty="0">
                <a:latin typeface="Calibri" pitchFamily="34" charset="0"/>
                <a:ea typeface="宋体" pitchFamily="2" charset="-122"/>
              </a:rPr>
              <a:t>The standard covers requirements  for all processes from grape planting, wine production to its transportation. </a:t>
            </a:r>
          </a:p>
          <a:p>
            <a:pPr marL="403225" lvl="1" indent="0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None/>
              <a:defRPr/>
            </a:pPr>
            <a:endParaRPr lang="en-US" altLang="zh-CN" sz="2000" dirty="0">
              <a:latin typeface="Calibri" pitchFamily="34" charset="0"/>
              <a:ea typeface="宋体" pitchFamily="2" charset="-122"/>
            </a:endParaRPr>
          </a:p>
          <a:p>
            <a:pPr marL="621792" lvl="1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000" dirty="0">
                <a:latin typeface="Calibri" pitchFamily="34" charset="0"/>
                <a:ea typeface="宋体" pitchFamily="2" charset="-122"/>
              </a:rPr>
              <a:t>Definitions : Various types of wine corresponding requirements  for the sugar content, vintage wines, varietal wines, and original wines.  </a:t>
            </a:r>
          </a:p>
          <a:p>
            <a:pPr marL="403225" lvl="1" indent="0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None/>
              <a:defRPr/>
            </a:pPr>
            <a:endParaRPr lang="en-US" altLang="zh-CN" sz="2000" dirty="0">
              <a:latin typeface="Calibri" pitchFamily="34" charset="0"/>
              <a:ea typeface="宋体" pitchFamily="2" charset="-122"/>
            </a:endParaRPr>
          </a:p>
          <a:p>
            <a:pPr marL="621792" lvl="1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000" dirty="0">
                <a:latin typeface="Calibri" pitchFamily="34" charset="0"/>
                <a:ea typeface="宋体" pitchFamily="2" charset="-122"/>
              </a:rPr>
              <a:t>Regulate  the use of  additives in wine . 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None/>
              <a:defRPr/>
            </a:pPr>
            <a:endParaRPr lang="en-US" altLang="zh-CN" sz="2000" dirty="0">
              <a:latin typeface="Calibri" pitchFamily="34" charset="0"/>
              <a:ea typeface="宋体" pitchFamily="2" charset="-122"/>
            </a:endParaRPr>
          </a:p>
          <a:p>
            <a:pPr marL="621792" lvl="1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CN" sz="2000" dirty="0">
                <a:latin typeface="Calibri" pitchFamily="34" charset="0"/>
                <a:ea typeface="宋体" pitchFamily="2" charset="-122"/>
              </a:rPr>
              <a:t>Part of this standard definitions equivalent adopted OIV regulations(2003 edition).</a:t>
            </a:r>
          </a:p>
          <a:p>
            <a:pPr marL="403225" lvl="1" indent="0" eaLnBrk="1" fontAlgn="auto" hangingPunct="1">
              <a:spcBef>
                <a:spcPts val="0"/>
              </a:spcBef>
              <a:spcAft>
                <a:spcPts val="0"/>
              </a:spcAft>
              <a:buFont typeface="Verdana"/>
              <a:buNone/>
              <a:defRPr/>
            </a:pPr>
            <a:r>
              <a:rPr lang="en-US" altLang="zh-CN" sz="2000" dirty="0">
                <a:latin typeface="Calibri" pitchFamily="34" charset="0"/>
                <a:ea typeface="宋体" pitchFamily="2" charset="-122"/>
              </a:rPr>
              <a:t>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214290"/>
            <a:ext cx="8033546" cy="92871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National standards related to the wine</a:t>
            </a:r>
            <a:endParaRPr lang="zh-CN" altLang="en-US" dirty="0"/>
          </a:p>
        </p:txBody>
      </p:sp>
      <p:pic>
        <p:nvPicPr>
          <p:cNvPr id="12292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615"/>
          <p:cNvGraphicFramePr>
            <a:graphicFrameLocks noGrp="1"/>
          </p:cNvGraphicFramePr>
          <p:nvPr>
            <p:ph idx="1"/>
          </p:nvPr>
        </p:nvGraphicFramePr>
        <p:xfrm>
          <a:off x="428625" y="928688"/>
          <a:ext cx="8186766" cy="4214420"/>
        </p:xfrm>
        <a:graphic>
          <a:graphicData uri="http://schemas.openxmlformats.org/drawingml/2006/table">
            <a:tbl>
              <a:tblPr/>
              <a:tblGrid>
                <a:gridCol w="1471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86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418">
                <a:tc gridSpan="3"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ITEM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Requirement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01">
                <a:tc rowSpan="9"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Total sugar </a:t>
                      </a:r>
                      <a:r>
                        <a:rPr kumimoji="0" lang="en-US" altLang="zh-CN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d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As Glucose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）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/(g/L)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Still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Dry wine </a:t>
                      </a:r>
                      <a:r>
                        <a:rPr kumimoji="0" lang="en-US" altLang="zh-CN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b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≤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4.0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8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Semi-dry wine </a:t>
                      </a:r>
                      <a:r>
                        <a:rPr kumimoji="0" lang="en-US" altLang="zh-CN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c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4.1</a:t>
                      </a:r>
                      <a:r>
                        <a:rPr kumimoji="0" lang="en-US" altLang="zh-CN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anose="02020609040205080304" pitchFamily="49" charset="-128"/>
                          <a:cs typeface="Times New Roman" pitchFamily="18" charset="0"/>
                        </a:rPr>
                        <a:t>~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12.0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0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Semi-sweet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12.1</a:t>
                      </a:r>
                      <a:r>
                        <a:rPr kumimoji="0" lang="en-US" altLang="zh-CN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anose="02020609040205080304" pitchFamily="49" charset="-128"/>
                          <a:cs typeface="Times New Roman" pitchFamily="18" charset="0"/>
                        </a:rPr>
                        <a:t>~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45.0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0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Sweet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≥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45.1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0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Sparkling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Brut sparkling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≤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12.0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Tolerance of 3.0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81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Extra-dry sparkling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12.1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anose="02020609040205080304" pitchFamily="49" charset="-128"/>
                          <a:cs typeface="Times New Roman" pitchFamily="18" charset="0"/>
                        </a:rPr>
                        <a:t>~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17.0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Tolerance of 3.0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81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Dry sparkling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17.1</a:t>
                      </a:r>
                      <a:r>
                        <a:rPr kumimoji="0" lang="en-US" altLang="zh-CN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anose="02020609040205080304" pitchFamily="49" charset="-128"/>
                          <a:cs typeface="Times New Roman" pitchFamily="18" charset="0"/>
                        </a:rPr>
                        <a:t>~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32.0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（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Tolerance of 3.0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）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03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Semi-dry sparkling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32.1~50.0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7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楷体_GB2312" pitchFamily="49" charset="-122"/>
                          <a:cs typeface="Times New Roman" pitchFamily="18" charset="0"/>
                        </a:rPr>
                        <a:t>Sweet sparkling wine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楷体_GB2312" pitchFamily="49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≥</a:t>
                      </a: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50.1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21111">
                <a:tc gridSpan="4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b. When difference between the total sugar and total acid (As tartaric acid) is less than or equal to 2.0 g/L, the total sugar should be up to 9.0 g/L.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c. When difference between the total sugar and total acid (As tartaric acid) is less than or equal to 2.0 g/L, the total sugar should be up to 18.0 g/L</a:t>
                      </a:r>
                      <a:r>
                        <a:rPr kumimoji="0" lang="zh-CN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。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d. The requirement of the total sugar in semi-sparkling wine is the same as in still wine.</a:t>
                      </a:r>
                      <a:endParaRPr kumimoji="0" lang="zh-CN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429684" cy="71437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Wine type </a:t>
            </a:r>
            <a:r>
              <a:rPr lang="en-US" altLang="zh-CN" sz="3200" dirty="0" err="1">
                <a:effectLst/>
              </a:rPr>
              <a:t>judgement</a:t>
            </a:r>
            <a:r>
              <a:rPr lang="en-US" altLang="zh-CN" sz="3200" dirty="0">
                <a:effectLst/>
              </a:rPr>
              <a:t> principle from sugar content (GB 15037-2006</a:t>
            </a:r>
            <a:r>
              <a:rPr lang="zh-CN" altLang="en-US" sz="3200" dirty="0">
                <a:effectLst/>
              </a:rPr>
              <a:t>“</a:t>
            </a:r>
            <a:r>
              <a:rPr lang="en-US" altLang="zh-CN" sz="3200" dirty="0">
                <a:effectLst/>
              </a:rPr>
              <a:t>wine</a:t>
            </a:r>
            <a:r>
              <a:rPr lang="zh-CN" altLang="en-US" sz="3200" dirty="0">
                <a:effectLst/>
              </a:rPr>
              <a:t>”</a:t>
            </a:r>
            <a:r>
              <a:rPr lang="en-US" altLang="zh-CN" sz="3200" dirty="0">
                <a:effectLst/>
              </a:rPr>
              <a:t>)</a:t>
            </a:r>
            <a:endParaRPr lang="zh-CN" altLang="en-US" sz="3200" dirty="0">
              <a:effectLst/>
            </a:endParaRPr>
          </a:p>
        </p:txBody>
      </p:sp>
      <p:pic>
        <p:nvPicPr>
          <p:cNvPr id="13357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428625" y="2714625"/>
            <a:ext cx="8215313" cy="9286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339" name="内容占位符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latin typeface="Calibri" pitchFamily="34" charset="0"/>
                <a:ea typeface="宋体" charset="-122"/>
              </a:rPr>
              <a:t>1</a:t>
            </a:r>
            <a:r>
              <a:rPr lang="zh-CN" altLang="en-US">
                <a:latin typeface="Calibri" pitchFamily="34" charset="0"/>
                <a:ea typeface="宋体" charset="-122"/>
              </a:rPr>
              <a:t>、</a:t>
            </a:r>
            <a:r>
              <a:rPr lang="en-US" altLang="zh-CN">
                <a:latin typeface="Calibri" pitchFamily="34" charset="0"/>
                <a:ea typeface="宋体" charset="-122"/>
              </a:rPr>
              <a:t>The standards related to sugar in wine</a:t>
            </a:r>
          </a:p>
          <a:p>
            <a:pPr eaLnBrk="1" hangingPunct="1"/>
            <a:endParaRPr lang="en-US" altLang="zh-CN">
              <a:latin typeface="Calibri" pitchFamily="34" charset="0"/>
            </a:endParaRPr>
          </a:p>
          <a:p>
            <a:pPr eaLnBrk="1" hangingPunct="1"/>
            <a:endParaRPr lang="en-US" altLang="zh-CN">
              <a:latin typeface="Calibri" pitchFamily="34" charset="0"/>
            </a:endParaRPr>
          </a:p>
          <a:p>
            <a:pPr eaLnBrk="1" hangingPunct="1"/>
            <a:r>
              <a:rPr lang="en-US" altLang="zh-CN">
                <a:latin typeface="Calibri" pitchFamily="34" charset="0"/>
              </a:rPr>
              <a:t>2</a:t>
            </a:r>
            <a:r>
              <a:rPr lang="zh-CN" altLang="en-US">
                <a:latin typeface="Calibri" pitchFamily="34" charset="0"/>
              </a:rPr>
              <a:t>、</a:t>
            </a:r>
            <a:r>
              <a:rPr lang="en-US" altLang="zh-CN">
                <a:latin typeface="Calibri" pitchFamily="34" charset="0"/>
              </a:rPr>
              <a:t>The testing methods of residual sugar in wine</a:t>
            </a:r>
          </a:p>
          <a:p>
            <a:pPr eaLnBrk="1" hangingPunct="1"/>
            <a:endParaRPr lang="en-US" altLang="zh-CN">
              <a:latin typeface="Calibri" pitchFamily="34" charset="0"/>
              <a:cs typeface="Times New Roman" pitchFamily="18" charset="0"/>
            </a:endParaRPr>
          </a:p>
          <a:p>
            <a:pPr eaLnBrk="1" hangingPunct="1"/>
            <a:endParaRPr lang="en-US" altLang="zh-CN">
              <a:latin typeface="Calibri" pitchFamily="34" charset="0"/>
              <a:cs typeface="Times New Roman" pitchFamily="18" charset="0"/>
            </a:endParaRPr>
          </a:p>
          <a:p>
            <a:pPr eaLnBrk="1" hangingPunct="1"/>
            <a:r>
              <a:rPr lang="en-US" altLang="zh-CN">
                <a:latin typeface="Calibri" pitchFamily="34" charset="0"/>
                <a:cs typeface="Times New Roman" pitchFamily="18" charset="0"/>
              </a:rPr>
              <a:t>3</a:t>
            </a:r>
            <a:r>
              <a:rPr lang="zh-CN" altLang="en-US">
                <a:latin typeface="Calibri" pitchFamily="34" charset="0"/>
                <a:cs typeface="Times New Roman" pitchFamily="18" charset="0"/>
              </a:rPr>
              <a:t>、</a:t>
            </a:r>
            <a:r>
              <a:rPr lang="en-US" altLang="zh-CN">
                <a:latin typeface="Calibri" pitchFamily="34" charset="0"/>
                <a:cs typeface="Times New Roman" pitchFamily="18" charset="0"/>
              </a:rPr>
              <a:t> Questions/Advices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Contents</a:t>
            </a:r>
            <a:endParaRPr lang="en-US" altLang="zh-CN" dirty="0"/>
          </a:p>
        </p:txBody>
      </p:sp>
      <p:pic>
        <p:nvPicPr>
          <p:cNvPr id="14341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57200" y="2000250"/>
            <a:ext cx="8258175" cy="4473575"/>
          </a:xfrm>
        </p:spPr>
        <p:txBody>
          <a:bodyPr/>
          <a:lstStyle/>
          <a:p>
            <a:pPr eaLnBrk="1" hangingPunct="1"/>
            <a:r>
              <a:rPr lang="en-US" altLang="zh-CN">
                <a:latin typeface="Calibri" pitchFamily="34" charset="0"/>
              </a:rPr>
              <a:t>GB/T 15038-2006</a:t>
            </a:r>
          </a:p>
          <a:p>
            <a:pPr eaLnBrk="1" hangingPunct="1">
              <a:buFont typeface="Wingdings 3" pitchFamily="18" charset="2"/>
              <a:buNone/>
            </a:pPr>
            <a:r>
              <a:rPr lang="zh-CN" altLang="en-US">
                <a:latin typeface="Calibri" pitchFamily="34" charset="0"/>
              </a:rPr>
              <a:t>“</a:t>
            </a:r>
            <a:r>
              <a:rPr lang="en-US" altLang="zh-CN">
                <a:latin typeface="Calibri" pitchFamily="34" charset="0"/>
              </a:rPr>
              <a:t>General analytical methods of grape wine and fruit wine</a:t>
            </a:r>
            <a:r>
              <a:rPr lang="zh-CN" altLang="en-US">
                <a:latin typeface="Calibri" pitchFamily="34" charset="0"/>
              </a:rPr>
              <a:t>”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0826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>
                <a:effectLst/>
              </a:rPr>
              <a:t>The testing method of total sugar and total acid in wine</a:t>
            </a:r>
            <a:endParaRPr lang="zh-CN" altLang="en-US" dirty="0"/>
          </a:p>
        </p:txBody>
      </p:sp>
      <p:pic>
        <p:nvPicPr>
          <p:cNvPr id="15364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873625"/>
          </a:xfr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en-US" altLang="zh-CN" kern="0" dirty="0">
                <a:latin typeface="Calibri" pitchFamily="34" charset="0"/>
              </a:rPr>
              <a:t>Principle</a:t>
            </a:r>
            <a:r>
              <a:rPr lang="zh-CN" altLang="en-US" kern="0" dirty="0">
                <a:latin typeface="Calibri" pitchFamily="34" charset="0"/>
              </a:rPr>
              <a:t>：</a:t>
            </a:r>
            <a:endParaRPr lang="en-US" altLang="zh-CN" kern="0" dirty="0">
              <a:latin typeface="Calibri" pitchFamily="34" charset="0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3"/>
              <a:buNone/>
              <a:defRPr/>
            </a:pPr>
            <a:r>
              <a:rPr lang="en-US" altLang="zh-CN" kern="0" dirty="0">
                <a:cs typeface="Times New Roman" pitchFamily="18" charset="0"/>
              </a:rPr>
              <a:t>    </a:t>
            </a:r>
            <a:endParaRPr lang="en-US" altLang="zh-CN" kern="0" dirty="0"/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Font typeface="Wingdings 3"/>
              <a:buNone/>
              <a:defRPr/>
            </a:pPr>
            <a:r>
              <a:rPr lang="zh-CN" altLang="en-US" kern="0" dirty="0">
                <a:solidFill>
                  <a:srgbClr val="0070C0"/>
                </a:solidFill>
              </a:rPr>
              <a:t>    </a:t>
            </a:r>
            <a:endParaRPr lang="en-US" altLang="zh-CN" kern="0" dirty="0"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15436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2900" dirty="0">
                <a:effectLst/>
              </a:rPr>
              <a:t>The testing method of total sugar in wine</a:t>
            </a:r>
            <a:endParaRPr lang="zh-CN" altLang="en-US" sz="2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285984" y="2285992"/>
            <a:ext cx="37814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43108" y="2928934"/>
            <a:ext cx="41814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728" y="4429132"/>
            <a:ext cx="58578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>
                <a:effectLst/>
              </a:rPr>
              <a:t>The testing method of total sugar in wine</a:t>
            </a:r>
            <a:r>
              <a:rPr lang="zh-CN" altLang="en-US" sz="3200" dirty="0">
                <a:effectLst/>
              </a:rPr>
              <a:t>：</a:t>
            </a:r>
            <a:r>
              <a:rPr lang="en-US" altLang="zh-CN" sz="3200" dirty="0">
                <a:solidFill>
                  <a:srgbClr val="FF0000"/>
                </a:solidFill>
                <a:effectLst/>
              </a:rPr>
              <a:t>Titration</a:t>
            </a:r>
            <a:br>
              <a:rPr lang="en-US" altLang="zh-CN" sz="3200" dirty="0">
                <a:effectLst/>
              </a:rPr>
            </a:br>
            <a:endParaRPr lang="zh-CN" altLang="en-US" sz="2700" b="0" dirty="0">
              <a:latin typeface="Calibri" pitchFamily="34" charset="0"/>
            </a:endParaRPr>
          </a:p>
        </p:txBody>
      </p:sp>
      <p:sp>
        <p:nvSpPr>
          <p:cNvPr id="4" name="流程图: 可选过程 3"/>
          <p:cNvSpPr/>
          <p:nvPr/>
        </p:nvSpPr>
        <p:spPr>
          <a:xfrm>
            <a:off x="2500313" y="1857375"/>
            <a:ext cx="4162425" cy="5762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b="1" dirty="0">
                <a:solidFill>
                  <a:schemeClr val="tx1"/>
                </a:solidFill>
              </a:rPr>
              <a:t>Mix the Fehling solution A and B (standardized  beforehand)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4214813" y="2428875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4" name="肘形连接符 13"/>
          <p:cNvCxnSpPr/>
          <p:nvPr/>
        </p:nvCxnSpPr>
        <p:spPr>
          <a:xfrm flipV="1">
            <a:off x="2928938" y="2857500"/>
            <a:ext cx="1366837" cy="576263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流程图: 可选过程 14"/>
          <p:cNvSpPr/>
          <p:nvPr/>
        </p:nvSpPr>
        <p:spPr>
          <a:xfrm>
            <a:off x="714375" y="2928938"/>
            <a:ext cx="2160588" cy="1152525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dirty="0">
                <a:solidFill>
                  <a:schemeClr val="tx1"/>
                </a:solidFill>
              </a:rPr>
              <a:t>Add a</a:t>
            </a:r>
            <a:r>
              <a:rPr lang="en-US" dirty="0">
                <a:solidFill>
                  <a:schemeClr val="tx1"/>
                </a:solidFill>
              </a:rPr>
              <a:t> amount of samples </a:t>
            </a:r>
            <a:r>
              <a:rPr lang="en-US" altLang="zh-CN" dirty="0">
                <a:solidFill>
                  <a:schemeClr val="tx1"/>
                </a:solidFill>
              </a:rPr>
              <a:t> hydrolysis solution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8" name="下箭头 17"/>
          <p:cNvSpPr/>
          <p:nvPr/>
        </p:nvSpPr>
        <p:spPr>
          <a:xfrm>
            <a:off x="4214813" y="4429125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20" name="肘形连接符 19"/>
          <p:cNvCxnSpPr/>
          <p:nvPr/>
        </p:nvCxnSpPr>
        <p:spPr>
          <a:xfrm rot="10800000" flipV="1">
            <a:off x="4786313" y="4286250"/>
            <a:ext cx="1655762" cy="64928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流程图: 可选过程 21"/>
          <p:cNvSpPr/>
          <p:nvPr/>
        </p:nvSpPr>
        <p:spPr>
          <a:xfrm>
            <a:off x="6500813" y="3857625"/>
            <a:ext cx="2203450" cy="936625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Titrate with Glucose standard solution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3357563" y="3500438"/>
            <a:ext cx="2143125" cy="857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b="1" dirty="0">
                <a:solidFill>
                  <a:schemeClr val="tx1"/>
                </a:solidFill>
              </a:rPr>
              <a:t>boiling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流程图: 可选过程 24"/>
          <p:cNvSpPr/>
          <p:nvPr/>
        </p:nvSpPr>
        <p:spPr>
          <a:xfrm>
            <a:off x="2357438" y="5500688"/>
            <a:ext cx="4286250" cy="6969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End-point: </a:t>
            </a:r>
            <a:r>
              <a:rPr lang="en-US" altLang="zh-CN" b="1" dirty="0">
                <a:solidFill>
                  <a:schemeClr val="tx1"/>
                </a:solidFill>
              </a:rPr>
              <a:t>potential mutation</a:t>
            </a:r>
            <a:endParaRPr lang="en-US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zh-CN" b="1" dirty="0">
                <a:solidFill>
                  <a:schemeClr val="tx1"/>
                </a:solidFill>
              </a:rPr>
              <a:t>or </a:t>
            </a:r>
            <a:r>
              <a:rPr lang="en-US" altLang="zh-CN" b="1" dirty="0" err="1">
                <a:solidFill>
                  <a:schemeClr val="tx1"/>
                </a:solidFill>
              </a:rPr>
              <a:t>methylene</a:t>
            </a:r>
            <a:r>
              <a:rPr lang="en-US" altLang="zh-CN" b="1" dirty="0">
                <a:solidFill>
                  <a:schemeClr val="tx1"/>
                </a:solidFill>
              </a:rPr>
              <a:t>  blue  </a:t>
            </a:r>
            <a:r>
              <a:rPr lang="en-US" altLang="zh-CN" b="1" dirty="0" err="1">
                <a:solidFill>
                  <a:schemeClr val="tx1"/>
                </a:solidFill>
              </a:rPr>
              <a:t>colour</a:t>
            </a:r>
            <a:r>
              <a:rPr lang="en-US" altLang="zh-CN" b="1" dirty="0">
                <a:solidFill>
                  <a:schemeClr val="tx1"/>
                </a:solidFill>
              </a:rPr>
              <a:t> fading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pic>
        <p:nvPicPr>
          <p:cNvPr id="17420" name="Picture 1" descr="C:\Users\Ferman PC Take 2\AppData\Local\Temp\APEC_Wine_Regulatory_Forum_Logo-2014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3988" y="6118225"/>
            <a:ext cx="2640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矩形 15"/>
          <p:cNvSpPr/>
          <p:nvPr/>
        </p:nvSpPr>
        <p:spPr>
          <a:xfrm>
            <a:off x="428625" y="1000125"/>
            <a:ext cx="1860550" cy="508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SzPct val="68000"/>
              <a:buFont typeface="Wingdings" pitchFamily="2" charset="2"/>
              <a:buChar char="u"/>
              <a:defRPr/>
            </a:pPr>
            <a:r>
              <a:rPr lang="en-US" altLang="zh-CN" sz="2700" dirty="0">
                <a:latin typeface="Calibri" pitchFamily="34" charset="0"/>
              </a:rPr>
              <a:t>Procedure</a:t>
            </a:r>
            <a:endParaRPr lang="zh-CN" altLang="en-US" sz="27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聚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3006</TotalTime>
  <Pages>0</Pages>
  <Words>1069</Words>
  <Characters>0</Characters>
  <Application>Microsoft Office PowerPoint</Application>
  <DocSecurity>0</DocSecurity>
  <PresentationFormat>On-screen Show (4:3)</PresentationFormat>
  <Lines>0</Lines>
  <Paragraphs>317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宋体</vt:lpstr>
      <vt:lpstr>Calibri</vt:lpstr>
      <vt:lpstr>Gulim</vt:lpstr>
      <vt:lpstr>楷体_GB2312</vt:lpstr>
      <vt:lpstr>Lucida Sans Unicode</vt:lpstr>
      <vt:lpstr>MS Mincho</vt:lpstr>
      <vt:lpstr>黑体</vt:lpstr>
      <vt:lpstr>Times New Roman</vt:lpstr>
      <vt:lpstr>Verdana</vt:lpstr>
      <vt:lpstr>Wingdings</vt:lpstr>
      <vt:lpstr>Wingdings 2</vt:lpstr>
      <vt:lpstr>Wingdings 3</vt:lpstr>
      <vt:lpstr>聚合</vt:lpstr>
      <vt:lpstr>Sugar Testing Method for Wine </vt:lpstr>
      <vt:lpstr>Contents</vt:lpstr>
      <vt:lpstr>National standards related to the wine</vt:lpstr>
      <vt:lpstr>National standards related to the wine</vt:lpstr>
      <vt:lpstr>Wine type judgement principle from sugar content (GB 15037-2006“wine”)</vt:lpstr>
      <vt:lpstr>Contents</vt:lpstr>
      <vt:lpstr>The testing method of total sugar and total acid in wine</vt:lpstr>
      <vt:lpstr>The testing method of total sugar in wine</vt:lpstr>
      <vt:lpstr>The testing method of total sugar in wine：Titration </vt:lpstr>
      <vt:lpstr>The testing method of total acid in wine</vt:lpstr>
      <vt:lpstr>Definitions of Residual SUGAR in wine</vt:lpstr>
      <vt:lpstr>Different testing methods</vt:lpstr>
      <vt:lpstr>Comparing the sugar results of different methods</vt:lpstr>
      <vt:lpstr>The sugar results of dry-wine</vt:lpstr>
      <vt:lpstr>Conclusion</vt:lpstr>
      <vt:lpstr>Comparing the sugar results of different methods</vt:lpstr>
      <vt:lpstr>The sugar results of semi-dry wine and semi-sweet wine</vt:lpstr>
      <vt:lpstr>The sugar results of sweet wine</vt:lpstr>
      <vt:lpstr>Conclusion</vt:lpstr>
      <vt:lpstr>The total acid results of dry-wine</vt:lpstr>
      <vt:lpstr>One of the inconformity of imported wine</vt:lpstr>
      <vt:lpstr>Contents</vt:lpstr>
      <vt:lpstr> Questions/Advices </vt:lpstr>
      <vt:lpstr>PowerPoint Presentation</vt:lpstr>
    </vt:vector>
  </TitlesOfParts>
  <Manager/>
  <Company>home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subject/>
  <dc:creator>sinbin</dc:creator>
  <cp:keywords/>
  <dc:description/>
  <cp:lastModifiedBy>Intern DC</cp:lastModifiedBy>
  <cp:revision>293</cp:revision>
  <cp:lastPrinted>1899-12-30T00:00:00Z</cp:lastPrinted>
  <dcterms:created xsi:type="dcterms:W3CDTF">2003-12-29T09:52:16Z</dcterms:created>
  <dcterms:modified xsi:type="dcterms:W3CDTF">2017-10-18T17:08:49Z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2052-6.6.0.2699</vt:lpwstr>
  </property>
</Properties>
</file>