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61" r:id="rId3"/>
    <p:sldId id="257" r:id="rId4"/>
    <p:sldId id="262" r:id="rId5"/>
    <p:sldId id="263" r:id="rId6"/>
    <p:sldId id="269" r:id="rId7"/>
    <p:sldId id="265" r:id="rId8"/>
    <p:sldId id="266" r:id="rId9"/>
    <p:sldId id="267" r:id="rId10"/>
    <p:sldId id="268" r:id="rId1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0" autoAdjust="0"/>
    <p:restoredTop sz="94660"/>
  </p:normalViewPr>
  <p:slideViewPr>
    <p:cSldViewPr snapToGrid="0">
      <p:cViewPr>
        <p:scale>
          <a:sx n="74" d="100"/>
          <a:sy n="74" d="100"/>
        </p:scale>
        <p:origin x="-624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280" y="-80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11717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7163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9418" y="-68921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0380" y="6304679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Ottawa, Canada</a:t>
            </a:r>
          </a:p>
        </p:txBody>
      </p:sp>
      <p:sp>
        <p:nvSpPr>
          <p:cNvPr id="61" name="Rectangle 60"/>
          <p:cNvSpPr/>
          <p:nvPr userDrawn="1"/>
        </p:nvSpPr>
        <p:spPr>
          <a:xfrm>
            <a:off x="927935" y="6196809"/>
            <a:ext cx="36744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October 6-7, 2016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895" y="318868"/>
            <a:ext cx="4194782" cy="127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236" y="6289679"/>
            <a:ext cx="1028452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hendra.melia@international.gc.c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2016 World Wine Trade Group Highlights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Shendra Melia, Director, Technical Barriers and Regulations Division, Global Affairs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Origins of the World Wine Trade Group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n-US" sz="2600" dirty="0" smtClean="0"/>
              <a:t>Established in 1998</a:t>
            </a:r>
            <a:endParaRPr lang="en-US" sz="2600" dirty="0"/>
          </a:p>
          <a:p>
            <a:pPr>
              <a:lnSpc>
                <a:spcPct val="100000"/>
              </a:lnSpc>
            </a:pPr>
            <a:r>
              <a:rPr lang="en-US" sz="2600" dirty="0" smtClean="0"/>
              <a:t>Consists of like-minded wine-producing countries</a:t>
            </a:r>
            <a:endParaRPr lang="en-US" sz="2600" dirty="0"/>
          </a:p>
          <a:p>
            <a:pPr>
              <a:lnSpc>
                <a:spcPct val="100000"/>
              </a:lnSpc>
            </a:pPr>
            <a:r>
              <a:rPr lang="en-US" sz="2600" dirty="0" smtClean="0"/>
              <a:t>Mutual interests in facilitating worldwide trade in wine and avoiding the application of trade barriers</a:t>
            </a:r>
          </a:p>
          <a:p>
            <a:pPr>
              <a:lnSpc>
                <a:spcPct val="100000"/>
              </a:lnSpc>
            </a:pPr>
            <a:r>
              <a:rPr lang="en-US" sz="2600" dirty="0" smtClean="0"/>
              <a:t>Present members are Argentina, Australia, Canada, Chile, Georgia, New Zealand, South Africa and the United States</a:t>
            </a:r>
            <a:endParaRPr lang="en-US" sz="26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Overview of WWTG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Informal group that brings together national representatives of both government and industry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Free exchange of information and better understanding of issues being discussed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Key achievements include numerous agreements to facilitate trade between members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7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WWTG Agreements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400" b="1" dirty="0" smtClean="0"/>
              <a:t>2001</a:t>
            </a:r>
            <a:r>
              <a:rPr lang="en-US" sz="2400" dirty="0" smtClean="0"/>
              <a:t> – Agreement on Mutual Acceptance of Oenological Practices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/>
              <a:t>2007</a:t>
            </a:r>
            <a:r>
              <a:rPr lang="en-US" sz="2400" dirty="0" smtClean="0"/>
              <a:t> – Agreement on Requirements for Wine Labelling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/>
              <a:t>2010</a:t>
            </a:r>
            <a:r>
              <a:rPr lang="en-US" sz="2400" dirty="0" smtClean="0"/>
              <a:t> – Memorandum of Understanding on Certification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/>
              <a:t>2013</a:t>
            </a:r>
            <a:r>
              <a:rPr lang="en-US" sz="2400" dirty="0" smtClean="0"/>
              <a:t> – Protocol to 2007 Labelling Agreement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/>
              <a:t>2014</a:t>
            </a:r>
            <a:r>
              <a:rPr lang="en-US" sz="2400" dirty="0" smtClean="0"/>
              <a:t> – Tbilisi Statement on Analytical Methodology and Regulatory Limits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9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2016 Highlights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z="2800" i="1" dirty="0" smtClean="0"/>
              <a:t>Arrangement on Information Exchange, Technical Cooperation and Counterfeiting</a:t>
            </a:r>
          </a:p>
          <a:p>
            <a:pPr lvl="1" indent="-180000">
              <a:lnSpc>
                <a:spcPct val="120000"/>
              </a:lnSpc>
              <a:buSzPct val="50000"/>
              <a:buFont typeface="Courier New" panose="02070309020205020404" pitchFamily="49" charset="0"/>
              <a:buChar char="o"/>
              <a:defRPr/>
            </a:pPr>
            <a:r>
              <a:rPr lang="en-CA" sz="2600" dirty="0" smtClean="0">
                <a:solidFill>
                  <a:srgbClr val="000000"/>
                </a:solidFill>
              </a:rPr>
              <a:t>Recognising </a:t>
            </a:r>
            <a:r>
              <a:rPr lang="en-CA" sz="2600" dirty="0">
                <a:solidFill>
                  <a:srgbClr val="000000"/>
                </a:solidFill>
              </a:rPr>
              <a:t>the importance of information exchange and technical cooperation</a:t>
            </a:r>
            <a:endParaRPr lang="en-US" sz="2600" dirty="0" smtClean="0"/>
          </a:p>
          <a:p>
            <a:pPr lvl="1" indent="-180000">
              <a:lnSpc>
                <a:spcPct val="120000"/>
              </a:lnSpc>
              <a:buSzPct val="50000"/>
              <a:buFont typeface="Courier New" panose="02070309020205020404" pitchFamily="49" charset="0"/>
              <a:buChar char="o"/>
              <a:defRPr/>
            </a:pPr>
            <a:r>
              <a:rPr lang="en-CA" sz="2600" dirty="0"/>
              <a:t>Cooperation in </a:t>
            </a:r>
            <a:r>
              <a:rPr lang="en-CA" sz="2600" dirty="0" smtClean="0"/>
              <a:t>relation </a:t>
            </a:r>
            <a:r>
              <a:rPr lang="en-CA" sz="2600" dirty="0"/>
              <a:t>to </a:t>
            </a:r>
            <a:r>
              <a:rPr lang="en-CA" sz="2600" dirty="0" smtClean="0"/>
              <a:t>counterfeiting</a:t>
            </a:r>
            <a:endParaRPr lang="en-US" sz="2600" dirty="0" smtClean="0"/>
          </a:p>
          <a:p>
            <a:pPr lvl="1" indent="-180000">
              <a:lnSpc>
                <a:spcPct val="120000"/>
              </a:lnSpc>
              <a:buSzPct val="50000"/>
              <a:buFont typeface="Courier New" panose="02070309020205020404" pitchFamily="49" charset="0"/>
              <a:buChar char="o"/>
              <a:defRPr/>
            </a:pPr>
            <a:r>
              <a:rPr lang="en-US" sz="2600" dirty="0" smtClean="0"/>
              <a:t>Expect to sign during Brussels intersessional meeting in early 2017</a:t>
            </a:r>
            <a:endParaRPr lang="en-CA" sz="2600" i="1" dirty="0" smtClean="0"/>
          </a:p>
          <a:p>
            <a:pPr marL="0" indent="0">
              <a:buNone/>
            </a:pPr>
            <a:r>
              <a:rPr lang="en-CA" sz="2400" dirty="0" smtClean="0"/>
              <a:t>  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D15A3E"/>
                </a:solidFill>
              </a:rPr>
              <a:t>2016 </a:t>
            </a:r>
            <a:r>
              <a:rPr lang="en-US" sz="2800" dirty="0">
                <a:solidFill>
                  <a:srgbClr val="D15A3E"/>
                </a:solidFill>
              </a:rPr>
              <a:t>Highlights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Microbiological Food Safety of Wine </a:t>
            </a:r>
          </a:p>
          <a:p>
            <a:pPr lvl="1" indent="-1800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/>
            </a:pPr>
            <a:r>
              <a:rPr lang="en-US" sz="2400" dirty="0" smtClean="0"/>
              <a:t>Paper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on Microbiological Food Safety of Wine was endorsed by the WWTG in 2016</a:t>
            </a:r>
          </a:p>
          <a:p>
            <a:pPr lvl="1" indent="-1800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/>
            </a:pPr>
            <a:r>
              <a:rPr lang="en-GB" sz="2400" dirty="0"/>
              <a:t>W</a:t>
            </a:r>
            <a:r>
              <a:rPr lang="en-GB" sz="2400" dirty="0" smtClean="0"/>
              <a:t>ine recognized </a:t>
            </a:r>
            <a:r>
              <a:rPr lang="en-GB" sz="2400" dirty="0"/>
              <a:t>as a consumer product with a low microbiological safety </a:t>
            </a:r>
            <a:r>
              <a:rPr lang="en-GB" sz="2400" dirty="0" smtClean="0"/>
              <a:t>risk</a:t>
            </a:r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1800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WWTG-endorsed paper expected to be presented in relevant international fora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7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2016 </a:t>
            </a:r>
            <a:r>
              <a:rPr lang="en-US" sz="2800" dirty="0"/>
              <a:t>Highlights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WWTG coordination at the WTO </a:t>
            </a:r>
            <a:r>
              <a:rPr lang="en-AU" sz="2400" dirty="0" smtClean="0"/>
              <a:t>Sanitary </a:t>
            </a:r>
            <a:r>
              <a:rPr lang="en-AU" sz="2400" dirty="0"/>
              <a:t>and Phytosanitary Measures (</a:t>
            </a:r>
            <a:r>
              <a:rPr lang="en-AU" sz="2400" dirty="0" smtClean="0"/>
              <a:t>SPS) and Technical </a:t>
            </a:r>
            <a:r>
              <a:rPr lang="en-AU" sz="2400" dirty="0"/>
              <a:t>Barriers to Trade (TBT) </a:t>
            </a:r>
            <a:r>
              <a:rPr lang="en-AU" sz="2400" dirty="0" smtClean="0"/>
              <a:t>Committees</a:t>
            </a:r>
          </a:p>
          <a:p>
            <a:pPr>
              <a:lnSpc>
                <a:spcPct val="100000"/>
              </a:lnSpc>
            </a:pPr>
            <a:r>
              <a:rPr lang="en-AU" sz="2400" dirty="0" smtClean="0"/>
              <a:t>Exploring continued WWTG coordination and participation in other </a:t>
            </a:r>
            <a:r>
              <a:rPr lang="en-AU" sz="2400" dirty="0"/>
              <a:t>international </a:t>
            </a:r>
            <a:r>
              <a:rPr lang="en-AU" sz="2400" dirty="0" smtClean="0"/>
              <a:t>organisations, such as Codex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4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Ongoing Priorities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CA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en-CA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Regulatory Principles (2)</a:t>
            </a:r>
            <a:endParaRPr lang="en-CA" sz="2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1800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/>
            </a:pPr>
            <a:r>
              <a:rPr lang="en-US" sz="2400" dirty="0" smtClean="0"/>
              <a:t>Building on the Tbilisi </a:t>
            </a:r>
            <a:r>
              <a:rPr lang="en-US" sz="2400" dirty="0" smtClean="0"/>
              <a:t>Statement</a:t>
            </a:r>
          </a:p>
          <a:p>
            <a:pPr lvl="1" indent="-1800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/>
            </a:pPr>
            <a:endParaRPr lang="en-US" sz="2400" dirty="0" smtClean="0"/>
          </a:p>
          <a:p>
            <a:pPr marL="171450" lvl="1" indent="-171450">
              <a:lnSpc>
                <a:spcPct val="100000"/>
              </a:lnSpc>
              <a:spcBef>
                <a:spcPts val="1350"/>
              </a:spcBef>
            </a:pPr>
            <a:r>
              <a:rPr lang="en-CA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</a:t>
            </a:r>
            <a:r>
              <a:rPr lang="en-CA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Border Formalities for Wine Samples </a:t>
            </a:r>
          </a:p>
          <a:p>
            <a:pPr lvl="1" indent="-1800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/>
            </a:pPr>
            <a:r>
              <a:rPr lang="en-US" sz="2400" dirty="0"/>
              <a:t>S</a:t>
            </a:r>
            <a:r>
              <a:rPr lang="en-CA" sz="2400" dirty="0" err="1"/>
              <a:t>treamlining</a:t>
            </a:r>
            <a:r>
              <a:rPr lang="en-CA" sz="2400" dirty="0"/>
              <a:t> </a:t>
            </a:r>
            <a:r>
              <a:rPr lang="en-CA" sz="2400" dirty="0" smtClean="0"/>
              <a:t>the process </a:t>
            </a:r>
            <a:r>
              <a:rPr lang="en-CA" sz="2400" dirty="0"/>
              <a:t>for shipping wine </a:t>
            </a:r>
            <a:r>
              <a:rPr lang="en-CA" sz="2400" dirty="0" smtClean="0"/>
              <a:t>samples</a:t>
            </a:r>
            <a:endParaRPr lang="en-US" sz="2400" dirty="0" smtClean="0"/>
          </a:p>
          <a:p>
            <a:pPr marL="162900" lvl="1" indent="0">
              <a:lnSpc>
                <a:spcPct val="100000"/>
              </a:lnSpc>
              <a:buSzPct val="50000"/>
              <a:buNone/>
              <a:defRPr/>
            </a:pPr>
            <a:endParaRPr lang="en-US" sz="2600" dirty="0" smtClean="0"/>
          </a:p>
          <a:p>
            <a:pPr>
              <a:lnSpc>
                <a:spcPct val="100000"/>
              </a:lnSpc>
            </a:pPr>
            <a:r>
              <a:rPr lang="en-CA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 </a:t>
            </a:r>
            <a:r>
              <a:rPr lang="en-CA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Organic Wines </a:t>
            </a:r>
            <a:endParaRPr lang="en-CA" sz="2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1800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/>
            </a:pPr>
            <a:r>
              <a:rPr lang="en-US" sz="2400" dirty="0" smtClean="0"/>
              <a:t>Initial discussions of proposal</a:t>
            </a:r>
          </a:p>
          <a:p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61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811850"/>
            <a:ext cx="7200900" cy="334995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THANK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Shendra Melia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  <a:hlinkClick r:id="rId2"/>
              </a:rPr>
              <a:t>shendra.melia@international.gc.ca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CA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0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409</Words>
  <Application>Microsoft Office PowerPoint</Application>
  <PresentationFormat>On-screen Show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Diamond Grid 16x9</vt:lpstr>
      <vt:lpstr>2016 World Wine Trade Group Highlights</vt:lpstr>
      <vt:lpstr>Origins of the World Wine Trade Group</vt:lpstr>
      <vt:lpstr>Overview of WWTG</vt:lpstr>
      <vt:lpstr>WWTG Agreements</vt:lpstr>
      <vt:lpstr>2016 Highlights</vt:lpstr>
      <vt:lpstr>2016 Highlights</vt:lpstr>
      <vt:lpstr>2016 Highlights</vt:lpstr>
      <vt:lpstr>Ongoing Priorities</vt:lpstr>
      <vt:lpstr>THANK YOU      Shendra Melia  shendra.melia@international.gc.ca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2016-08-31T23:08:32Z</dcterms:created>
  <dcterms:modified xsi:type="dcterms:W3CDTF">2016-09-23T17:52:55Z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