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72" r:id="rId3"/>
    <p:sldId id="257" r:id="rId4"/>
    <p:sldId id="263" r:id="rId5"/>
    <p:sldId id="261" r:id="rId6"/>
    <p:sldId id="266" r:id="rId7"/>
    <p:sldId id="267" r:id="rId8"/>
    <p:sldId id="268" r:id="rId9"/>
    <p:sldId id="269" r:id="rId10"/>
    <p:sldId id="270" r:id="rId11"/>
    <p:sldId id="271" r:id="rId12"/>
    <p:sldId id="262" r:id="rId13"/>
    <p:sldId id="273" r:id="rId14"/>
    <p:sldId id="276" r:id="rId15"/>
    <p:sldId id="277" r:id="rId16"/>
    <p:sldId id="278" r:id="rId17"/>
    <p:sldId id="279" r:id="rId18"/>
    <p:sldId id="280" r:id="rId19"/>
    <p:sldId id="28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90" y="288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C4D255-ABD8-468E-8C25-F23C1DF0734E}" type="datetimeFigureOut">
              <a:rPr lang="en-NZ" smtClean="0"/>
              <a:pPr/>
              <a:t>18/10/2017</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7D6FAA-7D30-4C0C-8706-297C364DB091}" type="slidenum">
              <a:rPr lang="en-NZ" smtClean="0"/>
              <a:pPr/>
              <a:t>‹#›</a:t>
            </a:fld>
            <a:endParaRPr lang="en-NZ"/>
          </a:p>
        </p:txBody>
      </p:sp>
    </p:spTree>
    <p:extLst>
      <p:ext uri="{BB962C8B-B14F-4D97-AF65-F5344CB8AC3E}">
        <p14:creationId xmlns:p14="http://schemas.microsoft.com/office/powerpoint/2010/main" val="1136363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4" name="Date Placeholder 3"/>
          <p:cNvSpPr>
            <a:spLocks noGrp="1"/>
          </p:cNvSpPr>
          <p:nvPr>
            <p:ph type="dt" sz="half" idx="10"/>
          </p:nvPr>
        </p:nvSpPr>
        <p:spPr/>
        <p:txBody>
          <a:bodyPr/>
          <a:lstStyle/>
          <a:p>
            <a:fld id="{5C0019D7-ED46-462F-9BC2-7CB335648BE4}" type="datetime1">
              <a:rPr lang="en-NZ" smtClean="0"/>
              <a:pPr/>
              <a:t>18/10/2017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0153E1E-3A5F-4B98-AE8E-6228722CF5F4}" type="slidenum">
              <a:rPr lang="en-NZ" smtClean="0"/>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9B23E5AF-EDCA-4F73-9E2E-8F56CAB3DDD2}" type="datetime1">
              <a:rPr lang="en-NZ" smtClean="0"/>
              <a:pPr/>
              <a:t>18/10/2017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0153E1E-3A5F-4B98-AE8E-6228722CF5F4}" type="slidenum">
              <a:rPr lang="en-NZ" smtClean="0"/>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CE31A4D9-CEF3-47F9-861D-81C7DDF6624B}" type="datetime1">
              <a:rPr lang="en-NZ" smtClean="0"/>
              <a:pPr/>
              <a:t>18/10/2017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0153E1E-3A5F-4B98-AE8E-6228722CF5F4}" type="slidenum">
              <a:rPr lang="en-NZ" smtClean="0"/>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F58C3D2D-999C-40E9-8A45-942354CAEBA4}" type="datetime1">
              <a:rPr lang="en-NZ" smtClean="0"/>
              <a:pPr/>
              <a:t>18/10/2017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0153E1E-3A5F-4B98-AE8E-6228722CF5F4}" type="slidenum">
              <a:rPr lang="en-NZ" smtClean="0"/>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77F347-30C2-492E-AB34-1726D865638C}" type="datetime1">
              <a:rPr lang="en-NZ" smtClean="0"/>
              <a:pPr/>
              <a:t>18/10/2017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0153E1E-3A5F-4B98-AE8E-6228722CF5F4}" type="slidenum">
              <a:rPr lang="en-NZ" smtClean="0"/>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p:txBody>
          <a:bodyPr/>
          <a:lstStyle/>
          <a:p>
            <a:fld id="{26D1F828-CD0B-4A7B-8046-018A026F0C40}" type="datetime1">
              <a:rPr lang="en-NZ" smtClean="0"/>
              <a:pPr/>
              <a:t>18/10/2017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50153E1E-3A5F-4B98-AE8E-6228722CF5F4}" type="slidenum">
              <a:rPr lang="en-NZ" smtClean="0"/>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p:txBody>
          <a:bodyPr/>
          <a:lstStyle/>
          <a:p>
            <a:fld id="{451D1917-93AE-4FA1-BEB3-7B55FE425519}" type="datetime1">
              <a:rPr lang="en-NZ" smtClean="0"/>
              <a:pPr/>
              <a:t>18/10/2017</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50153E1E-3A5F-4B98-AE8E-6228722CF5F4}" type="slidenum">
              <a:rPr lang="en-NZ" smtClean="0"/>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p>
            <a:fld id="{0275EE62-6270-4540-8DE8-4CF4DE947033}" type="datetime1">
              <a:rPr lang="en-NZ" smtClean="0"/>
              <a:pPr/>
              <a:t>18/10/2017</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50153E1E-3A5F-4B98-AE8E-6228722CF5F4}" type="slidenum">
              <a:rPr lang="en-NZ" smtClean="0"/>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73B11-3AFA-46D5-8310-C01E684EBEDE}" type="datetime1">
              <a:rPr lang="en-NZ" smtClean="0"/>
              <a:pPr/>
              <a:t>18/10/2017</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50153E1E-3A5F-4B98-AE8E-6228722CF5F4}" type="slidenum">
              <a:rPr lang="en-NZ" smtClean="0"/>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4858CC-1B7A-4522-94A7-5F311422880F}" type="datetime1">
              <a:rPr lang="en-NZ" smtClean="0"/>
              <a:pPr/>
              <a:t>18/10/2017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50153E1E-3A5F-4B98-AE8E-6228722CF5F4}" type="slidenum">
              <a:rPr lang="en-NZ" smtClean="0"/>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387E96-26AF-41A2-A39D-57AD86094867}" type="datetime1">
              <a:rPr lang="en-NZ" smtClean="0"/>
              <a:pPr/>
              <a:t>18/10/2017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50153E1E-3A5F-4B98-AE8E-6228722CF5F4}" type="slidenum">
              <a:rPr lang="en-NZ" smtClean="0"/>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23C8EA-74B3-4CF6-A7F1-AC6462E94D31}" type="datetime1">
              <a:rPr lang="en-NZ" smtClean="0"/>
              <a:pPr/>
              <a:t>18/10/2017</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153E1E-3A5F-4B98-AE8E-6228722CF5F4}" type="slidenum">
              <a:rPr lang="en-NZ" smtClean="0"/>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31640" y="4149080"/>
            <a:ext cx="6336704" cy="1440160"/>
          </a:xfrm>
        </p:spPr>
        <p:txBody>
          <a:bodyPr>
            <a:noAutofit/>
          </a:bodyPr>
          <a:lstStyle/>
          <a:p>
            <a:endParaRPr lang="en-NZ" sz="2400" b="1" dirty="0">
              <a:solidFill>
                <a:srgbClr val="C00000"/>
              </a:solidFill>
            </a:endParaRPr>
          </a:p>
          <a:p>
            <a:r>
              <a:rPr lang="en-NZ" sz="2400" b="1" dirty="0">
                <a:solidFill>
                  <a:srgbClr val="C00000"/>
                </a:solidFill>
              </a:rPr>
              <a:t>Report of the APEC Wine Regulatory Forum Working Group on MRLs</a:t>
            </a:r>
          </a:p>
          <a:p>
            <a:endParaRPr lang="en-NZ" sz="2400" b="1" dirty="0">
              <a:solidFill>
                <a:srgbClr val="C00000"/>
              </a:solidFill>
            </a:endParaRPr>
          </a:p>
          <a:p>
            <a:r>
              <a:rPr lang="en-NZ" sz="2400" b="1" dirty="0">
                <a:solidFill>
                  <a:schemeClr val="tx1"/>
                </a:solidFill>
              </a:rPr>
              <a:t>Tony </a:t>
            </a:r>
            <a:r>
              <a:rPr lang="en-NZ" sz="2400" b="1" dirty="0" err="1">
                <a:solidFill>
                  <a:schemeClr val="tx1"/>
                </a:solidFill>
              </a:rPr>
              <a:t>Battaglene</a:t>
            </a:r>
            <a:r>
              <a:rPr lang="en-NZ" sz="2400" b="1" dirty="0">
                <a:solidFill>
                  <a:schemeClr val="tx1"/>
                </a:solidFill>
              </a:rPr>
              <a:t> (tony@wfa.org.au)</a:t>
            </a:r>
          </a:p>
        </p:txBody>
      </p:sp>
      <p:pic>
        <p:nvPicPr>
          <p:cNvPr id="6" name="Picture 5" descr="C:\Users\Ferman PC Take 2\AppData\Local\Temp\APEC_Wine_Regulatory_Forum_Logo-2014a-1.jpg"/>
          <p:cNvPicPr/>
          <p:nvPr/>
        </p:nvPicPr>
        <p:blipFill>
          <a:blip r:embed="rId2" cstate="print"/>
          <a:srcRect/>
          <a:stretch>
            <a:fillRect/>
          </a:stretch>
        </p:blipFill>
        <p:spPr bwMode="auto">
          <a:xfrm>
            <a:off x="2123729" y="1628800"/>
            <a:ext cx="4464496" cy="1584176"/>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6200000" scaled="1"/>
            <a:tileRect/>
          </a:gradFill>
        </p:spPr>
        <p:txBody>
          <a:bodyPr vert="horz" lIns="91440" tIns="45720" rIns="91440" bIns="45720" rtlCol="0" anchor="ctr">
            <a:normAutofit/>
          </a:bodyPr>
          <a:lstStyle/>
          <a:p>
            <a:r>
              <a:rPr lang="en-NZ" dirty="0"/>
              <a:t>Next Steps</a:t>
            </a:r>
          </a:p>
        </p:txBody>
      </p:sp>
      <p:sp>
        <p:nvSpPr>
          <p:cNvPr id="3" name="Content Placeholder 2"/>
          <p:cNvSpPr>
            <a:spLocks noGrp="1"/>
          </p:cNvSpPr>
          <p:nvPr>
            <p:ph idx="1"/>
          </p:nvPr>
        </p:nvSpPr>
        <p:spPr>
          <a:xfrm>
            <a:off x="395536" y="1484784"/>
            <a:ext cx="8496944" cy="4680520"/>
          </a:xfrm>
        </p:spPr>
        <p:txBody>
          <a:bodyPr>
            <a:noAutofit/>
          </a:bodyPr>
          <a:lstStyle/>
          <a:p>
            <a:pPr>
              <a:buNone/>
            </a:pPr>
            <a:r>
              <a:rPr lang="en-AU" sz="2800" dirty="0"/>
              <a:t>1.	To support the updating and expansion of the pesticide MRL Matrix, WWTG members be surveyed to:-</a:t>
            </a:r>
            <a:endParaRPr lang="en-NZ" sz="2800" dirty="0"/>
          </a:p>
          <a:p>
            <a:pPr lvl="1"/>
            <a:r>
              <a:rPr lang="en-AU" dirty="0"/>
              <a:t>List their major (or promising) wine importing countries where MRL information would be helpful</a:t>
            </a:r>
            <a:endParaRPr lang="en-NZ" dirty="0"/>
          </a:p>
          <a:p>
            <a:pPr lvl="1"/>
            <a:r>
              <a:rPr lang="en-AU" dirty="0"/>
              <a:t> Confirm their national enforcement policies on how MRLs are applied to wine and if possible provide information on their trading partner policies</a:t>
            </a:r>
            <a:endParaRPr lang="en-NZ" dirty="0"/>
          </a:p>
          <a:p>
            <a:pPr lvl="1"/>
            <a:r>
              <a:rPr lang="en-AU" dirty="0"/>
              <a:t>Identify any national/regional enforcement residue definitions (for enforcement) that include more than just the parent compound</a:t>
            </a:r>
            <a:endParaRPr lang="en-NZ" dirty="0"/>
          </a:p>
          <a:p>
            <a:r>
              <a:rPr lang="en-AU" sz="2800" dirty="0"/>
              <a:t> </a:t>
            </a:r>
            <a:endParaRPr lang="en-NZ" sz="2800" dirty="0"/>
          </a:p>
        </p:txBody>
      </p:sp>
      <p:sp>
        <p:nvSpPr>
          <p:cNvPr id="4" name="Slide Number Placeholder 3"/>
          <p:cNvSpPr>
            <a:spLocks noGrp="1"/>
          </p:cNvSpPr>
          <p:nvPr>
            <p:ph type="sldNum" sz="quarter" idx="12"/>
          </p:nvPr>
        </p:nvSpPr>
        <p:spPr/>
        <p:txBody>
          <a:bodyPr/>
          <a:lstStyle/>
          <a:p>
            <a:fld id="{50153E1E-3A5F-4B98-AE8E-6228722CF5F4}" type="slidenum">
              <a:rPr lang="en-NZ" smtClean="0"/>
              <a:pPr/>
              <a:t>10</a:t>
            </a:fld>
            <a:endParaRPr lang="en-NZ"/>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993904"/>
            <a:ext cx="2513734" cy="864096"/>
          </a:xfrm>
          <a:prstGeom prst="rect">
            <a:avLst/>
          </a:prstGeom>
        </p:spPr>
      </p:pic>
      <p:sp>
        <p:nvSpPr>
          <p:cNvPr id="6" name="Footer Placeholder 5"/>
          <p:cNvSpPr>
            <a:spLocks noGrp="1"/>
          </p:cNvSpPr>
          <p:nvPr>
            <p:ph type="ftr" sz="quarter" idx="11"/>
          </p:nvPr>
        </p:nvSpPr>
        <p:spPr>
          <a:xfrm>
            <a:off x="2771800" y="6356350"/>
            <a:ext cx="4752528" cy="365125"/>
          </a:xfrm>
        </p:spPr>
        <p:txBody>
          <a:bodyPr/>
          <a:lstStyle/>
          <a:p>
            <a:r>
              <a:rPr lang="en-NZ" dirty="0"/>
              <a:t>WWTG </a:t>
            </a:r>
            <a:r>
              <a:rPr lang="en-NZ" dirty="0" err="1"/>
              <a:t>Intersessional</a:t>
            </a:r>
            <a:r>
              <a:rPr lang="en-NZ" dirty="0"/>
              <a:t> Meeting, 10-11 April 2014, Brussels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6200000" scaled="1"/>
            <a:tileRect/>
          </a:gradFill>
        </p:spPr>
        <p:txBody>
          <a:bodyPr vert="horz" lIns="91440" tIns="45720" rIns="91440" bIns="45720" rtlCol="0" anchor="ctr">
            <a:normAutofit/>
          </a:bodyPr>
          <a:lstStyle/>
          <a:p>
            <a:r>
              <a:rPr lang="en-NZ" dirty="0"/>
              <a:t>Next Steps</a:t>
            </a:r>
          </a:p>
        </p:txBody>
      </p:sp>
      <p:sp>
        <p:nvSpPr>
          <p:cNvPr id="3" name="Content Placeholder 2"/>
          <p:cNvSpPr>
            <a:spLocks noGrp="1"/>
          </p:cNvSpPr>
          <p:nvPr>
            <p:ph idx="1"/>
          </p:nvPr>
        </p:nvSpPr>
        <p:spPr>
          <a:xfrm>
            <a:off x="395536" y="1484784"/>
            <a:ext cx="8496944" cy="4680520"/>
          </a:xfrm>
        </p:spPr>
        <p:txBody>
          <a:bodyPr>
            <a:noAutofit/>
          </a:bodyPr>
          <a:lstStyle/>
          <a:p>
            <a:pPr>
              <a:buNone/>
            </a:pPr>
            <a:r>
              <a:rPr lang="en-AU" sz="2800" dirty="0"/>
              <a:t>2.	That WWTG industry members be asked to compile a list of pesticides commonly used on wine grapes in WWTG countries and where measurable residues could be expected in grapes at harvest</a:t>
            </a:r>
            <a:endParaRPr lang="en-NZ" sz="2800" dirty="0"/>
          </a:p>
          <a:p>
            <a:r>
              <a:rPr lang="en-AU" sz="2800" dirty="0"/>
              <a:t> That this list be reviewed (possibly by a small technical working group in cooperation with pesticide manufacturers), to identify priority pesticides for which Codex MRLs and/or Import MRLs could be progressed and to propose pathways for achieving these MRLs  </a:t>
            </a:r>
            <a:endParaRPr lang="en-NZ" sz="2800" dirty="0"/>
          </a:p>
        </p:txBody>
      </p:sp>
      <p:sp>
        <p:nvSpPr>
          <p:cNvPr id="4" name="Slide Number Placeholder 3"/>
          <p:cNvSpPr>
            <a:spLocks noGrp="1"/>
          </p:cNvSpPr>
          <p:nvPr>
            <p:ph type="sldNum" sz="quarter" idx="12"/>
          </p:nvPr>
        </p:nvSpPr>
        <p:spPr/>
        <p:txBody>
          <a:bodyPr/>
          <a:lstStyle/>
          <a:p>
            <a:fld id="{50153E1E-3A5F-4B98-AE8E-6228722CF5F4}" type="slidenum">
              <a:rPr lang="en-NZ" smtClean="0"/>
              <a:pPr/>
              <a:t>11</a:t>
            </a:fld>
            <a:endParaRPr lang="en-NZ"/>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993904"/>
            <a:ext cx="2513734" cy="864096"/>
          </a:xfrm>
          <a:prstGeom prst="rect">
            <a:avLst/>
          </a:prstGeom>
        </p:spPr>
      </p:pic>
      <p:sp>
        <p:nvSpPr>
          <p:cNvPr id="6" name="Footer Placeholder 5"/>
          <p:cNvSpPr>
            <a:spLocks noGrp="1"/>
          </p:cNvSpPr>
          <p:nvPr>
            <p:ph type="ftr" sz="quarter" idx="11"/>
          </p:nvPr>
        </p:nvSpPr>
        <p:spPr>
          <a:xfrm>
            <a:off x="2771800" y="6356350"/>
            <a:ext cx="4752528" cy="365125"/>
          </a:xfrm>
        </p:spPr>
        <p:txBody>
          <a:bodyPr/>
          <a:lstStyle/>
          <a:p>
            <a:r>
              <a:rPr lang="en-NZ" dirty="0"/>
              <a:t>WWTG </a:t>
            </a:r>
            <a:r>
              <a:rPr lang="en-NZ" dirty="0" err="1"/>
              <a:t>Intersessional</a:t>
            </a:r>
            <a:r>
              <a:rPr lang="en-NZ" dirty="0"/>
              <a:t> Meeting, 10-11 April 2014, Brussels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6200000" scaled="1"/>
            <a:tileRect/>
          </a:gradFill>
        </p:spPr>
        <p:txBody>
          <a:bodyPr vert="horz" lIns="91440" tIns="45720" rIns="91440" bIns="45720" rtlCol="0" anchor="ctr">
            <a:normAutofit/>
          </a:bodyPr>
          <a:lstStyle/>
          <a:p>
            <a:r>
              <a:rPr lang="en-NZ" dirty="0"/>
              <a:t>Case Studies</a:t>
            </a:r>
          </a:p>
        </p:txBody>
      </p:sp>
      <p:sp>
        <p:nvSpPr>
          <p:cNvPr id="3" name="Content Placeholder 2"/>
          <p:cNvSpPr>
            <a:spLocks noGrp="1"/>
          </p:cNvSpPr>
          <p:nvPr>
            <p:ph idx="1"/>
          </p:nvPr>
        </p:nvSpPr>
        <p:spPr>
          <a:xfrm>
            <a:off x="395536" y="1340768"/>
            <a:ext cx="8496944" cy="4525963"/>
          </a:xfrm>
        </p:spPr>
        <p:txBody>
          <a:bodyPr>
            <a:noAutofit/>
          </a:bodyPr>
          <a:lstStyle/>
          <a:p>
            <a:r>
              <a:rPr lang="en-NZ" sz="2400" dirty="0" err="1"/>
              <a:t>Ametoctradin</a:t>
            </a:r>
            <a:r>
              <a:rPr lang="en-NZ" sz="2400" dirty="0"/>
              <a:t>:  new chemistry (fungicide), supported by the manufacturer, authorised for use on grapes in a few countries, with a Codex MRL for grapes and national MRLs (3-6ppm) in only a few countries. Low residues in wine (5% transfer).</a:t>
            </a:r>
          </a:p>
          <a:p>
            <a:r>
              <a:rPr lang="en-NZ" sz="2400" dirty="0" err="1"/>
              <a:t>Fenhexamid</a:t>
            </a:r>
            <a:r>
              <a:rPr lang="en-NZ" sz="2400" dirty="0"/>
              <a:t>:  older chemistry (fungicide), supported by the manufacturer, authorised for use on grapes in many countries, with a Codex MRL for grapes and national MRLs (3-20ppm) in many countries. Significant residues in wine (50% transfer).</a:t>
            </a:r>
          </a:p>
          <a:p>
            <a:r>
              <a:rPr lang="en-NZ" sz="2400" dirty="0"/>
              <a:t>Phosphorous acid:  generic (off-patent) fungicide, limited supporting data, authorised for use on grapes in a few countries, with no Codex MRLs and national MRLs (0.8-100ppm) in only a few countries. High residues in wine (possibly 200%) transfer).</a:t>
            </a:r>
          </a:p>
        </p:txBody>
      </p:sp>
      <p:sp>
        <p:nvSpPr>
          <p:cNvPr id="4" name="Slide Number Placeholder 3"/>
          <p:cNvSpPr>
            <a:spLocks noGrp="1"/>
          </p:cNvSpPr>
          <p:nvPr>
            <p:ph type="sldNum" sz="quarter" idx="12"/>
          </p:nvPr>
        </p:nvSpPr>
        <p:spPr/>
        <p:txBody>
          <a:bodyPr/>
          <a:lstStyle/>
          <a:p>
            <a:fld id="{50153E1E-3A5F-4B98-AE8E-6228722CF5F4}" type="slidenum">
              <a:rPr lang="en-NZ" smtClean="0"/>
              <a:pPr/>
              <a:t>12</a:t>
            </a:fld>
            <a:endParaRPr lang="en-NZ"/>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993904"/>
            <a:ext cx="2513734" cy="864096"/>
          </a:xfrm>
          <a:prstGeom prst="rect">
            <a:avLst/>
          </a:prstGeom>
        </p:spPr>
      </p:pic>
      <p:sp>
        <p:nvSpPr>
          <p:cNvPr id="6" name="Footer Placeholder 5"/>
          <p:cNvSpPr>
            <a:spLocks noGrp="1"/>
          </p:cNvSpPr>
          <p:nvPr>
            <p:ph type="ftr" sz="quarter" idx="11"/>
          </p:nvPr>
        </p:nvSpPr>
        <p:spPr>
          <a:xfrm>
            <a:off x="2771800" y="6356350"/>
            <a:ext cx="4752528" cy="365125"/>
          </a:xfrm>
        </p:spPr>
        <p:txBody>
          <a:bodyPr/>
          <a:lstStyle/>
          <a:p>
            <a:r>
              <a:rPr lang="en-NZ" dirty="0"/>
              <a:t>WWTG </a:t>
            </a:r>
            <a:r>
              <a:rPr lang="en-NZ" dirty="0" err="1"/>
              <a:t>Intersessional</a:t>
            </a:r>
            <a:r>
              <a:rPr lang="en-NZ" dirty="0"/>
              <a:t> Meeting, 10-11 April 2014, Brussels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solidFill>
                  <a:schemeClr val="tx2"/>
                </a:solidFill>
              </a:rPr>
              <a:t>APEC Wine Regulatory Forum</a:t>
            </a:r>
            <a:endParaRPr lang="en-GB" b="1" dirty="0">
              <a:solidFill>
                <a:schemeClr val="tx2"/>
              </a:solidFill>
            </a:endParaRPr>
          </a:p>
        </p:txBody>
      </p:sp>
      <p:sp>
        <p:nvSpPr>
          <p:cNvPr id="3" name="Content Placeholder 2"/>
          <p:cNvSpPr>
            <a:spLocks noGrp="1"/>
          </p:cNvSpPr>
          <p:nvPr>
            <p:ph idx="1"/>
          </p:nvPr>
        </p:nvSpPr>
        <p:spPr/>
        <p:txBody>
          <a:bodyPr>
            <a:normAutofit fontScale="70000" lnSpcReduction="20000"/>
          </a:bodyPr>
          <a:lstStyle/>
          <a:p>
            <a:pPr marL="0" indent="0">
              <a:buNone/>
            </a:pPr>
            <a:endParaRPr lang="en-NZ" dirty="0"/>
          </a:p>
          <a:p>
            <a:pPr marL="0" indent="0">
              <a:buNone/>
            </a:pPr>
            <a:r>
              <a:rPr lang="en-NZ" b="1" dirty="0"/>
              <a:t>At the November 2013 APEC WRF Meeting held in Washington, DC, participants agreed to establish public-private working groups to advance the goals and activities of the WRF.  </a:t>
            </a:r>
            <a:endParaRPr lang="en-GB" b="1" dirty="0"/>
          </a:p>
          <a:p>
            <a:endParaRPr lang="en-GB" b="1" dirty="0"/>
          </a:p>
          <a:p>
            <a:pPr marL="0" indent="0">
              <a:buNone/>
            </a:pPr>
            <a:r>
              <a:rPr lang="en-NZ" b="1" dirty="0"/>
              <a:t>Purpose:  To advance the WRF’s work on pesticide MRLs as per the 2013 Outcomes Document: Members agreed to continue dialogue on MRLs for agrochemicals with a view to facilitating trade and encouraging cooperation with relevant international bodies such as Codex and the WWTG.  </a:t>
            </a:r>
          </a:p>
          <a:p>
            <a:pPr marL="0" indent="0">
              <a:buNone/>
            </a:pPr>
            <a:endParaRPr lang="en-NZ" b="1" dirty="0"/>
          </a:p>
          <a:p>
            <a:pPr marL="0" indent="0">
              <a:buNone/>
            </a:pPr>
            <a:r>
              <a:rPr lang="en-NZ" b="1" u="sng" dirty="0"/>
              <a:t>Led by the Working Group on Pesticide MRLs, Members should look to the WWTG and the APEC Food Safety Cooperation Forum’s pilot project on MRLs for wine grapes to inform future work in this area.</a:t>
            </a:r>
            <a:endParaRPr lang="en-GB" b="1" u="sng" dirty="0"/>
          </a:p>
          <a:p>
            <a:endParaRPr lang="en-GB" dirty="0"/>
          </a:p>
          <a:p>
            <a:endParaRPr lang="en-GB" dirty="0"/>
          </a:p>
        </p:txBody>
      </p:sp>
      <p:sp>
        <p:nvSpPr>
          <p:cNvPr id="4" name="Slide Number Placeholder 3"/>
          <p:cNvSpPr>
            <a:spLocks noGrp="1"/>
          </p:cNvSpPr>
          <p:nvPr>
            <p:ph type="sldNum" sz="quarter" idx="12"/>
          </p:nvPr>
        </p:nvSpPr>
        <p:spPr/>
        <p:txBody>
          <a:bodyPr/>
          <a:lstStyle/>
          <a:p>
            <a:fld id="{50153E1E-3A5F-4B98-AE8E-6228722CF5F4}" type="slidenum">
              <a:rPr lang="en-NZ" smtClean="0"/>
              <a:pPr/>
              <a:t>13</a:t>
            </a:fld>
            <a:endParaRPr lang="en-NZ"/>
          </a:p>
        </p:txBody>
      </p:sp>
    </p:spTree>
    <p:extLst>
      <p:ext uri="{BB962C8B-B14F-4D97-AF65-F5344CB8AC3E}">
        <p14:creationId xmlns:p14="http://schemas.microsoft.com/office/powerpoint/2010/main" val="1561758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b="1" dirty="0">
                <a:solidFill>
                  <a:schemeClr val="tx2">
                    <a:lumMod val="50000"/>
                  </a:schemeClr>
                </a:solidFill>
              </a:rPr>
              <a:t>Recommendations</a:t>
            </a:r>
            <a:endParaRPr lang="en-GB" sz="3600" b="1" dirty="0">
              <a:solidFill>
                <a:schemeClr val="tx2">
                  <a:lumMod val="50000"/>
                </a:schemeClr>
              </a:solidFill>
            </a:endParaRPr>
          </a:p>
        </p:txBody>
      </p:sp>
      <p:sp>
        <p:nvSpPr>
          <p:cNvPr id="3" name="Content Placeholder 2"/>
          <p:cNvSpPr>
            <a:spLocks noGrp="1"/>
          </p:cNvSpPr>
          <p:nvPr>
            <p:ph idx="1"/>
          </p:nvPr>
        </p:nvSpPr>
        <p:spPr>
          <a:xfrm>
            <a:off x="395536" y="1268760"/>
            <a:ext cx="8136904" cy="5256584"/>
          </a:xfrm>
        </p:spPr>
        <p:txBody>
          <a:bodyPr>
            <a:noAutofit/>
          </a:bodyPr>
          <a:lstStyle/>
          <a:p>
            <a:pPr lvl="0"/>
            <a:r>
              <a:rPr lang="en-AU" sz="2400" b="1" dirty="0"/>
              <a:t>APEC economies are encouraged to “recognize” the MRL set by Codex (provided a suitable MRL exists in Codex and where there is no domestic equivalent MRL in the importing APEC economy)  provided there are no national dietary intake concerns.</a:t>
            </a:r>
          </a:p>
          <a:p>
            <a:pPr marL="0" lvl="0" indent="0">
              <a:buNone/>
            </a:pPr>
            <a:endParaRPr lang="en-GB" sz="2400" b="1" dirty="0"/>
          </a:p>
          <a:p>
            <a:pPr lvl="0"/>
            <a:r>
              <a:rPr lang="en-AU" sz="2400" b="1" dirty="0"/>
              <a:t>For those economies that are not able to apply Codex MRLs (either by automatic recognition or specific adoption), such as Australia, USA, Canada, Chinese Taipei, to establish or confirm mechanisms (and data requirements) to allow the establishment of specific “import MRLs” to facilitate trade.</a:t>
            </a:r>
            <a:endParaRPr lang="en-GB" sz="2400" b="1" dirty="0"/>
          </a:p>
        </p:txBody>
      </p:sp>
      <p:sp>
        <p:nvSpPr>
          <p:cNvPr id="4" name="Slide Number Placeholder 3"/>
          <p:cNvSpPr>
            <a:spLocks noGrp="1"/>
          </p:cNvSpPr>
          <p:nvPr>
            <p:ph type="sldNum" sz="quarter" idx="12"/>
          </p:nvPr>
        </p:nvSpPr>
        <p:spPr/>
        <p:txBody>
          <a:bodyPr/>
          <a:lstStyle/>
          <a:p>
            <a:fld id="{50153E1E-3A5F-4B98-AE8E-6228722CF5F4}" type="slidenum">
              <a:rPr lang="en-NZ" smtClean="0"/>
              <a:pPr/>
              <a:t>14</a:t>
            </a:fld>
            <a:endParaRPr lang="en-NZ"/>
          </a:p>
        </p:txBody>
      </p:sp>
    </p:spTree>
    <p:extLst>
      <p:ext uri="{BB962C8B-B14F-4D97-AF65-F5344CB8AC3E}">
        <p14:creationId xmlns:p14="http://schemas.microsoft.com/office/powerpoint/2010/main" val="2213802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Recommendations (continued)</a:t>
            </a:r>
            <a:endParaRPr lang="en-GB" b="1" dirty="0"/>
          </a:p>
        </p:txBody>
      </p:sp>
      <p:sp>
        <p:nvSpPr>
          <p:cNvPr id="3" name="Content Placeholder 2"/>
          <p:cNvSpPr>
            <a:spLocks noGrp="1"/>
          </p:cNvSpPr>
          <p:nvPr>
            <p:ph idx="1"/>
          </p:nvPr>
        </p:nvSpPr>
        <p:spPr/>
        <p:txBody>
          <a:bodyPr>
            <a:normAutofit fontScale="70000" lnSpcReduction="20000"/>
          </a:bodyPr>
          <a:lstStyle/>
          <a:p>
            <a:pPr lvl="0"/>
            <a:r>
              <a:rPr lang="en-AU" b="1" dirty="0"/>
              <a:t>An economy’s decision to “recognize” or develop an “import MRL” based on another economies’ MRL should also depend on the condition that the use in the exporting economy is consistent with that economy’s GAP; and is safe under the dietary exposure conditions of the importing country. </a:t>
            </a:r>
          </a:p>
          <a:p>
            <a:pPr marL="0" lvl="0" indent="0">
              <a:buNone/>
            </a:pPr>
            <a:endParaRPr lang="en-GB" b="1" dirty="0"/>
          </a:p>
          <a:p>
            <a:pPr lvl="0"/>
            <a:r>
              <a:rPr lang="en-AU" b="1" dirty="0"/>
              <a:t>Regulatory cooperation through recognition or convergence of pesticide MRLs can also be advanced through data sharing and information exchange programs, which may assist in facilitating trade in safe food between APEC member economies, and where appropriate, reduce the burden of member economies in carrying out independent field trials and data generation in support of the establishment of new pesticide MRLs. </a:t>
            </a:r>
            <a:endParaRPr lang="en-GB" b="1" dirty="0"/>
          </a:p>
          <a:p>
            <a:pPr marL="0" indent="0">
              <a:buNone/>
            </a:pPr>
            <a:endParaRPr lang="en-GB" b="1" dirty="0"/>
          </a:p>
          <a:p>
            <a:endParaRPr lang="en-GB" dirty="0"/>
          </a:p>
        </p:txBody>
      </p:sp>
      <p:sp>
        <p:nvSpPr>
          <p:cNvPr id="4" name="Slide Number Placeholder 3"/>
          <p:cNvSpPr>
            <a:spLocks noGrp="1"/>
          </p:cNvSpPr>
          <p:nvPr>
            <p:ph type="sldNum" sz="quarter" idx="12"/>
          </p:nvPr>
        </p:nvSpPr>
        <p:spPr/>
        <p:txBody>
          <a:bodyPr/>
          <a:lstStyle/>
          <a:p>
            <a:fld id="{50153E1E-3A5F-4B98-AE8E-6228722CF5F4}" type="slidenum">
              <a:rPr lang="en-NZ" smtClean="0"/>
              <a:pPr/>
              <a:t>15</a:t>
            </a:fld>
            <a:endParaRPr lang="en-NZ"/>
          </a:p>
        </p:txBody>
      </p:sp>
    </p:spTree>
    <p:extLst>
      <p:ext uri="{BB962C8B-B14F-4D97-AF65-F5344CB8AC3E}">
        <p14:creationId xmlns:p14="http://schemas.microsoft.com/office/powerpoint/2010/main" val="2325461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Recommendations continued</a:t>
            </a:r>
            <a:endParaRPr lang="en-GB" b="1" dirty="0"/>
          </a:p>
        </p:txBody>
      </p:sp>
      <p:sp>
        <p:nvSpPr>
          <p:cNvPr id="3" name="Content Placeholder 2"/>
          <p:cNvSpPr>
            <a:spLocks noGrp="1"/>
          </p:cNvSpPr>
          <p:nvPr>
            <p:ph idx="1"/>
          </p:nvPr>
        </p:nvSpPr>
        <p:spPr/>
        <p:txBody>
          <a:bodyPr>
            <a:normAutofit fontScale="77500" lnSpcReduction="20000"/>
          </a:bodyPr>
          <a:lstStyle/>
          <a:p>
            <a:pPr lvl="0"/>
            <a:r>
              <a:rPr lang="en-AU" b="1" dirty="0"/>
              <a:t>The establishment of “import MRLs” should involve a truncated risk assessment that comprises a dietary exposure assessment using the proposed MRL in combination with the import economies food consumption data. This dietary exposure assessment ensures that the Acceptable Daily Intake (ADI) for the particular chemical is not exceeded, and that no safety concerns are identified in the context of the diet of the importing economy.  This is usually a very simple and standard calculation and FAO (JMPR) has developed an automated spreadsheet to do these calculations for 13 GEMS/Food regional or ‘cluster’ diets.</a:t>
            </a:r>
            <a:endParaRPr lang="en-GB" b="1" dirty="0"/>
          </a:p>
          <a:p>
            <a:pPr lvl="0"/>
            <a:r>
              <a:rPr lang="en-AU" b="1" dirty="0"/>
              <a:t>Support the work of the FSCF, particularly in the area of data sharing and mutual acceptance of MRLs for imports.</a:t>
            </a:r>
            <a:endParaRPr lang="en-GB" b="1" dirty="0"/>
          </a:p>
          <a:p>
            <a:endParaRPr lang="en-GB" dirty="0"/>
          </a:p>
        </p:txBody>
      </p:sp>
      <p:sp>
        <p:nvSpPr>
          <p:cNvPr id="4" name="Slide Number Placeholder 3"/>
          <p:cNvSpPr>
            <a:spLocks noGrp="1"/>
          </p:cNvSpPr>
          <p:nvPr>
            <p:ph type="sldNum" sz="quarter" idx="12"/>
          </p:nvPr>
        </p:nvSpPr>
        <p:spPr/>
        <p:txBody>
          <a:bodyPr/>
          <a:lstStyle/>
          <a:p>
            <a:fld id="{50153E1E-3A5F-4B98-AE8E-6228722CF5F4}" type="slidenum">
              <a:rPr lang="en-NZ" smtClean="0"/>
              <a:pPr/>
              <a:t>16</a:t>
            </a:fld>
            <a:endParaRPr lang="en-NZ"/>
          </a:p>
        </p:txBody>
      </p:sp>
    </p:spTree>
    <p:extLst>
      <p:ext uri="{BB962C8B-B14F-4D97-AF65-F5344CB8AC3E}">
        <p14:creationId xmlns:p14="http://schemas.microsoft.com/office/powerpoint/2010/main" val="50910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Future works</a:t>
            </a:r>
            <a:endParaRPr lang="en-GB" dirty="0"/>
          </a:p>
        </p:txBody>
      </p:sp>
      <p:sp>
        <p:nvSpPr>
          <p:cNvPr id="3" name="Content Placeholder 2"/>
          <p:cNvSpPr>
            <a:spLocks noGrp="1"/>
          </p:cNvSpPr>
          <p:nvPr>
            <p:ph idx="1"/>
          </p:nvPr>
        </p:nvSpPr>
        <p:spPr/>
        <p:txBody>
          <a:bodyPr>
            <a:noAutofit/>
          </a:bodyPr>
          <a:lstStyle/>
          <a:p>
            <a:pPr marL="457200" lvl="1" indent="0">
              <a:buNone/>
            </a:pPr>
            <a:r>
              <a:rPr lang="en-AU" sz="1800" b="1" dirty="0"/>
              <a:t>Finalise the work on assessing the costs of differing MRLs in the APEC Region</a:t>
            </a:r>
          </a:p>
          <a:p>
            <a:pPr marL="457200" lvl="1" indent="0">
              <a:buNone/>
            </a:pPr>
            <a:r>
              <a:rPr lang="en-AU" sz="1800" b="1" dirty="0"/>
              <a:t>of Sending a Questionnaire to the private sector asking for:</a:t>
            </a:r>
            <a:endParaRPr lang="en-GB" sz="1800" b="1" dirty="0"/>
          </a:p>
          <a:p>
            <a:pPr lvl="2"/>
            <a:r>
              <a:rPr lang="en-AU" sz="1800" b="1" dirty="0"/>
              <a:t>National lists of Commonly used pesticides on wine grapes</a:t>
            </a:r>
            <a:endParaRPr lang="en-GB" sz="1800" b="1" dirty="0"/>
          </a:p>
          <a:p>
            <a:pPr lvl="2"/>
            <a:r>
              <a:rPr lang="en-AU" sz="1800" b="1" dirty="0"/>
              <a:t>National lists of their major wine importing countries</a:t>
            </a:r>
            <a:endParaRPr lang="en-GB" sz="1800" b="1" dirty="0"/>
          </a:p>
          <a:p>
            <a:pPr marL="457200" lvl="1" indent="0">
              <a:buNone/>
            </a:pPr>
            <a:r>
              <a:rPr lang="en-AU" sz="1800" b="1" dirty="0"/>
              <a:t>Sending  Questionnaire to APEC WRF economies asking for:</a:t>
            </a:r>
            <a:endParaRPr lang="en-GB" sz="1800" b="1" dirty="0"/>
          </a:p>
          <a:p>
            <a:pPr lvl="2"/>
            <a:r>
              <a:rPr lang="en-AU" sz="1800" b="1" dirty="0"/>
              <a:t>Confirmation of national policies or how grape MRLs are applied to wine (i.e. directly or after adjustment for effects of processing</a:t>
            </a:r>
            <a:endParaRPr lang="en-GB" sz="1800" b="1" dirty="0"/>
          </a:p>
          <a:p>
            <a:pPr lvl="2"/>
            <a:r>
              <a:rPr lang="en-AU" sz="1800" b="1" dirty="0"/>
              <a:t>If needed, advice on any “residue definitions” that are not just the parent compound.</a:t>
            </a:r>
            <a:endParaRPr lang="en-GB" sz="1800" b="1" dirty="0"/>
          </a:p>
          <a:p>
            <a:pPr lvl="2"/>
            <a:r>
              <a:rPr lang="en-AU" sz="1800" b="1" dirty="0"/>
              <a:t>Advice on their national policies on how Codex MRLs are ‘recognised’ (e.g. by reference, by adoption , as a compliance tool)</a:t>
            </a:r>
            <a:endParaRPr lang="en-GB" sz="1800" b="1" dirty="0"/>
          </a:p>
          <a:p>
            <a:pPr marL="457200" lvl="1" indent="0">
              <a:buNone/>
            </a:pPr>
            <a:r>
              <a:rPr lang="en-AU" sz="1800" b="1" dirty="0"/>
              <a:t>Use national lists of wine grape pesticides and markets to expand the MRL matrix through the activities of the Compendia Working Group</a:t>
            </a:r>
            <a:endParaRPr lang="en-GB" sz="1800" b="1" dirty="0"/>
          </a:p>
        </p:txBody>
      </p:sp>
      <p:sp>
        <p:nvSpPr>
          <p:cNvPr id="4" name="Slide Number Placeholder 3"/>
          <p:cNvSpPr>
            <a:spLocks noGrp="1"/>
          </p:cNvSpPr>
          <p:nvPr>
            <p:ph type="sldNum" sz="quarter" idx="12"/>
          </p:nvPr>
        </p:nvSpPr>
        <p:spPr/>
        <p:txBody>
          <a:bodyPr/>
          <a:lstStyle/>
          <a:p>
            <a:fld id="{50153E1E-3A5F-4B98-AE8E-6228722CF5F4}" type="slidenum">
              <a:rPr lang="en-NZ" smtClean="0"/>
              <a:pPr/>
              <a:t>17</a:t>
            </a:fld>
            <a:endParaRPr lang="en-NZ"/>
          </a:p>
        </p:txBody>
      </p:sp>
    </p:spTree>
    <p:extLst>
      <p:ext uri="{BB962C8B-B14F-4D97-AF65-F5344CB8AC3E}">
        <p14:creationId xmlns:p14="http://schemas.microsoft.com/office/powerpoint/2010/main" val="2161620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Future works</a:t>
            </a:r>
            <a:endParaRPr lang="en-GB" dirty="0"/>
          </a:p>
        </p:txBody>
      </p:sp>
      <p:sp>
        <p:nvSpPr>
          <p:cNvPr id="3" name="Content Placeholder 2"/>
          <p:cNvSpPr>
            <a:spLocks noGrp="1"/>
          </p:cNvSpPr>
          <p:nvPr>
            <p:ph idx="1"/>
          </p:nvPr>
        </p:nvSpPr>
        <p:spPr/>
        <p:txBody>
          <a:bodyPr/>
          <a:lstStyle/>
          <a:p>
            <a:pPr marL="457200" lvl="1" indent="0">
              <a:buNone/>
            </a:pPr>
            <a:r>
              <a:rPr lang="en-AU" sz="1800" b="1" dirty="0"/>
              <a:t>Use national lists of wine grape pesticides to derive priority list of pesticides for which Codex and/or Import MRLs could be progressed.</a:t>
            </a:r>
            <a:endParaRPr lang="en-GB" sz="1800" b="1" dirty="0"/>
          </a:p>
          <a:p>
            <a:pPr marL="457200" lvl="1" indent="0">
              <a:buNone/>
            </a:pPr>
            <a:r>
              <a:rPr lang="en-AU" sz="1800" b="1" dirty="0"/>
              <a:t>Propose possible pathways for getting MRLs for these Codex and/or Import MRLs adopted on a case by case basis.</a:t>
            </a:r>
            <a:endParaRPr lang="en-GB" sz="1800" b="1" dirty="0"/>
          </a:p>
          <a:p>
            <a:pPr marL="457200" lvl="1" indent="0">
              <a:buNone/>
            </a:pPr>
            <a:r>
              <a:rPr lang="en-AU" sz="1800" b="1" dirty="0"/>
              <a:t>Identify and assess the need to develop processing factors for priority pesticides</a:t>
            </a:r>
            <a:endParaRPr lang="en-GB" sz="1800" b="1" dirty="0"/>
          </a:p>
          <a:p>
            <a:pPr marL="457200" lvl="1" indent="0">
              <a:buNone/>
            </a:pPr>
            <a:r>
              <a:rPr lang="en-AU" sz="1800" b="1" dirty="0"/>
              <a:t>Consider developing a MOU between regulatory authorities on data exchange during the development of MRLs: Where feasible, share work plans on future MRL development among APEC economies in order to increase transparency and awareness of MRLs that are scheduled to be reviewed or in a national registration process.   Where appropriate, share data and information to allow for an improved process in considering the harmonization of pesticide MRLs.  Data exchange will be beneficial in cases where an importing country does not produce a particular product (e.g. setting of pesticide MRLs for wine in countries that do not grow grapes for wine production.)</a:t>
            </a:r>
            <a:endParaRPr lang="en-GB" sz="1800" b="1" dirty="0"/>
          </a:p>
          <a:p>
            <a:endParaRPr lang="en-GB" dirty="0"/>
          </a:p>
        </p:txBody>
      </p:sp>
      <p:sp>
        <p:nvSpPr>
          <p:cNvPr id="4" name="Slide Number Placeholder 3"/>
          <p:cNvSpPr>
            <a:spLocks noGrp="1"/>
          </p:cNvSpPr>
          <p:nvPr>
            <p:ph type="sldNum" sz="quarter" idx="12"/>
          </p:nvPr>
        </p:nvSpPr>
        <p:spPr/>
        <p:txBody>
          <a:bodyPr/>
          <a:lstStyle/>
          <a:p>
            <a:fld id="{50153E1E-3A5F-4B98-AE8E-6228722CF5F4}" type="slidenum">
              <a:rPr lang="en-NZ" smtClean="0"/>
              <a:pPr/>
              <a:t>18</a:t>
            </a:fld>
            <a:endParaRPr lang="en-NZ"/>
          </a:p>
        </p:txBody>
      </p:sp>
    </p:spTree>
    <p:extLst>
      <p:ext uri="{BB962C8B-B14F-4D97-AF65-F5344CB8AC3E}">
        <p14:creationId xmlns:p14="http://schemas.microsoft.com/office/powerpoint/2010/main" val="1676340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Conclusion</a:t>
            </a:r>
            <a:endParaRPr lang="en-GB" b="1" dirty="0"/>
          </a:p>
        </p:txBody>
      </p:sp>
      <p:sp>
        <p:nvSpPr>
          <p:cNvPr id="3" name="Content Placeholder 2"/>
          <p:cNvSpPr>
            <a:spLocks noGrp="1"/>
          </p:cNvSpPr>
          <p:nvPr>
            <p:ph idx="1"/>
          </p:nvPr>
        </p:nvSpPr>
        <p:spPr/>
        <p:txBody>
          <a:bodyPr>
            <a:normAutofit fontScale="92500" lnSpcReduction="20000"/>
          </a:bodyPr>
          <a:lstStyle/>
          <a:p>
            <a:r>
              <a:rPr lang="en-AU" dirty="0"/>
              <a:t>APEC Wine Regulatory Forum strongly supports the move to extend the pilot program to include an unprocessed product.</a:t>
            </a:r>
          </a:p>
          <a:p>
            <a:r>
              <a:rPr lang="en-AU" dirty="0"/>
              <a:t>The wine pilot provides a good basis for work to commence in this area.</a:t>
            </a:r>
          </a:p>
          <a:p>
            <a:r>
              <a:rPr lang="en-AU" dirty="0"/>
              <a:t>The WRF also is strongly supportive of the recommendations and principles proposed through the FSCF.</a:t>
            </a:r>
          </a:p>
          <a:p>
            <a:r>
              <a:rPr lang="en-AU" dirty="0"/>
              <a:t>The WRF working Group on MRLs offers its services to help deliver on the outcomes from the project .</a:t>
            </a:r>
            <a:endParaRPr lang="en-GB" dirty="0"/>
          </a:p>
        </p:txBody>
      </p:sp>
      <p:sp>
        <p:nvSpPr>
          <p:cNvPr id="4" name="Slide Number Placeholder 3"/>
          <p:cNvSpPr>
            <a:spLocks noGrp="1"/>
          </p:cNvSpPr>
          <p:nvPr>
            <p:ph type="sldNum" sz="quarter" idx="12"/>
          </p:nvPr>
        </p:nvSpPr>
        <p:spPr/>
        <p:txBody>
          <a:bodyPr/>
          <a:lstStyle/>
          <a:p>
            <a:fld id="{50153E1E-3A5F-4B98-AE8E-6228722CF5F4}" type="slidenum">
              <a:rPr lang="en-NZ" smtClean="0"/>
              <a:pPr/>
              <a:t>19</a:t>
            </a:fld>
            <a:endParaRPr lang="en-NZ"/>
          </a:p>
        </p:txBody>
      </p:sp>
    </p:spTree>
    <p:extLst>
      <p:ext uri="{BB962C8B-B14F-4D97-AF65-F5344CB8AC3E}">
        <p14:creationId xmlns:p14="http://schemas.microsoft.com/office/powerpoint/2010/main" val="3584078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1786210"/>
          </a:xfrm>
        </p:spPr>
        <p:txBody>
          <a:bodyPr>
            <a:normAutofit fontScale="90000"/>
          </a:bodyPr>
          <a:lstStyle/>
          <a:p>
            <a:r>
              <a:rPr lang="en-AU" b="1" dirty="0">
                <a:solidFill>
                  <a:schemeClr val="tx2"/>
                </a:solidFill>
              </a:rPr>
              <a:t>Industry, governments and consumers have identified differing MRLS as a major trade risk</a:t>
            </a:r>
            <a:endParaRPr lang="en-GB" b="1" dirty="0">
              <a:solidFill>
                <a:schemeClr val="tx2"/>
              </a:solidFill>
            </a:endParaRPr>
          </a:p>
        </p:txBody>
      </p:sp>
      <p:sp>
        <p:nvSpPr>
          <p:cNvPr id="3" name="Content Placeholder 2"/>
          <p:cNvSpPr>
            <a:spLocks noGrp="1"/>
          </p:cNvSpPr>
          <p:nvPr>
            <p:ph idx="1"/>
          </p:nvPr>
        </p:nvSpPr>
        <p:spPr>
          <a:xfrm>
            <a:off x="457200" y="2132856"/>
            <a:ext cx="8075240" cy="3993307"/>
          </a:xfrm>
        </p:spPr>
        <p:txBody>
          <a:bodyPr/>
          <a:lstStyle/>
          <a:p>
            <a:pPr marL="0" indent="0">
              <a:buNone/>
            </a:pPr>
            <a:r>
              <a:rPr lang="en-AU" b="1" dirty="0"/>
              <a:t>Three streams of work have been established to progress work in this area.</a:t>
            </a:r>
          </a:p>
          <a:p>
            <a:pPr marL="0" indent="0">
              <a:buNone/>
            </a:pPr>
            <a:endParaRPr lang="en-AU" b="1" dirty="0"/>
          </a:p>
          <a:p>
            <a:r>
              <a:rPr lang="en-AU" b="1" dirty="0"/>
              <a:t>World Wine Trade Group</a:t>
            </a:r>
          </a:p>
          <a:p>
            <a:r>
              <a:rPr lang="en-AU" b="1" dirty="0"/>
              <a:t>APEC Wine Regulatory Forum</a:t>
            </a:r>
          </a:p>
          <a:p>
            <a:r>
              <a:rPr lang="en-AU" b="1" dirty="0"/>
              <a:t>Food Safety Cooperation Forum</a:t>
            </a:r>
            <a:endParaRPr lang="en-GB" b="1" dirty="0"/>
          </a:p>
        </p:txBody>
      </p:sp>
      <p:sp>
        <p:nvSpPr>
          <p:cNvPr id="4" name="Slide Number Placeholder 3"/>
          <p:cNvSpPr>
            <a:spLocks noGrp="1"/>
          </p:cNvSpPr>
          <p:nvPr>
            <p:ph type="sldNum" sz="quarter" idx="12"/>
          </p:nvPr>
        </p:nvSpPr>
        <p:spPr/>
        <p:txBody>
          <a:bodyPr/>
          <a:lstStyle/>
          <a:p>
            <a:fld id="{50153E1E-3A5F-4B98-AE8E-6228722CF5F4}" type="slidenum">
              <a:rPr lang="en-NZ" smtClean="0"/>
              <a:pPr/>
              <a:t>2</a:t>
            </a:fld>
            <a:endParaRPr lang="en-NZ"/>
          </a:p>
        </p:txBody>
      </p:sp>
    </p:spTree>
    <p:extLst>
      <p:ext uri="{BB962C8B-B14F-4D97-AF65-F5344CB8AC3E}">
        <p14:creationId xmlns:p14="http://schemas.microsoft.com/office/powerpoint/2010/main" val="1023402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8229600" cy="1143000"/>
          </a:xfr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6200000" scaled="1"/>
            <a:tileRect/>
          </a:gradFill>
        </p:spPr>
        <p:txBody>
          <a:bodyPr/>
          <a:lstStyle/>
          <a:p>
            <a:r>
              <a:rPr lang="en-NZ" dirty="0"/>
              <a:t>World Wine Trade Group</a:t>
            </a:r>
          </a:p>
        </p:txBody>
      </p:sp>
      <p:sp>
        <p:nvSpPr>
          <p:cNvPr id="3" name="Content Placeholder 2"/>
          <p:cNvSpPr>
            <a:spLocks noGrp="1"/>
          </p:cNvSpPr>
          <p:nvPr>
            <p:ph idx="1"/>
          </p:nvPr>
        </p:nvSpPr>
        <p:spPr/>
        <p:txBody>
          <a:bodyPr/>
          <a:lstStyle/>
          <a:p>
            <a:r>
              <a:rPr lang="en-NZ" dirty="0"/>
              <a:t>WWTG identified pesticide residues in wine as a potential trade risk</a:t>
            </a:r>
          </a:p>
          <a:p>
            <a:pPr lvl="1"/>
            <a:r>
              <a:rPr lang="en-NZ" dirty="0"/>
              <a:t>Developed a Matrix of WWTG member MRLs to scope the level of risk (2010)</a:t>
            </a:r>
          </a:p>
          <a:p>
            <a:pPr lvl="1"/>
            <a:r>
              <a:rPr lang="en-NZ" dirty="0"/>
              <a:t>Noted that the lack of harmonised MRLs could cause trade problems (2012)</a:t>
            </a:r>
          </a:p>
          <a:p>
            <a:pPr lvl="1"/>
            <a:r>
              <a:rPr lang="en-NZ" dirty="0"/>
              <a:t>Established a Working group to identify options for resolving these trade issues (2013)  </a:t>
            </a:r>
          </a:p>
        </p:txBody>
      </p:sp>
      <p:sp>
        <p:nvSpPr>
          <p:cNvPr id="4" name="Slide Number Placeholder 3"/>
          <p:cNvSpPr>
            <a:spLocks noGrp="1"/>
          </p:cNvSpPr>
          <p:nvPr>
            <p:ph type="sldNum" sz="quarter" idx="12"/>
          </p:nvPr>
        </p:nvSpPr>
        <p:spPr/>
        <p:txBody>
          <a:bodyPr/>
          <a:lstStyle/>
          <a:p>
            <a:fld id="{50153E1E-3A5F-4B98-AE8E-6228722CF5F4}" type="slidenum">
              <a:rPr lang="en-NZ" smtClean="0"/>
              <a:pPr/>
              <a:t>3</a:t>
            </a:fld>
            <a:endParaRPr lang="en-N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6200000" scaled="1"/>
            <a:tileRect/>
          </a:gradFill>
        </p:spPr>
        <p:txBody>
          <a:bodyPr vert="horz" lIns="91440" tIns="45720" rIns="91440" bIns="45720" rtlCol="0" anchor="ctr">
            <a:normAutofit/>
          </a:bodyPr>
          <a:lstStyle/>
          <a:p>
            <a:r>
              <a:rPr lang="en-NZ" dirty="0"/>
              <a:t>Key Findings - Codex</a:t>
            </a:r>
          </a:p>
        </p:txBody>
      </p:sp>
      <p:sp>
        <p:nvSpPr>
          <p:cNvPr id="3" name="Content Placeholder 2"/>
          <p:cNvSpPr>
            <a:spLocks noGrp="1"/>
          </p:cNvSpPr>
          <p:nvPr>
            <p:ph idx="1"/>
          </p:nvPr>
        </p:nvSpPr>
        <p:spPr>
          <a:xfrm>
            <a:off x="395536" y="1340768"/>
            <a:ext cx="8748464" cy="4680520"/>
          </a:xfrm>
        </p:spPr>
        <p:txBody>
          <a:bodyPr>
            <a:noAutofit/>
          </a:bodyPr>
          <a:lstStyle/>
          <a:p>
            <a:pPr marL="514350" indent="-514350">
              <a:buFont typeface="+mj-lt"/>
              <a:buAutoNum type="arabicPeriod"/>
            </a:pPr>
            <a:r>
              <a:rPr lang="en-NZ" sz="2800" dirty="0"/>
              <a:t>Codex MRLs recognised by 40+ countries. This can be:-</a:t>
            </a:r>
          </a:p>
          <a:p>
            <a:pPr lvl="1"/>
            <a:r>
              <a:rPr lang="en-NZ" dirty="0"/>
              <a:t>‘By reference’</a:t>
            </a:r>
            <a:br>
              <a:rPr lang="en-NZ" dirty="0"/>
            </a:br>
            <a:r>
              <a:rPr lang="en-NZ" sz="2400" dirty="0"/>
              <a:t>where the national policy automatically recognised Codex MRLs for imported food (when no national MRL exist)</a:t>
            </a:r>
            <a:endParaRPr lang="en-NZ" dirty="0"/>
          </a:p>
          <a:p>
            <a:pPr lvl="1"/>
            <a:r>
              <a:rPr lang="en-NZ" dirty="0"/>
              <a:t>‘By adoption’</a:t>
            </a:r>
            <a:br>
              <a:rPr lang="en-NZ" dirty="0"/>
            </a:br>
            <a:r>
              <a:rPr lang="en-NZ" sz="2400" dirty="0"/>
              <a:t>where specific Codex MRLs are incorporated into national legislation</a:t>
            </a:r>
            <a:endParaRPr lang="en-NZ" dirty="0"/>
          </a:p>
          <a:p>
            <a:pPr lvl="1"/>
            <a:r>
              <a:rPr lang="en-NZ" dirty="0"/>
              <a:t>‘As a compliance tool’</a:t>
            </a:r>
            <a:br>
              <a:rPr lang="en-NZ" dirty="0"/>
            </a:br>
            <a:r>
              <a:rPr lang="en-NZ" sz="2400" dirty="0"/>
              <a:t>where Codex MRLs are considered when deciding the acceptability of a shipment found with residues or in case of a trade dispute</a:t>
            </a:r>
          </a:p>
        </p:txBody>
      </p:sp>
      <p:sp>
        <p:nvSpPr>
          <p:cNvPr id="4" name="Slide Number Placeholder 3"/>
          <p:cNvSpPr>
            <a:spLocks noGrp="1"/>
          </p:cNvSpPr>
          <p:nvPr>
            <p:ph type="sldNum" sz="quarter" idx="12"/>
          </p:nvPr>
        </p:nvSpPr>
        <p:spPr/>
        <p:txBody>
          <a:bodyPr/>
          <a:lstStyle/>
          <a:p>
            <a:fld id="{50153E1E-3A5F-4B98-AE8E-6228722CF5F4}" type="slidenum">
              <a:rPr lang="en-NZ" smtClean="0"/>
              <a:pPr/>
              <a:t>4</a:t>
            </a:fld>
            <a:endParaRPr lang="en-NZ"/>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993904"/>
            <a:ext cx="2513734" cy="864096"/>
          </a:xfrm>
          <a:prstGeom prst="rect">
            <a:avLst/>
          </a:prstGeom>
        </p:spPr>
      </p:pic>
      <p:sp>
        <p:nvSpPr>
          <p:cNvPr id="6" name="Footer Placeholder 5"/>
          <p:cNvSpPr>
            <a:spLocks noGrp="1"/>
          </p:cNvSpPr>
          <p:nvPr>
            <p:ph type="ftr" sz="quarter" idx="11"/>
          </p:nvPr>
        </p:nvSpPr>
        <p:spPr>
          <a:xfrm>
            <a:off x="2771800" y="6356350"/>
            <a:ext cx="4752528" cy="365125"/>
          </a:xfrm>
        </p:spPr>
        <p:txBody>
          <a:bodyPr/>
          <a:lstStyle/>
          <a:p>
            <a:r>
              <a:rPr lang="en-NZ" dirty="0"/>
              <a:t>WWTG </a:t>
            </a:r>
            <a:r>
              <a:rPr lang="en-NZ" dirty="0" err="1"/>
              <a:t>Intersessional</a:t>
            </a:r>
            <a:r>
              <a:rPr lang="en-NZ" dirty="0"/>
              <a:t> Meeting, 10-11 April 2014, Brussels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6200000" scaled="1"/>
            <a:tileRect/>
          </a:gradFill>
        </p:spPr>
        <p:txBody>
          <a:bodyPr vert="horz" lIns="91440" tIns="45720" rIns="91440" bIns="45720" rtlCol="0" anchor="ctr">
            <a:normAutofit/>
          </a:bodyPr>
          <a:lstStyle/>
          <a:p>
            <a:r>
              <a:rPr lang="en-NZ" dirty="0"/>
              <a:t>Key Findings – Data</a:t>
            </a:r>
          </a:p>
        </p:txBody>
      </p:sp>
      <p:sp>
        <p:nvSpPr>
          <p:cNvPr id="3" name="Content Placeholder 2"/>
          <p:cNvSpPr>
            <a:spLocks noGrp="1"/>
          </p:cNvSpPr>
          <p:nvPr>
            <p:ph idx="1"/>
          </p:nvPr>
        </p:nvSpPr>
        <p:spPr>
          <a:xfrm>
            <a:off x="395536" y="1340768"/>
            <a:ext cx="8496944" cy="4680520"/>
          </a:xfrm>
        </p:spPr>
        <p:txBody>
          <a:bodyPr>
            <a:noAutofit/>
          </a:bodyPr>
          <a:lstStyle/>
          <a:p>
            <a:pPr marL="514350" indent="-514350">
              <a:buAutoNum type="arabicPeriod" startAt="2"/>
            </a:pPr>
            <a:r>
              <a:rPr lang="en-NZ" sz="2800" dirty="0"/>
              <a:t>For non-generic pesticides, comprehensive supporting data packages are likely to be available from the manufacturers</a:t>
            </a:r>
          </a:p>
          <a:p>
            <a:pPr marL="514350" indent="-514350">
              <a:buAutoNum type="arabicPeriod" startAt="2"/>
            </a:pPr>
            <a:r>
              <a:rPr lang="en-NZ" sz="2800" dirty="0"/>
              <a:t>Opportunities exist for closer dialogue with manufacturers of pesticides they are actively supporting, to facilitate the establishment of Codex MRLs and/or Import MRLs</a:t>
            </a:r>
          </a:p>
          <a:p>
            <a:pPr marL="514350" indent="-514350">
              <a:buAutoNum type="arabicPeriod" startAt="2"/>
            </a:pPr>
            <a:r>
              <a:rPr lang="en-NZ" sz="2800" dirty="0"/>
              <a:t>For generic pesticides, suitable supporting data packages may not be available from manufacturers and additional data may need to be generated</a:t>
            </a:r>
            <a:endParaRPr lang="en-NZ" sz="2400" dirty="0"/>
          </a:p>
        </p:txBody>
      </p:sp>
      <p:sp>
        <p:nvSpPr>
          <p:cNvPr id="4" name="Slide Number Placeholder 3"/>
          <p:cNvSpPr>
            <a:spLocks noGrp="1"/>
          </p:cNvSpPr>
          <p:nvPr>
            <p:ph type="sldNum" sz="quarter" idx="12"/>
          </p:nvPr>
        </p:nvSpPr>
        <p:spPr/>
        <p:txBody>
          <a:bodyPr/>
          <a:lstStyle/>
          <a:p>
            <a:fld id="{50153E1E-3A5F-4B98-AE8E-6228722CF5F4}" type="slidenum">
              <a:rPr lang="en-NZ" smtClean="0"/>
              <a:pPr/>
              <a:t>5</a:t>
            </a:fld>
            <a:endParaRPr lang="en-NZ"/>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993904"/>
            <a:ext cx="2513734" cy="864096"/>
          </a:xfrm>
          <a:prstGeom prst="rect">
            <a:avLst/>
          </a:prstGeom>
        </p:spPr>
      </p:pic>
      <p:sp>
        <p:nvSpPr>
          <p:cNvPr id="6" name="Footer Placeholder 5"/>
          <p:cNvSpPr>
            <a:spLocks noGrp="1"/>
          </p:cNvSpPr>
          <p:nvPr>
            <p:ph type="ftr" sz="quarter" idx="11"/>
          </p:nvPr>
        </p:nvSpPr>
        <p:spPr>
          <a:xfrm>
            <a:off x="2771800" y="6356350"/>
            <a:ext cx="4752528" cy="365125"/>
          </a:xfrm>
        </p:spPr>
        <p:txBody>
          <a:bodyPr/>
          <a:lstStyle/>
          <a:p>
            <a:r>
              <a:rPr lang="en-NZ" dirty="0"/>
              <a:t>WWTG </a:t>
            </a:r>
            <a:r>
              <a:rPr lang="en-NZ" dirty="0" err="1"/>
              <a:t>Intersessional</a:t>
            </a:r>
            <a:r>
              <a:rPr lang="en-NZ" dirty="0"/>
              <a:t> Meeting, 10-11 April 2014, Brussels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6200000" scaled="1"/>
            <a:tileRect/>
          </a:gradFill>
        </p:spPr>
        <p:txBody>
          <a:bodyPr vert="horz" lIns="91440" tIns="45720" rIns="91440" bIns="45720" rtlCol="0" anchor="ctr">
            <a:normAutofit/>
          </a:bodyPr>
          <a:lstStyle/>
          <a:p>
            <a:r>
              <a:rPr lang="en-NZ" dirty="0"/>
              <a:t>Key Findings – Trade risks</a:t>
            </a:r>
          </a:p>
        </p:txBody>
      </p:sp>
      <p:sp>
        <p:nvSpPr>
          <p:cNvPr id="3" name="Content Placeholder 2"/>
          <p:cNvSpPr>
            <a:spLocks noGrp="1"/>
          </p:cNvSpPr>
          <p:nvPr>
            <p:ph idx="1"/>
          </p:nvPr>
        </p:nvSpPr>
        <p:spPr>
          <a:xfrm>
            <a:off x="395536" y="1340768"/>
            <a:ext cx="8496944" cy="4680520"/>
          </a:xfrm>
        </p:spPr>
        <p:txBody>
          <a:bodyPr>
            <a:noAutofit/>
          </a:bodyPr>
          <a:lstStyle/>
          <a:p>
            <a:pPr marL="0" indent="0">
              <a:buNone/>
            </a:pPr>
            <a:r>
              <a:rPr lang="en-NZ" sz="2800" dirty="0"/>
              <a:t>5.	Higher risks of trade problems may occur:</a:t>
            </a:r>
          </a:p>
          <a:p>
            <a:pPr marL="514350" indent="-514350"/>
            <a:r>
              <a:rPr lang="en-NZ" sz="2800" dirty="0"/>
              <a:t>In markets where:</a:t>
            </a:r>
          </a:p>
          <a:p>
            <a:pPr marL="914400" lvl="1" indent="-514350"/>
            <a:r>
              <a:rPr lang="en-NZ" sz="2400" dirty="0"/>
              <a:t>No specific national MRLs are established for wine grapes</a:t>
            </a:r>
          </a:p>
          <a:p>
            <a:pPr marL="914400" lvl="1" indent="-514350"/>
            <a:r>
              <a:rPr lang="en-NZ" sz="2400" dirty="0"/>
              <a:t>Codex MRLs are not recognised</a:t>
            </a:r>
          </a:p>
          <a:p>
            <a:pPr marL="914400" lvl="1" indent="-514350"/>
            <a:r>
              <a:rPr lang="en-NZ" sz="2400" dirty="0"/>
              <a:t>National ‘default’ limits  apply </a:t>
            </a:r>
            <a:r>
              <a:rPr lang="en-NZ" sz="2000" dirty="0"/>
              <a:t>(e.g. 0.01 mg/kg, ‘ND’, &lt;LOQ)</a:t>
            </a:r>
            <a:endParaRPr lang="en-NZ" sz="2400" dirty="0"/>
          </a:p>
          <a:p>
            <a:pPr marL="514350" indent="-514350"/>
            <a:r>
              <a:rPr lang="en-NZ" sz="2800" dirty="0"/>
              <a:t>For pesticides where:</a:t>
            </a:r>
          </a:p>
          <a:p>
            <a:pPr marL="914400" lvl="1" indent="-514350"/>
            <a:r>
              <a:rPr lang="en-NZ" sz="2400" dirty="0"/>
              <a:t>No national MRLs established for wine grapes</a:t>
            </a:r>
          </a:p>
          <a:p>
            <a:pPr marL="914400" lvl="1" indent="-514350"/>
            <a:r>
              <a:rPr lang="en-NZ" sz="2400" dirty="0"/>
              <a:t>No Codex MRLs are set for wine grapes</a:t>
            </a:r>
          </a:p>
          <a:p>
            <a:pPr marL="914400" lvl="1" indent="-514350"/>
            <a:r>
              <a:rPr lang="en-NZ" sz="2400" dirty="0"/>
              <a:t>Residues concentrate in wine</a:t>
            </a:r>
          </a:p>
          <a:p>
            <a:pPr marL="914400" lvl="1" indent="-514350"/>
            <a:r>
              <a:rPr lang="en-NZ" sz="2400" dirty="0"/>
              <a:t>Residues can be analysed using multi-residue methods</a:t>
            </a:r>
          </a:p>
        </p:txBody>
      </p:sp>
      <p:sp>
        <p:nvSpPr>
          <p:cNvPr id="4" name="Slide Number Placeholder 3"/>
          <p:cNvSpPr>
            <a:spLocks noGrp="1"/>
          </p:cNvSpPr>
          <p:nvPr>
            <p:ph type="sldNum" sz="quarter" idx="12"/>
          </p:nvPr>
        </p:nvSpPr>
        <p:spPr/>
        <p:txBody>
          <a:bodyPr/>
          <a:lstStyle/>
          <a:p>
            <a:fld id="{50153E1E-3A5F-4B98-AE8E-6228722CF5F4}" type="slidenum">
              <a:rPr lang="en-NZ" smtClean="0"/>
              <a:pPr/>
              <a:t>6</a:t>
            </a:fld>
            <a:endParaRPr lang="en-NZ"/>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993904"/>
            <a:ext cx="2513734" cy="864096"/>
          </a:xfrm>
          <a:prstGeom prst="rect">
            <a:avLst/>
          </a:prstGeom>
        </p:spPr>
      </p:pic>
      <p:sp>
        <p:nvSpPr>
          <p:cNvPr id="6" name="Footer Placeholder 5"/>
          <p:cNvSpPr>
            <a:spLocks noGrp="1"/>
          </p:cNvSpPr>
          <p:nvPr>
            <p:ph type="ftr" sz="quarter" idx="11"/>
          </p:nvPr>
        </p:nvSpPr>
        <p:spPr>
          <a:xfrm>
            <a:off x="2771800" y="6356350"/>
            <a:ext cx="4752528" cy="365125"/>
          </a:xfrm>
        </p:spPr>
        <p:txBody>
          <a:bodyPr/>
          <a:lstStyle/>
          <a:p>
            <a:r>
              <a:rPr lang="en-NZ" dirty="0"/>
              <a:t>WWTG </a:t>
            </a:r>
            <a:r>
              <a:rPr lang="en-NZ" dirty="0" err="1"/>
              <a:t>Intersessional</a:t>
            </a:r>
            <a:r>
              <a:rPr lang="en-NZ" dirty="0"/>
              <a:t> Meeting, 10-11 April 2014, Brussels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6200000" scaled="1"/>
            <a:tileRect/>
          </a:gradFill>
        </p:spPr>
        <p:txBody>
          <a:bodyPr vert="horz" lIns="91440" tIns="45720" rIns="91440" bIns="45720" rtlCol="0" anchor="ctr">
            <a:normAutofit/>
          </a:bodyPr>
          <a:lstStyle/>
          <a:p>
            <a:r>
              <a:rPr lang="en-NZ" dirty="0"/>
              <a:t>Recommendations</a:t>
            </a:r>
          </a:p>
        </p:txBody>
      </p:sp>
      <p:sp>
        <p:nvSpPr>
          <p:cNvPr id="3" name="Content Placeholder 2"/>
          <p:cNvSpPr>
            <a:spLocks noGrp="1"/>
          </p:cNvSpPr>
          <p:nvPr>
            <p:ph idx="1"/>
          </p:nvPr>
        </p:nvSpPr>
        <p:spPr>
          <a:xfrm>
            <a:off x="395536" y="1340768"/>
            <a:ext cx="8496944" cy="4680520"/>
          </a:xfrm>
        </p:spPr>
        <p:txBody>
          <a:bodyPr>
            <a:noAutofit/>
          </a:bodyPr>
          <a:lstStyle/>
          <a:p>
            <a:pPr marL="514350" indent="-514350">
              <a:buNone/>
            </a:pPr>
            <a:r>
              <a:rPr lang="en-AU" sz="2800" dirty="0"/>
              <a:t>1.	That priority be given to the regular updating of the Pesticide MRL Matrix and it’s expansion to include:-</a:t>
            </a:r>
            <a:endParaRPr lang="en-NZ" dirty="0"/>
          </a:p>
          <a:p>
            <a:pPr lvl="1"/>
            <a:r>
              <a:rPr lang="en-AU" dirty="0"/>
              <a:t>all major wine importing countries </a:t>
            </a:r>
            <a:endParaRPr lang="en-NZ" dirty="0"/>
          </a:p>
          <a:p>
            <a:pPr lvl="1"/>
            <a:r>
              <a:rPr lang="en-AU" dirty="0"/>
              <a:t>footnotes to identify national/regional policies on how MRLs are applied to wine (i.e. with or without adjustment for the effects of processing)</a:t>
            </a:r>
            <a:endParaRPr lang="en-NZ" dirty="0"/>
          </a:p>
          <a:p>
            <a:pPr lvl="1"/>
            <a:r>
              <a:rPr lang="en-AU" dirty="0"/>
              <a:t>information on any national/regional residue definitions (for enforcement) that include more than just the parent compound</a:t>
            </a:r>
            <a:endParaRPr lang="en-NZ" dirty="0"/>
          </a:p>
        </p:txBody>
      </p:sp>
      <p:sp>
        <p:nvSpPr>
          <p:cNvPr id="4" name="Slide Number Placeholder 3"/>
          <p:cNvSpPr>
            <a:spLocks noGrp="1"/>
          </p:cNvSpPr>
          <p:nvPr>
            <p:ph type="sldNum" sz="quarter" idx="12"/>
          </p:nvPr>
        </p:nvSpPr>
        <p:spPr/>
        <p:txBody>
          <a:bodyPr/>
          <a:lstStyle/>
          <a:p>
            <a:fld id="{50153E1E-3A5F-4B98-AE8E-6228722CF5F4}" type="slidenum">
              <a:rPr lang="en-NZ" smtClean="0"/>
              <a:pPr/>
              <a:t>7</a:t>
            </a:fld>
            <a:endParaRPr lang="en-NZ"/>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993904"/>
            <a:ext cx="2513734" cy="864096"/>
          </a:xfrm>
          <a:prstGeom prst="rect">
            <a:avLst/>
          </a:prstGeom>
        </p:spPr>
      </p:pic>
      <p:sp>
        <p:nvSpPr>
          <p:cNvPr id="6" name="Footer Placeholder 5"/>
          <p:cNvSpPr>
            <a:spLocks noGrp="1"/>
          </p:cNvSpPr>
          <p:nvPr>
            <p:ph type="ftr" sz="quarter" idx="11"/>
          </p:nvPr>
        </p:nvSpPr>
        <p:spPr>
          <a:xfrm>
            <a:off x="2771800" y="6356350"/>
            <a:ext cx="4752528" cy="365125"/>
          </a:xfrm>
        </p:spPr>
        <p:txBody>
          <a:bodyPr/>
          <a:lstStyle/>
          <a:p>
            <a:r>
              <a:rPr lang="en-NZ" dirty="0"/>
              <a:t>WWTG </a:t>
            </a:r>
            <a:r>
              <a:rPr lang="en-NZ" dirty="0" err="1"/>
              <a:t>Intersessional</a:t>
            </a:r>
            <a:r>
              <a:rPr lang="en-NZ" dirty="0"/>
              <a:t> Meeting, 10-11 April 2014, Brussels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6200000" scaled="1"/>
            <a:tileRect/>
          </a:gradFill>
        </p:spPr>
        <p:txBody>
          <a:bodyPr vert="horz" lIns="91440" tIns="45720" rIns="91440" bIns="45720" rtlCol="0" anchor="ctr">
            <a:normAutofit/>
          </a:bodyPr>
          <a:lstStyle/>
          <a:p>
            <a:r>
              <a:rPr lang="en-NZ" dirty="0"/>
              <a:t>Recommendations</a:t>
            </a:r>
          </a:p>
        </p:txBody>
      </p:sp>
      <p:sp>
        <p:nvSpPr>
          <p:cNvPr id="3" name="Content Placeholder 2"/>
          <p:cNvSpPr>
            <a:spLocks noGrp="1"/>
          </p:cNvSpPr>
          <p:nvPr>
            <p:ph idx="1"/>
          </p:nvPr>
        </p:nvSpPr>
        <p:spPr>
          <a:xfrm>
            <a:off x="395536" y="1340768"/>
            <a:ext cx="8496944" cy="4680520"/>
          </a:xfrm>
        </p:spPr>
        <p:txBody>
          <a:bodyPr>
            <a:noAutofit/>
          </a:bodyPr>
          <a:lstStyle/>
          <a:p>
            <a:pPr marL="514350" indent="-514350">
              <a:buNone/>
            </a:pPr>
            <a:r>
              <a:rPr lang="en-AU" sz="2800" dirty="0"/>
              <a:t>2.	That WWTG countries, in cooperation with pesticide manufacturers, should:-</a:t>
            </a:r>
            <a:endParaRPr lang="en-NZ" sz="2800" dirty="0"/>
          </a:p>
          <a:p>
            <a:pPr lvl="1"/>
            <a:r>
              <a:rPr lang="en-AU" dirty="0"/>
              <a:t> coordinate efforts to introduce priority pesticides into the Codex system and facilitate the submission of data to support the establishment of Codex MRLs and Import MRLs</a:t>
            </a:r>
            <a:endParaRPr lang="en-NZ" dirty="0"/>
          </a:p>
          <a:p>
            <a:pPr lvl="1"/>
            <a:r>
              <a:rPr lang="en-AU" dirty="0"/>
              <a:t>consider ‘work sharing’ to develop data to support the establishment of Import MRLs for pesticides not supported by manufacturers</a:t>
            </a:r>
            <a:endParaRPr lang="en-NZ" dirty="0"/>
          </a:p>
        </p:txBody>
      </p:sp>
      <p:sp>
        <p:nvSpPr>
          <p:cNvPr id="4" name="Slide Number Placeholder 3"/>
          <p:cNvSpPr>
            <a:spLocks noGrp="1"/>
          </p:cNvSpPr>
          <p:nvPr>
            <p:ph type="sldNum" sz="quarter" idx="12"/>
          </p:nvPr>
        </p:nvSpPr>
        <p:spPr/>
        <p:txBody>
          <a:bodyPr/>
          <a:lstStyle/>
          <a:p>
            <a:fld id="{50153E1E-3A5F-4B98-AE8E-6228722CF5F4}" type="slidenum">
              <a:rPr lang="en-NZ" smtClean="0"/>
              <a:pPr/>
              <a:t>8</a:t>
            </a:fld>
            <a:endParaRPr lang="en-NZ"/>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993904"/>
            <a:ext cx="2513734" cy="864096"/>
          </a:xfrm>
          <a:prstGeom prst="rect">
            <a:avLst/>
          </a:prstGeom>
        </p:spPr>
      </p:pic>
      <p:sp>
        <p:nvSpPr>
          <p:cNvPr id="6" name="Footer Placeholder 5"/>
          <p:cNvSpPr>
            <a:spLocks noGrp="1"/>
          </p:cNvSpPr>
          <p:nvPr>
            <p:ph type="ftr" sz="quarter" idx="11"/>
          </p:nvPr>
        </p:nvSpPr>
        <p:spPr>
          <a:xfrm>
            <a:off x="2771800" y="6356350"/>
            <a:ext cx="4752528" cy="365125"/>
          </a:xfrm>
        </p:spPr>
        <p:txBody>
          <a:bodyPr/>
          <a:lstStyle/>
          <a:p>
            <a:r>
              <a:rPr lang="en-NZ" dirty="0"/>
              <a:t>WWTG </a:t>
            </a:r>
            <a:r>
              <a:rPr lang="en-NZ" dirty="0" err="1"/>
              <a:t>Intersessional</a:t>
            </a:r>
            <a:r>
              <a:rPr lang="en-NZ" dirty="0"/>
              <a:t> Meeting, 10-11 April 2014, Brussels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6200000" scaled="1"/>
            <a:tileRect/>
          </a:gradFill>
        </p:spPr>
        <p:txBody>
          <a:bodyPr vert="horz" lIns="91440" tIns="45720" rIns="91440" bIns="45720" rtlCol="0" anchor="ctr">
            <a:normAutofit/>
          </a:bodyPr>
          <a:lstStyle/>
          <a:p>
            <a:r>
              <a:rPr lang="en-NZ" dirty="0"/>
              <a:t>Recommendations</a:t>
            </a:r>
          </a:p>
        </p:txBody>
      </p:sp>
      <p:sp>
        <p:nvSpPr>
          <p:cNvPr id="3" name="Content Placeholder 2"/>
          <p:cNvSpPr>
            <a:spLocks noGrp="1"/>
          </p:cNvSpPr>
          <p:nvPr>
            <p:ph idx="1"/>
          </p:nvPr>
        </p:nvSpPr>
        <p:spPr>
          <a:xfrm>
            <a:off x="395536" y="1340768"/>
            <a:ext cx="8496944" cy="4680520"/>
          </a:xfrm>
        </p:spPr>
        <p:txBody>
          <a:bodyPr>
            <a:noAutofit/>
          </a:bodyPr>
          <a:lstStyle/>
          <a:p>
            <a:pPr marL="514350" indent="-514350">
              <a:buAutoNum type="arabicPeriod" startAt="3"/>
            </a:pPr>
            <a:r>
              <a:rPr lang="en-AU" sz="2800" dirty="0"/>
              <a:t>That this report be:</a:t>
            </a:r>
          </a:p>
          <a:p>
            <a:pPr marL="914400" lvl="1" indent="-514350"/>
            <a:r>
              <a:rPr lang="en-AU" dirty="0"/>
              <a:t> referred to the APEC Wine Regulatory Forum to support their pilot project in promoting greater harmonisation of pesticide MRL standards in the wider APEC community</a:t>
            </a:r>
          </a:p>
          <a:p>
            <a:pPr marL="914400" lvl="1" indent="-514350"/>
            <a:r>
              <a:rPr lang="en-AU" dirty="0"/>
              <a:t>presented to the Food Safety Cooperation Forum of the  APEC Standards and Conformance Sub-Committee for their information</a:t>
            </a:r>
            <a:endParaRPr lang="en-NZ" dirty="0"/>
          </a:p>
        </p:txBody>
      </p:sp>
      <p:sp>
        <p:nvSpPr>
          <p:cNvPr id="4" name="Slide Number Placeholder 3"/>
          <p:cNvSpPr>
            <a:spLocks noGrp="1"/>
          </p:cNvSpPr>
          <p:nvPr>
            <p:ph type="sldNum" sz="quarter" idx="12"/>
          </p:nvPr>
        </p:nvSpPr>
        <p:spPr/>
        <p:txBody>
          <a:bodyPr/>
          <a:lstStyle/>
          <a:p>
            <a:fld id="{50153E1E-3A5F-4B98-AE8E-6228722CF5F4}" type="slidenum">
              <a:rPr lang="en-NZ" smtClean="0"/>
              <a:pPr/>
              <a:t>9</a:t>
            </a:fld>
            <a:endParaRPr lang="en-NZ"/>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993904"/>
            <a:ext cx="2513734" cy="864096"/>
          </a:xfrm>
          <a:prstGeom prst="rect">
            <a:avLst/>
          </a:prstGeom>
        </p:spPr>
      </p:pic>
      <p:sp>
        <p:nvSpPr>
          <p:cNvPr id="6" name="Footer Placeholder 5"/>
          <p:cNvSpPr>
            <a:spLocks noGrp="1"/>
          </p:cNvSpPr>
          <p:nvPr>
            <p:ph type="ftr" sz="quarter" idx="11"/>
          </p:nvPr>
        </p:nvSpPr>
        <p:spPr>
          <a:xfrm>
            <a:off x="2771800" y="6356350"/>
            <a:ext cx="4752528" cy="365125"/>
          </a:xfrm>
        </p:spPr>
        <p:txBody>
          <a:bodyPr/>
          <a:lstStyle/>
          <a:p>
            <a:r>
              <a:rPr lang="en-NZ" dirty="0"/>
              <a:t>WWTG </a:t>
            </a:r>
            <a:r>
              <a:rPr lang="en-NZ" dirty="0" err="1"/>
              <a:t>Intersessional</a:t>
            </a:r>
            <a:r>
              <a:rPr lang="en-NZ" dirty="0"/>
              <a:t> Meeting, 10-11 April 2014, Brussels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411</TotalTime>
  <Words>1383</Words>
  <Application>Microsoft Office PowerPoint</Application>
  <PresentationFormat>On-screen Show (4:3)</PresentationFormat>
  <Paragraphs>126</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Industry, governments and consumers have identified differing MRLS as a major trade risk</vt:lpstr>
      <vt:lpstr>World Wine Trade Group</vt:lpstr>
      <vt:lpstr>Key Findings - Codex</vt:lpstr>
      <vt:lpstr>Key Findings – Data</vt:lpstr>
      <vt:lpstr>Key Findings – Trade risks</vt:lpstr>
      <vt:lpstr>Recommendations</vt:lpstr>
      <vt:lpstr>Recommendations</vt:lpstr>
      <vt:lpstr>Recommendations</vt:lpstr>
      <vt:lpstr>Next Steps</vt:lpstr>
      <vt:lpstr>Next Steps</vt:lpstr>
      <vt:lpstr>Case Studies</vt:lpstr>
      <vt:lpstr>APEC Wine Regulatory Forum</vt:lpstr>
      <vt:lpstr>Recommendations</vt:lpstr>
      <vt:lpstr>Recommendations (continued)</vt:lpstr>
      <vt:lpstr>Recommendations continued</vt:lpstr>
      <vt:lpstr>Future works</vt:lpstr>
      <vt:lpstr>Future works</vt:lpstr>
      <vt:lpstr>Conclusion</vt:lpstr>
    </vt:vector>
  </TitlesOfParts>
  <Company>MAF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Pesticide Residue-related Trade Issues</dc:title>
  <dc:creator>Dave Lunn</dc:creator>
  <cp:lastModifiedBy>Intern DC</cp:lastModifiedBy>
  <cp:revision>41</cp:revision>
  <dcterms:created xsi:type="dcterms:W3CDTF">2014-04-03T02:07:25Z</dcterms:created>
  <dcterms:modified xsi:type="dcterms:W3CDTF">2017-10-18T17:05:47Z</dcterms:modified>
</cp:coreProperties>
</file>