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1" r:id="rId5"/>
    <p:sldMasterId id="2147483812" r:id="rId6"/>
    <p:sldMasterId id="2147483800" r:id="rId7"/>
    <p:sldMasterId id="2147483735" r:id="rId8"/>
    <p:sldMasterId id="2147483751" r:id="rId9"/>
    <p:sldMasterId id="2147483775" r:id="rId10"/>
  </p:sldMasterIdLst>
  <p:notesMasterIdLst>
    <p:notesMasterId r:id="rId22"/>
  </p:notesMasterIdLst>
  <p:handoutMasterIdLst>
    <p:handoutMasterId r:id="rId23"/>
  </p:handoutMasterIdLst>
  <p:sldIdLst>
    <p:sldId id="258" r:id="rId11"/>
    <p:sldId id="275" r:id="rId12"/>
    <p:sldId id="286" r:id="rId13"/>
    <p:sldId id="280" r:id="rId14"/>
    <p:sldId id="279" r:id="rId15"/>
    <p:sldId id="299" r:id="rId16"/>
    <p:sldId id="288" r:id="rId17"/>
    <p:sldId id="293" r:id="rId18"/>
    <p:sldId id="298" r:id="rId19"/>
    <p:sldId id="284" r:id="rId20"/>
    <p:sldId id="296" r:id="rId2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0D5"/>
    <a:srgbClr val="43CEFF"/>
    <a:srgbClr val="74B230"/>
    <a:srgbClr val="4105EB"/>
    <a:srgbClr val="106EE0"/>
    <a:srgbClr val="1B06B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394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84" y="29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9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454849413206153"/>
          <c:y val="3.2292469717435948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Acetamiprid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1DB-4B61-B220-77DEA257323B}"/>
              </c:ext>
            </c:extLst>
          </c:dPt>
          <c:cat>
            <c:strRef>
              <c:f>工作表1!$B$1:$F$1</c:f>
              <c:strCache>
                <c:ptCount val="5"/>
                <c:pt idx="0">
                  <c:v>CODEX</c:v>
                </c:pt>
                <c:pt idx="1">
                  <c:v>Economy P1</c:v>
                </c:pt>
                <c:pt idx="2">
                  <c:v>Economy P2</c:v>
                </c:pt>
                <c:pt idx="3">
                  <c:v>Economy C</c:v>
                </c:pt>
                <c:pt idx="4">
                  <c:v>Highest residue</c:v>
                </c:pt>
              </c:strCache>
            </c:strRef>
          </c:cat>
          <c:val>
            <c:numRef>
              <c:f>工作表1!$B$2:$F$2</c:f>
              <c:numCache>
                <c:formatCode>General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0.01</c:v>
                </c:pt>
                <c:pt idx="3">
                  <c:v>0</c:v>
                </c:pt>
                <c:pt idx="4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DB-4B61-B220-77DEA2573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355264"/>
        <c:axId val="141357056"/>
        <c:axId val="0"/>
      </c:bar3DChart>
      <c:catAx>
        <c:axId val="1413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1357056"/>
        <c:crosses val="autoZero"/>
        <c:auto val="1"/>
        <c:lblAlgn val="ctr"/>
        <c:lblOffset val="100"/>
        <c:noMultiLvlLbl val="0"/>
      </c:catAx>
      <c:valAx>
        <c:axId val="14135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55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7226377952755904"/>
          <c:y val="4.629629629629629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工作表1!$A$27</c:f>
              <c:strCache>
                <c:ptCount val="1"/>
                <c:pt idx="0">
                  <c:v>Propamocarb HCl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工作表1!$B$26:$F$26</c:f>
              <c:strCache>
                <c:ptCount val="5"/>
                <c:pt idx="0">
                  <c:v>CODEX</c:v>
                </c:pt>
                <c:pt idx="1">
                  <c:v>Economy P1</c:v>
                </c:pt>
                <c:pt idx="2">
                  <c:v>Economy P2</c:v>
                </c:pt>
                <c:pt idx="3">
                  <c:v>Economy C</c:v>
                </c:pt>
                <c:pt idx="4">
                  <c:v>Highest residue</c:v>
                </c:pt>
              </c:strCache>
            </c:strRef>
          </c:cat>
          <c:val>
            <c:numRef>
              <c:f>工作表1!$B$27:$F$27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4-400C-8254-752037ED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1541376"/>
        <c:axId val="141542912"/>
        <c:axId val="0"/>
      </c:bar3DChart>
      <c:catAx>
        <c:axId val="14154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1542912"/>
        <c:crosses val="autoZero"/>
        <c:auto val="1"/>
        <c:lblAlgn val="ctr"/>
        <c:lblOffset val="100"/>
        <c:noMultiLvlLbl val="0"/>
      </c:catAx>
      <c:valAx>
        <c:axId val="14154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4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4478532713930427"/>
          <c:y val="4.511278195488721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工作表1!$A$19</c:f>
              <c:strCache>
                <c:ptCount val="1"/>
                <c:pt idx="0">
                  <c:v>Carbendazim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工作表1!$B$18:$F$18</c:f>
              <c:strCache>
                <c:ptCount val="5"/>
                <c:pt idx="0">
                  <c:v>CODEX</c:v>
                </c:pt>
                <c:pt idx="1">
                  <c:v>Economy P1</c:v>
                </c:pt>
                <c:pt idx="2">
                  <c:v>Economy P2</c:v>
                </c:pt>
                <c:pt idx="3">
                  <c:v>Economy C</c:v>
                </c:pt>
                <c:pt idx="4">
                  <c:v>Highest residue</c:v>
                </c:pt>
              </c:strCache>
            </c:strRef>
          </c:cat>
          <c:val>
            <c:numRef>
              <c:f>工作表1!$B$19:$F$19</c:f>
              <c:numCache>
                <c:formatCode>General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0.08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DCD6-4EB8-9116-93A734383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34688"/>
        <c:axId val="144436224"/>
        <c:axId val="0"/>
      </c:bar3DChart>
      <c:catAx>
        <c:axId val="14443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4436224"/>
        <c:crosses val="autoZero"/>
        <c:auto val="1"/>
        <c:lblAlgn val="ctr"/>
        <c:lblOffset val="100"/>
        <c:noMultiLvlLbl val="0"/>
      </c:catAx>
      <c:valAx>
        <c:axId val="14443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434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8646678000437337"/>
          <c:y val="4.441384157524242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工作表1!$A$23</c:f>
              <c:strCache>
                <c:ptCount val="1"/>
                <c:pt idx="0">
                  <c:v>Dithiocarbamates</c:v>
                </c:pt>
              </c:strCache>
            </c:strRef>
          </c:tx>
          <c:spPr>
            <a:solidFill>
              <a:srgbClr val="1308A8"/>
            </a:solidFill>
          </c:spPr>
          <c:invertIfNegative val="0"/>
          <c:cat>
            <c:strRef>
              <c:f>工作表1!$B$22:$F$22</c:f>
              <c:strCache>
                <c:ptCount val="5"/>
                <c:pt idx="0">
                  <c:v>CODEX</c:v>
                </c:pt>
                <c:pt idx="1">
                  <c:v>Economy P1</c:v>
                </c:pt>
                <c:pt idx="2">
                  <c:v>Economy P2</c:v>
                </c:pt>
                <c:pt idx="3">
                  <c:v>Economy C</c:v>
                </c:pt>
                <c:pt idx="4">
                  <c:v>Highest residue</c:v>
                </c:pt>
              </c:strCache>
            </c:strRef>
          </c:cat>
          <c:val>
            <c:numRef>
              <c:f>工作表1!$B$23:$F$23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0</c:v>
                </c:pt>
                <c:pt idx="3">
                  <c:v>30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E-4187-808C-882A52D2D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727680"/>
        <c:axId val="150729472"/>
        <c:axId val="0"/>
      </c:bar3DChart>
      <c:catAx>
        <c:axId val="15072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0729472"/>
        <c:crosses val="autoZero"/>
        <c:auto val="1"/>
        <c:lblAlgn val="ctr"/>
        <c:lblOffset val="100"/>
        <c:noMultiLvlLbl val="0"/>
      </c:catAx>
      <c:valAx>
        <c:axId val="15072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27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4801A-CAB5-4DDB-8260-900C76AE9DC2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8028F55-C29B-4500-9BA6-F2B2826D75D4}">
      <dgm:prSet phldrT="[文字]" custT="1"/>
      <dgm:spPr/>
      <dgm:t>
        <a:bodyPr/>
        <a:lstStyle/>
        <a:p>
          <a:pPr>
            <a:lnSpc>
              <a:spcPts val="2000"/>
            </a:lnSpc>
          </a:pPr>
          <a:r>
            <a:rPr lang="en-US" altLang="en-US" sz="1800" b="1" dirty="0">
              <a:latin typeface="Times New Roman" pitchFamily="18" charset="0"/>
              <a:cs typeface="Times New Roman" pitchFamily="18" charset="0"/>
            </a:rPr>
            <a:t>Customs Administration</a:t>
          </a:r>
          <a:endParaRPr lang="zh-TW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2008FC1D-5E41-4E91-93E4-3B8BBC8F7C67}" type="parTrans" cxnId="{D1677885-A276-477B-B1DD-74E8146B6BBD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1ED37A99-E6D0-43C8-B6B7-67F64F7B7791}" type="sibTrans" cxnId="{D1677885-A276-477B-B1DD-74E8146B6BBD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BC9B0605-9AD0-4EC0-907B-0F0BF098D63F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en-US" altLang="zh-TW" sz="1800" b="1" dirty="0">
              <a:latin typeface="Times New Roman" pitchFamily="18" charset="0"/>
              <a:cs typeface="Times New Roman" pitchFamily="18" charset="0"/>
            </a:rPr>
            <a:t>Local Governments</a:t>
          </a:r>
          <a:endParaRPr lang="zh-TW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6C0C1C86-1CCB-4DB9-989A-341A6FB61B2A}" type="parTrans" cxnId="{0DBDE679-669D-4111-9C66-184232A2AD52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9030C26F-3F0F-4722-B8AD-6C73D566F672}" type="sibTrans" cxnId="{0DBDE679-669D-4111-9C66-184232A2AD52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53E2FE9E-E7C9-4297-B2B1-63CA852EC904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en-US" altLang="zh-TW" sz="1800" b="1" dirty="0">
              <a:latin typeface="Times New Roman" pitchFamily="18" charset="0"/>
              <a:cs typeface="Times New Roman" pitchFamily="18" charset="0"/>
            </a:rPr>
            <a:t>Testing</a:t>
          </a:r>
        </a:p>
        <a:p>
          <a:pPr>
            <a:lnSpc>
              <a:spcPts val="1500"/>
            </a:lnSpc>
          </a:pPr>
          <a:r>
            <a:rPr lang="en-US" altLang="zh-TW" sz="1800" b="1" dirty="0">
              <a:latin typeface="Times New Roman" pitchFamily="18" charset="0"/>
              <a:cs typeface="Times New Roman" pitchFamily="18" charset="0"/>
            </a:rPr>
            <a:t>Laboratory</a:t>
          </a:r>
          <a:endParaRPr lang="zh-TW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819BB56E-0B1D-44E6-8AB2-8EF720F531EE}" type="parTrans" cxnId="{83C0822D-ABA1-436F-88FC-F44EFF1AED66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848CCCC7-CC9E-4878-9A21-2FF63BBFA8A8}" type="sibTrans" cxnId="{83C0822D-ABA1-436F-88FC-F44EFF1AED66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37640A04-53C2-45F6-A305-9AC602BF0442}">
      <dgm:prSet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FF33CC"/>
            </a:gs>
          </a:gsLst>
        </a:gradFill>
      </dgm:spPr>
      <dgm:t>
        <a:bodyPr/>
        <a:lstStyle/>
        <a:p>
          <a:pPr>
            <a:lnSpc>
              <a:spcPts val="2000"/>
            </a:lnSpc>
          </a:pPr>
          <a:r>
            <a:rPr lang="en-US" altLang="zh-TW" sz="1800" b="1" dirty="0">
              <a:latin typeface="Times New Roman" pitchFamily="18" charset="0"/>
              <a:cs typeface="Times New Roman" pitchFamily="18" charset="0"/>
            </a:rPr>
            <a:t>Council of Agriculture</a:t>
          </a:r>
          <a:endParaRPr lang="zh-TW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D28D9A12-C386-45E7-BCF9-D50F537B657E}" type="parTrans" cxnId="{DC7B41ED-71B1-4F8D-9F80-FC391EC51430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2000" b="1">
            <a:latin typeface="Arial" pitchFamily="34" charset="0"/>
            <a:cs typeface="Arial" pitchFamily="34" charset="0"/>
          </a:endParaRPr>
        </a:p>
      </dgm:t>
    </dgm:pt>
    <dgm:pt modelId="{CECC0EC6-0200-4932-9148-04A63181BA38}" type="sibTrans" cxnId="{DC7B41ED-71B1-4F8D-9F80-FC391EC51430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1400" b="1">
            <a:latin typeface="Arial" pitchFamily="34" charset="0"/>
            <a:cs typeface="Arial" pitchFamily="34" charset="0"/>
          </a:endParaRPr>
        </a:p>
      </dgm:t>
    </dgm:pt>
    <dgm:pt modelId="{FD9364F3-9E1D-47A6-995A-9CCD11B35D8B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en-US" altLang="zh-TW" sz="1800" b="1" dirty="0">
              <a:latin typeface="Times New Roman" pitchFamily="18" charset="0"/>
              <a:cs typeface="Times New Roman" pitchFamily="18" charset="0"/>
            </a:rPr>
            <a:t>National Treasury Administration</a:t>
          </a:r>
          <a:endParaRPr lang="zh-TW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6586E611-E874-4B35-BC89-D5E5CC434FB2}" type="parTrans" cxnId="{FE80339C-D038-41CC-A6F7-81DA207DCCC6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/>
        </a:p>
      </dgm:t>
    </dgm:pt>
    <dgm:pt modelId="{57A75247-A6F7-4E99-9D73-96E5F2786101}" type="sibTrans" cxnId="{FE80339C-D038-41CC-A6F7-81DA207DCCC6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1400"/>
        </a:p>
      </dgm:t>
    </dgm:pt>
    <dgm:pt modelId="{3F4D0392-9C54-4573-8E84-37092E1E22C5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en-US" altLang="zh-TW" sz="1800" b="1" dirty="0">
              <a:latin typeface="Times New Roman" pitchFamily="18" charset="0"/>
              <a:cs typeface="Times New Roman" pitchFamily="18" charset="0"/>
            </a:rPr>
            <a:t>Ministry of Health &amp; Welfare</a:t>
          </a:r>
          <a:endParaRPr lang="zh-TW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487B9212-FAC8-4DE3-95C6-AEBF1D276F28}" type="sibTrans" cxnId="{A13C5DB7-08C5-4AD5-B01E-44AC7D23BC0C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 sz="1400"/>
        </a:p>
      </dgm:t>
    </dgm:pt>
    <dgm:pt modelId="{B93797A2-CB1B-49AD-A7CE-33C723B8F629}" type="parTrans" cxnId="{A13C5DB7-08C5-4AD5-B01E-44AC7D23BC0C}">
      <dgm:prSet/>
      <dgm:spPr/>
      <dgm:t>
        <a:bodyPr/>
        <a:lstStyle/>
        <a:p>
          <a:pPr>
            <a:lnSpc>
              <a:spcPts val="2000"/>
            </a:lnSpc>
          </a:pPr>
          <a:endParaRPr lang="zh-TW" altLang="en-US"/>
        </a:p>
      </dgm:t>
    </dgm:pt>
    <dgm:pt modelId="{C191B3F6-2A45-4382-93D3-9443E8CC7F9F}" type="pres">
      <dgm:prSet presAssocID="{30C4801A-CAB5-4DDB-8260-900C76AE9DC2}" presName="Name0" presStyleCnt="0">
        <dgm:presLayoutVars>
          <dgm:dir/>
          <dgm:resizeHandles val="exact"/>
        </dgm:presLayoutVars>
      </dgm:prSet>
      <dgm:spPr/>
    </dgm:pt>
    <dgm:pt modelId="{5FEFA0A7-EDA2-48FC-99F9-63487F6B7737}" type="pres">
      <dgm:prSet presAssocID="{30C4801A-CAB5-4DDB-8260-900C76AE9DC2}" presName="cycle" presStyleCnt="0"/>
      <dgm:spPr/>
    </dgm:pt>
    <dgm:pt modelId="{92BCF518-6609-42D6-B7E8-7924A8FEBFF0}" type="pres">
      <dgm:prSet presAssocID="{FD9364F3-9E1D-47A6-995A-9CCD11B35D8B}" presName="nodeFirstNode" presStyleLbl="node1" presStyleIdx="0" presStyleCnt="6" custScaleX="99998" custScaleY="113965" custRadScaleRad="97484" custRadScaleInc="-1481">
        <dgm:presLayoutVars>
          <dgm:bulletEnabled val="1"/>
        </dgm:presLayoutVars>
      </dgm:prSet>
      <dgm:spPr/>
    </dgm:pt>
    <dgm:pt modelId="{D11FC305-7593-4001-968C-8EC20D526A9F}" type="pres">
      <dgm:prSet presAssocID="{57A75247-A6F7-4E99-9D73-96E5F2786101}" presName="sibTransFirstNode" presStyleLbl="bgShp" presStyleIdx="0" presStyleCnt="1"/>
      <dgm:spPr/>
    </dgm:pt>
    <dgm:pt modelId="{79451032-429D-4ABC-A3F3-6C5C5A0EDA3D}" type="pres">
      <dgm:prSet presAssocID="{78028F55-C29B-4500-9BA6-F2B2826D75D4}" presName="nodeFollowingNodes" presStyleLbl="node1" presStyleIdx="1" presStyleCnt="6" custScaleX="94746" custScaleY="108208" custRadScaleRad="111070" custRadScaleInc="6207">
        <dgm:presLayoutVars>
          <dgm:bulletEnabled val="1"/>
        </dgm:presLayoutVars>
      </dgm:prSet>
      <dgm:spPr/>
    </dgm:pt>
    <dgm:pt modelId="{9079DB2C-4F25-4152-B8FE-63C8A058798A}" type="pres">
      <dgm:prSet presAssocID="{BC9B0605-9AD0-4EC0-907B-0F0BF098D63F}" presName="nodeFollowingNodes" presStyleLbl="node1" presStyleIdx="2" presStyleCnt="6" custScaleX="95203" custScaleY="108208" custRadScaleRad="109321" custRadScaleInc="253272">
        <dgm:presLayoutVars>
          <dgm:bulletEnabled val="1"/>
        </dgm:presLayoutVars>
      </dgm:prSet>
      <dgm:spPr/>
    </dgm:pt>
    <dgm:pt modelId="{7B0DC43F-BECB-4CEE-A061-C4D8040CEE0B}" type="pres">
      <dgm:prSet presAssocID="{53E2FE9E-E7C9-4297-B2B1-63CA852EC904}" presName="nodeFollowingNodes" presStyleLbl="node1" presStyleIdx="3" presStyleCnt="6" custScaleX="97387" custScaleY="108208" custRadScaleRad="91213" custRadScaleInc="-2126">
        <dgm:presLayoutVars>
          <dgm:bulletEnabled val="1"/>
        </dgm:presLayoutVars>
      </dgm:prSet>
      <dgm:spPr/>
    </dgm:pt>
    <dgm:pt modelId="{F49B512D-4E70-4522-B19F-FB89CCA9F4EA}" type="pres">
      <dgm:prSet presAssocID="{3F4D0392-9C54-4573-8E84-37092E1E22C5}" presName="nodeFollowingNodes" presStyleLbl="node1" presStyleIdx="4" presStyleCnt="6" custScaleX="97387" custScaleY="108208" custRadScaleRad="117396" custRadScaleInc="107447">
        <dgm:presLayoutVars>
          <dgm:bulletEnabled val="1"/>
        </dgm:presLayoutVars>
      </dgm:prSet>
      <dgm:spPr/>
    </dgm:pt>
    <dgm:pt modelId="{336AAB8C-226B-425E-B3CC-94C7505E5062}" type="pres">
      <dgm:prSet presAssocID="{37640A04-53C2-45F6-A305-9AC602BF0442}" presName="nodeFollowingNodes" presStyleLbl="node1" presStyleIdx="5" presStyleCnt="6" custScaleX="96507" custScaleY="108208" custRadScaleRad="108742" custRadScaleInc="330274">
        <dgm:presLayoutVars>
          <dgm:bulletEnabled val="1"/>
        </dgm:presLayoutVars>
      </dgm:prSet>
      <dgm:spPr/>
    </dgm:pt>
  </dgm:ptLst>
  <dgm:cxnLst>
    <dgm:cxn modelId="{83C0822D-ABA1-436F-88FC-F44EFF1AED66}" srcId="{30C4801A-CAB5-4DDB-8260-900C76AE9DC2}" destId="{53E2FE9E-E7C9-4297-B2B1-63CA852EC904}" srcOrd="3" destOrd="0" parTransId="{819BB56E-0B1D-44E6-8AB2-8EF720F531EE}" sibTransId="{848CCCC7-CC9E-4878-9A21-2FF63BBFA8A8}"/>
    <dgm:cxn modelId="{5E165C3B-5765-46BD-BB09-1997AB54F230}" type="presOf" srcId="{78028F55-C29B-4500-9BA6-F2B2826D75D4}" destId="{79451032-429D-4ABC-A3F3-6C5C5A0EDA3D}" srcOrd="0" destOrd="0" presId="urn:microsoft.com/office/officeart/2005/8/layout/cycle3"/>
    <dgm:cxn modelId="{68386040-AF64-42CC-A1CC-01639877D50D}" type="presOf" srcId="{57A75247-A6F7-4E99-9D73-96E5F2786101}" destId="{D11FC305-7593-4001-968C-8EC20D526A9F}" srcOrd="0" destOrd="0" presId="urn:microsoft.com/office/officeart/2005/8/layout/cycle3"/>
    <dgm:cxn modelId="{B3D44E64-35A0-4B3A-8764-8BF24194BF54}" type="presOf" srcId="{37640A04-53C2-45F6-A305-9AC602BF0442}" destId="{336AAB8C-226B-425E-B3CC-94C7505E5062}" srcOrd="0" destOrd="0" presId="urn:microsoft.com/office/officeart/2005/8/layout/cycle3"/>
    <dgm:cxn modelId="{0DBDE679-669D-4111-9C66-184232A2AD52}" srcId="{30C4801A-CAB5-4DDB-8260-900C76AE9DC2}" destId="{BC9B0605-9AD0-4EC0-907B-0F0BF098D63F}" srcOrd="2" destOrd="0" parTransId="{6C0C1C86-1CCB-4DB9-989A-341A6FB61B2A}" sibTransId="{9030C26F-3F0F-4722-B8AD-6C73D566F672}"/>
    <dgm:cxn modelId="{C387FA7B-E128-4B53-8F82-F4B99BAAF588}" type="presOf" srcId="{FD9364F3-9E1D-47A6-995A-9CCD11B35D8B}" destId="{92BCF518-6609-42D6-B7E8-7924A8FEBFF0}" srcOrd="0" destOrd="0" presId="urn:microsoft.com/office/officeart/2005/8/layout/cycle3"/>
    <dgm:cxn modelId="{D1677885-A276-477B-B1DD-74E8146B6BBD}" srcId="{30C4801A-CAB5-4DDB-8260-900C76AE9DC2}" destId="{78028F55-C29B-4500-9BA6-F2B2826D75D4}" srcOrd="1" destOrd="0" parTransId="{2008FC1D-5E41-4E91-93E4-3B8BBC8F7C67}" sibTransId="{1ED37A99-E6D0-43C8-B6B7-67F64F7B7791}"/>
    <dgm:cxn modelId="{FE80339C-D038-41CC-A6F7-81DA207DCCC6}" srcId="{30C4801A-CAB5-4DDB-8260-900C76AE9DC2}" destId="{FD9364F3-9E1D-47A6-995A-9CCD11B35D8B}" srcOrd="0" destOrd="0" parTransId="{6586E611-E874-4B35-BC89-D5E5CC434FB2}" sibTransId="{57A75247-A6F7-4E99-9D73-96E5F2786101}"/>
    <dgm:cxn modelId="{1F5FC7A7-4B3D-4FDA-86F0-C8F84795A0E2}" type="presOf" srcId="{3F4D0392-9C54-4573-8E84-37092E1E22C5}" destId="{F49B512D-4E70-4522-B19F-FB89CCA9F4EA}" srcOrd="0" destOrd="0" presId="urn:microsoft.com/office/officeart/2005/8/layout/cycle3"/>
    <dgm:cxn modelId="{65FFE9B1-5D80-4635-8F49-27B613DB8C23}" type="presOf" srcId="{BC9B0605-9AD0-4EC0-907B-0F0BF098D63F}" destId="{9079DB2C-4F25-4152-B8FE-63C8A058798A}" srcOrd="0" destOrd="0" presId="urn:microsoft.com/office/officeart/2005/8/layout/cycle3"/>
    <dgm:cxn modelId="{A13C5DB7-08C5-4AD5-B01E-44AC7D23BC0C}" srcId="{30C4801A-CAB5-4DDB-8260-900C76AE9DC2}" destId="{3F4D0392-9C54-4573-8E84-37092E1E22C5}" srcOrd="4" destOrd="0" parTransId="{B93797A2-CB1B-49AD-A7CE-33C723B8F629}" sibTransId="{487B9212-FAC8-4DE3-95C6-AEBF1D276F28}"/>
    <dgm:cxn modelId="{1E9C60C3-4667-4D53-89E5-64FD39D36280}" type="presOf" srcId="{30C4801A-CAB5-4DDB-8260-900C76AE9DC2}" destId="{C191B3F6-2A45-4382-93D3-9443E8CC7F9F}" srcOrd="0" destOrd="0" presId="urn:microsoft.com/office/officeart/2005/8/layout/cycle3"/>
    <dgm:cxn modelId="{6ADF43D2-582D-4FB0-9501-59FD6B64595E}" type="presOf" srcId="{53E2FE9E-E7C9-4297-B2B1-63CA852EC904}" destId="{7B0DC43F-BECB-4CEE-A061-C4D8040CEE0B}" srcOrd="0" destOrd="0" presId="urn:microsoft.com/office/officeart/2005/8/layout/cycle3"/>
    <dgm:cxn modelId="{DC7B41ED-71B1-4F8D-9F80-FC391EC51430}" srcId="{30C4801A-CAB5-4DDB-8260-900C76AE9DC2}" destId="{37640A04-53C2-45F6-A305-9AC602BF0442}" srcOrd="5" destOrd="0" parTransId="{D28D9A12-C386-45E7-BCF9-D50F537B657E}" sibTransId="{CECC0EC6-0200-4932-9148-04A63181BA38}"/>
    <dgm:cxn modelId="{837C8F6B-E54D-4CA5-BF11-EB6FC31F966A}" type="presParOf" srcId="{C191B3F6-2A45-4382-93D3-9443E8CC7F9F}" destId="{5FEFA0A7-EDA2-48FC-99F9-63487F6B7737}" srcOrd="0" destOrd="0" presId="urn:microsoft.com/office/officeart/2005/8/layout/cycle3"/>
    <dgm:cxn modelId="{D16A3701-9A86-4921-988C-F8798A684183}" type="presParOf" srcId="{5FEFA0A7-EDA2-48FC-99F9-63487F6B7737}" destId="{92BCF518-6609-42D6-B7E8-7924A8FEBFF0}" srcOrd="0" destOrd="0" presId="urn:microsoft.com/office/officeart/2005/8/layout/cycle3"/>
    <dgm:cxn modelId="{C2648607-C855-4406-B7A8-905267B81DB2}" type="presParOf" srcId="{5FEFA0A7-EDA2-48FC-99F9-63487F6B7737}" destId="{D11FC305-7593-4001-968C-8EC20D526A9F}" srcOrd="1" destOrd="0" presId="urn:microsoft.com/office/officeart/2005/8/layout/cycle3"/>
    <dgm:cxn modelId="{325D13F0-E981-49AD-8B7B-487E1FBA4615}" type="presParOf" srcId="{5FEFA0A7-EDA2-48FC-99F9-63487F6B7737}" destId="{79451032-429D-4ABC-A3F3-6C5C5A0EDA3D}" srcOrd="2" destOrd="0" presId="urn:microsoft.com/office/officeart/2005/8/layout/cycle3"/>
    <dgm:cxn modelId="{48D79679-AC47-41D2-A681-6AD67453E85A}" type="presParOf" srcId="{5FEFA0A7-EDA2-48FC-99F9-63487F6B7737}" destId="{9079DB2C-4F25-4152-B8FE-63C8A058798A}" srcOrd="3" destOrd="0" presId="urn:microsoft.com/office/officeart/2005/8/layout/cycle3"/>
    <dgm:cxn modelId="{BA023FEE-A3EA-40F3-8812-F52793D66C58}" type="presParOf" srcId="{5FEFA0A7-EDA2-48FC-99F9-63487F6B7737}" destId="{7B0DC43F-BECB-4CEE-A061-C4D8040CEE0B}" srcOrd="4" destOrd="0" presId="urn:microsoft.com/office/officeart/2005/8/layout/cycle3"/>
    <dgm:cxn modelId="{E4888F70-4773-4C1C-A1D7-569403DDEC23}" type="presParOf" srcId="{5FEFA0A7-EDA2-48FC-99F9-63487F6B7737}" destId="{F49B512D-4E70-4522-B19F-FB89CCA9F4EA}" srcOrd="5" destOrd="0" presId="urn:microsoft.com/office/officeart/2005/8/layout/cycle3"/>
    <dgm:cxn modelId="{F02D63E6-3738-4BF3-A7D9-F9F3321EBFFB}" type="presParOf" srcId="{5FEFA0A7-EDA2-48FC-99F9-63487F6B7737}" destId="{336AAB8C-226B-425E-B3CC-94C7505E506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5957F-4FC2-4993-B568-8489E14C4A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BBD765-064E-434C-89BF-2A22046F5773}">
      <dgm:prSet custT="1"/>
      <dgm:spPr>
        <a:solidFill>
          <a:srgbClr val="FFC000"/>
        </a:solidFill>
      </dgm:spPr>
      <dgm:t>
        <a:bodyPr/>
        <a:lstStyle/>
        <a:p>
          <a:r>
            <a: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Applying</a:t>
          </a:r>
          <a:r>
            <a: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the MRLs developed by CODEX</a:t>
          </a:r>
          <a:endParaRPr lang="zh-TW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D33A7-3721-4EBA-A4B3-61331C157280}" type="parTrans" cxnId="{8EB67063-4D13-42B0-8F61-6F05E5F8848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218C3-5AB2-4242-8962-BABBC74C5F7B}" type="sibTrans" cxnId="{8EB67063-4D13-42B0-8F61-6F05E5F8848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A31EB-0C6A-4030-9E8E-91D5D128506F}">
      <dgm:prSet custT="1"/>
      <dgm:spPr>
        <a:solidFill>
          <a:srgbClr val="00B050"/>
        </a:solidFill>
      </dgm:spPr>
      <dgm:t>
        <a:bodyPr/>
        <a:lstStyle/>
        <a:p>
          <a:pPr marL="0" indent="0" algn="l"/>
          <a:r>
            <a: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Having regulatory cooperation through recognition of pesticides used on wine</a:t>
          </a:r>
          <a:endParaRPr lang="zh-TW" alt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EE07-91F6-46F6-9F2B-8A791FCDFB6B}" type="parTrans" cxnId="{AFBE1DB0-7820-4B0C-B80E-491E6275C0A5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A8093-845A-47B6-934D-5B8BB8467231}" type="sibTrans" cxnId="{AFBE1DB0-7820-4B0C-B80E-491E6275C0A5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4E4DA-9699-40BE-B12C-B4585EBB60FA}">
      <dgm:prSet custT="1"/>
      <dgm:spPr>
        <a:solidFill>
          <a:srgbClr val="F010D5"/>
        </a:solidFill>
      </dgm:spPr>
      <dgm:t>
        <a:bodyPr/>
        <a:lstStyle/>
        <a:p>
          <a:r>
            <a:rPr lang="en-US" altLang="zh-TW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Developing all needed MRLs on one’s own is costly</a:t>
          </a:r>
          <a:endParaRPr lang="zh-TW" altLang="zh-TW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26BED-F3E5-4A2C-BB5E-5C194967274F}" type="parTrans" cxnId="{EB87134B-50BE-471C-804C-9ACE30C872C9}">
      <dgm:prSet/>
      <dgm:spPr/>
      <dgm:t>
        <a:bodyPr/>
        <a:lstStyle/>
        <a:p>
          <a:endParaRPr lang="zh-TW" altLang="en-US"/>
        </a:p>
      </dgm:t>
    </dgm:pt>
    <dgm:pt modelId="{9C0377C3-DD3A-455B-8925-C83390845E7E}" type="sibTrans" cxnId="{EB87134B-50BE-471C-804C-9ACE30C872C9}">
      <dgm:prSet/>
      <dgm:spPr/>
      <dgm:t>
        <a:bodyPr/>
        <a:lstStyle/>
        <a:p>
          <a:endParaRPr lang="zh-TW" altLang="en-US"/>
        </a:p>
      </dgm:t>
    </dgm:pt>
    <dgm:pt modelId="{6B152DF1-D8D3-49AA-8A22-26FCAB255532}" type="pres">
      <dgm:prSet presAssocID="{A345957F-4FC2-4993-B568-8489E14C4A96}" presName="linear" presStyleCnt="0">
        <dgm:presLayoutVars>
          <dgm:animLvl val="lvl"/>
          <dgm:resizeHandles val="exact"/>
        </dgm:presLayoutVars>
      </dgm:prSet>
      <dgm:spPr/>
    </dgm:pt>
    <dgm:pt modelId="{977B41A2-9694-48C8-A154-EC39DC6A7D34}" type="pres">
      <dgm:prSet presAssocID="{7A84E4DA-9699-40BE-B12C-B4585EBB60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9D5E3A-17AD-47A5-B5E0-D1D91A4A7218}" type="pres">
      <dgm:prSet presAssocID="{9C0377C3-DD3A-455B-8925-C83390845E7E}" presName="spacer" presStyleCnt="0"/>
      <dgm:spPr/>
    </dgm:pt>
    <dgm:pt modelId="{FBAD3352-FDE7-477E-8E37-02F392AF1F41}" type="pres">
      <dgm:prSet presAssocID="{F5BBD765-064E-434C-89BF-2A22046F57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ABEF5B-5A0E-41D0-B825-48FA6C51785D}" type="pres">
      <dgm:prSet presAssocID="{D19218C3-5AB2-4242-8962-BABBC74C5F7B}" presName="spacer" presStyleCnt="0"/>
      <dgm:spPr/>
    </dgm:pt>
    <dgm:pt modelId="{2DD929E4-2737-42D6-AC49-C70D6BB515D2}" type="pres">
      <dgm:prSet presAssocID="{136A31EB-0C6A-4030-9E8E-91D5D128506F}" presName="parentText" presStyleLbl="node1" presStyleIdx="2" presStyleCnt="3" custLinFactNeighborX="-113" custLinFactNeighborY="-5652">
        <dgm:presLayoutVars>
          <dgm:chMax val="0"/>
          <dgm:bulletEnabled val="1"/>
        </dgm:presLayoutVars>
      </dgm:prSet>
      <dgm:spPr/>
    </dgm:pt>
  </dgm:ptLst>
  <dgm:cxnLst>
    <dgm:cxn modelId="{8EB67063-4D13-42B0-8F61-6F05E5F8848D}" srcId="{A345957F-4FC2-4993-B568-8489E14C4A96}" destId="{F5BBD765-064E-434C-89BF-2A22046F5773}" srcOrd="1" destOrd="0" parTransId="{A7AD33A7-3721-4EBA-A4B3-61331C157280}" sibTransId="{D19218C3-5AB2-4242-8962-BABBC74C5F7B}"/>
    <dgm:cxn modelId="{EB87134B-50BE-471C-804C-9ACE30C872C9}" srcId="{A345957F-4FC2-4993-B568-8489E14C4A96}" destId="{7A84E4DA-9699-40BE-B12C-B4585EBB60FA}" srcOrd="0" destOrd="0" parTransId="{D1926BED-F3E5-4A2C-BB5E-5C194967274F}" sibTransId="{9C0377C3-DD3A-455B-8925-C83390845E7E}"/>
    <dgm:cxn modelId="{4C8CEF4C-BFED-49EB-9CF8-D9CEE79592A6}" type="presOf" srcId="{F5BBD765-064E-434C-89BF-2A22046F5773}" destId="{FBAD3352-FDE7-477E-8E37-02F392AF1F41}" srcOrd="0" destOrd="0" presId="urn:microsoft.com/office/officeart/2005/8/layout/vList2"/>
    <dgm:cxn modelId="{1309BB6D-21CC-4A80-9700-10D1073E13CB}" type="presOf" srcId="{A345957F-4FC2-4993-B568-8489E14C4A96}" destId="{6B152DF1-D8D3-49AA-8A22-26FCAB255532}" srcOrd="0" destOrd="0" presId="urn:microsoft.com/office/officeart/2005/8/layout/vList2"/>
    <dgm:cxn modelId="{AFBE1DB0-7820-4B0C-B80E-491E6275C0A5}" srcId="{A345957F-4FC2-4993-B568-8489E14C4A96}" destId="{136A31EB-0C6A-4030-9E8E-91D5D128506F}" srcOrd="2" destOrd="0" parTransId="{84D3EE07-91F6-46F6-9F2B-8A791FCDFB6B}" sibTransId="{8B3A8093-845A-47B6-934D-5B8BB8467231}"/>
    <dgm:cxn modelId="{2977FBBB-7C00-4F95-92B2-F4620F00213C}" type="presOf" srcId="{136A31EB-0C6A-4030-9E8E-91D5D128506F}" destId="{2DD929E4-2737-42D6-AC49-C70D6BB515D2}" srcOrd="0" destOrd="0" presId="urn:microsoft.com/office/officeart/2005/8/layout/vList2"/>
    <dgm:cxn modelId="{554905BF-2107-4801-BC68-20F5C05DE730}" type="presOf" srcId="{7A84E4DA-9699-40BE-B12C-B4585EBB60FA}" destId="{977B41A2-9694-48C8-A154-EC39DC6A7D34}" srcOrd="0" destOrd="0" presId="urn:microsoft.com/office/officeart/2005/8/layout/vList2"/>
    <dgm:cxn modelId="{BEC5181A-50D9-4A24-A90A-EF7E1BC26461}" type="presParOf" srcId="{6B152DF1-D8D3-49AA-8A22-26FCAB255532}" destId="{977B41A2-9694-48C8-A154-EC39DC6A7D34}" srcOrd="0" destOrd="0" presId="urn:microsoft.com/office/officeart/2005/8/layout/vList2"/>
    <dgm:cxn modelId="{B74158C9-0DC7-4DBA-853F-F1F919054A39}" type="presParOf" srcId="{6B152DF1-D8D3-49AA-8A22-26FCAB255532}" destId="{179D5E3A-17AD-47A5-B5E0-D1D91A4A7218}" srcOrd="1" destOrd="0" presId="urn:microsoft.com/office/officeart/2005/8/layout/vList2"/>
    <dgm:cxn modelId="{7DD0F4D7-CFD7-499A-82DA-E180D8964B76}" type="presParOf" srcId="{6B152DF1-D8D3-49AA-8A22-26FCAB255532}" destId="{FBAD3352-FDE7-477E-8E37-02F392AF1F41}" srcOrd="2" destOrd="0" presId="urn:microsoft.com/office/officeart/2005/8/layout/vList2"/>
    <dgm:cxn modelId="{A9A030D3-EE4D-41D9-B9AC-EC4ECA1F1CF8}" type="presParOf" srcId="{6B152DF1-D8D3-49AA-8A22-26FCAB255532}" destId="{11ABEF5B-5A0E-41D0-B825-48FA6C51785D}" srcOrd="3" destOrd="0" presId="urn:microsoft.com/office/officeart/2005/8/layout/vList2"/>
    <dgm:cxn modelId="{B1B0164A-6E36-4A9A-A172-356EB38BCA96}" type="presParOf" srcId="{6B152DF1-D8D3-49AA-8A22-26FCAB255532}" destId="{2DD929E4-2737-42D6-AC49-C70D6BB515D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FC305-7593-4001-968C-8EC20D526A9F}">
      <dsp:nvSpPr>
        <dsp:cNvPr id="0" name=""/>
        <dsp:cNvSpPr/>
      </dsp:nvSpPr>
      <dsp:spPr>
        <a:xfrm>
          <a:off x="1790786" y="61743"/>
          <a:ext cx="5099013" cy="5099013"/>
        </a:xfrm>
        <a:prstGeom prst="circularArrow">
          <a:avLst>
            <a:gd name="adj1" fmla="val 5274"/>
            <a:gd name="adj2" fmla="val 312630"/>
            <a:gd name="adj3" fmla="val 14223026"/>
            <a:gd name="adj4" fmla="val 17130006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BCF518-6609-42D6-B7E8-7924A8FEBFF0}">
      <dsp:nvSpPr>
        <dsp:cNvPr id="0" name=""/>
        <dsp:cNvSpPr/>
      </dsp:nvSpPr>
      <dsp:spPr>
        <a:xfrm>
          <a:off x="3368187" y="-8"/>
          <a:ext cx="1944212" cy="11078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Times New Roman" pitchFamily="18" charset="0"/>
              <a:cs typeface="Times New Roman" pitchFamily="18" charset="0"/>
            </a:rPr>
            <a:t>National Treasury Administration</a:t>
          </a:r>
          <a:endParaRPr lang="zh-TW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2269" y="54074"/>
        <a:ext cx="1836048" cy="999718"/>
      </dsp:txXfrm>
    </dsp:sp>
    <dsp:sp modelId="{79451032-429D-4ABC-A3F3-6C5C5A0EDA3D}">
      <dsp:nvSpPr>
        <dsp:cNvPr id="0" name=""/>
        <dsp:cNvSpPr/>
      </dsp:nvSpPr>
      <dsp:spPr>
        <a:xfrm>
          <a:off x="5496673" y="1008120"/>
          <a:ext cx="1842100" cy="10519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Times New Roman" pitchFamily="18" charset="0"/>
              <a:cs typeface="Times New Roman" pitchFamily="18" charset="0"/>
            </a:rPr>
            <a:t>Customs Administration</a:t>
          </a:r>
          <a:endParaRPr lang="zh-TW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8023" y="1059470"/>
        <a:ext cx="1739400" cy="949217"/>
      </dsp:txXfrm>
    </dsp:sp>
    <dsp:sp modelId="{9079DB2C-4F25-4152-B8FE-63C8A058798A}">
      <dsp:nvSpPr>
        <dsp:cNvPr id="0" name=""/>
        <dsp:cNvSpPr/>
      </dsp:nvSpPr>
      <dsp:spPr>
        <a:xfrm>
          <a:off x="1313197" y="2808318"/>
          <a:ext cx="1850985" cy="10519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Times New Roman" pitchFamily="18" charset="0"/>
              <a:cs typeface="Times New Roman" pitchFamily="18" charset="0"/>
            </a:rPr>
            <a:t>Local Governments</a:t>
          </a:r>
          <a:endParaRPr lang="zh-TW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4547" y="2859668"/>
        <a:ext cx="1748285" cy="949217"/>
      </dsp:txXfrm>
    </dsp:sp>
    <dsp:sp modelId="{7B0DC43F-BECB-4CEE-A061-C4D8040CEE0B}">
      <dsp:nvSpPr>
        <dsp:cNvPr id="0" name=""/>
        <dsp:cNvSpPr/>
      </dsp:nvSpPr>
      <dsp:spPr>
        <a:xfrm>
          <a:off x="3456379" y="3930773"/>
          <a:ext cx="1893447" cy="10519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Times New Roman" pitchFamily="18" charset="0"/>
              <a:cs typeface="Times New Roman" pitchFamily="18" charset="0"/>
            </a:rPr>
            <a:t>Testing</a:t>
          </a: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Times New Roman" pitchFamily="18" charset="0"/>
              <a:cs typeface="Times New Roman" pitchFamily="18" charset="0"/>
            </a:rPr>
            <a:t>Laboratory</a:t>
          </a:r>
          <a:endParaRPr lang="zh-TW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7729" y="3982123"/>
        <a:ext cx="1790747" cy="949217"/>
      </dsp:txXfrm>
    </dsp:sp>
    <dsp:sp modelId="{F49B512D-4E70-4522-B19F-FB89CCA9F4EA}">
      <dsp:nvSpPr>
        <dsp:cNvPr id="0" name=""/>
        <dsp:cNvSpPr/>
      </dsp:nvSpPr>
      <dsp:spPr>
        <a:xfrm>
          <a:off x="1224137" y="1008107"/>
          <a:ext cx="1893447" cy="105191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Times New Roman" pitchFamily="18" charset="0"/>
              <a:cs typeface="Times New Roman" pitchFamily="18" charset="0"/>
            </a:rPr>
            <a:t>Ministry of Health &amp; Welfare</a:t>
          </a:r>
          <a:endParaRPr lang="zh-TW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5487" y="1059457"/>
        <a:ext cx="1790747" cy="949217"/>
      </dsp:txXfrm>
    </dsp:sp>
    <dsp:sp modelId="{336AAB8C-226B-425E-B3CC-94C7505E5062}">
      <dsp:nvSpPr>
        <dsp:cNvPr id="0" name=""/>
        <dsp:cNvSpPr/>
      </dsp:nvSpPr>
      <dsp:spPr>
        <a:xfrm>
          <a:off x="5544612" y="2808312"/>
          <a:ext cx="1876338" cy="10519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FF33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Times New Roman" pitchFamily="18" charset="0"/>
              <a:cs typeface="Times New Roman" pitchFamily="18" charset="0"/>
            </a:rPr>
            <a:t>Council of Agriculture</a:t>
          </a:r>
          <a:endParaRPr lang="zh-TW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95962" y="2859662"/>
        <a:ext cx="1773638" cy="949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41A2-9694-48C8-A154-EC39DC6A7D34}">
      <dsp:nvSpPr>
        <dsp:cNvPr id="0" name=""/>
        <dsp:cNvSpPr/>
      </dsp:nvSpPr>
      <dsp:spPr>
        <a:xfrm>
          <a:off x="0" y="370933"/>
          <a:ext cx="6786933" cy="1216800"/>
        </a:xfrm>
        <a:prstGeom prst="roundRect">
          <a:avLst/>
        </a:prstGeom>
        <a:solidFill>
          <a:srgbClr val="F010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Developing all needed MRLs on one’s own is costly</a:t>
          </a:r>
          <a:endParaRPr lang="zh-TW" altLang="zh-TW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30332"/>
        <a:ext cx="6668135" cy="1098002"/>
      </dsp:txXfrm>
    </dsp:sp>
    <dsp:sp modelId="{FBAD3352-FDE7-477E-8E37-02F392AF1F41}">
      <dsp:nvSpPr>
        <dsp:cNvPr id="0" name=""/>
        <dsp:cNvSpPr/>
      </dsp:nvSpPr>
      <dsp:spPr>
        <a:xfrm>
          <a:off x="0" y="1774933"/>
          <a:ext cx="6786933" cy="12168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Applying</a:t>
          </a:r>
          <a:r>
            <a:rPr lang="en-US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the MRLs developed by CODEX</a:t>
          </a:r>
          <a:endParaRPr lang="zh-TW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834332"/>
        <a:ext cx="6668135" cy="1098002"/>
      </dsp:txXfrm>
    </dsp:sp>
    <dsp:sp modelId="{2DD929E4-2737-42D6-AC49-C70D6BB515D2}">
      <dsp:nvSpPr>
        <dsp:cNvPr id="0" name=""/>
        <dsp:cNvSpPr/>
      </dsp:nvSpPr>
      <dsp:spPr>
        <a:xfrm>
          <a:off x="0" y="3168352"/>
          <a:ext cx="6786933" cy="1216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Having regulatory cooperation through recognition of pesticides used on wine</a:t>
          </a:r>
          <a:endParaRPr lang="zh-TW" alt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227751"/>
        <a:ext cx="6668135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DCC7F-A041-49D8-9F47-DED30CEE3940}" type="datetimeFigureOut">
              <a:rPr lang="zh-TW" altLang="en-US" smtClean="0"/>
              <a:t>2017/10/18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CC76-2C51-4E49-A3DC-8BF9FE9778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85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4320C8-0C67-41E0-BF7A-008DFE630C5A}" type="datetimeFigureOut">
              <a:rPr lang="zh-TW" altLang="en-US"/>
              <a:pPr>
                <a:defRPr/>
              </a:pPr>
              <a:t>2017/10/18</a:t>
            </a:fld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0824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86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5E4B12-42D4-4DD9-87F4-B217916A76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9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34A2-E651-4B5B-A472-5F7D140994C3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635C-C61F-4F61-A0B4-1FE7C735C0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E27C-8030-4729-83E0-D807A3424EFB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2FA2-3D4F-4A62-9F6C-8E54D3BF4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7F5-19B4-4BB4-A5FB-073E5A4ABE6D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9115-0577-47B1-A2C3-986CFCCC29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853B-9EA1-475D-8A1E-8DCCC055CA4D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F630-C7D1-4DC0-A103-278DE6D71C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2D28-BE41-43AA-BBC3-D56D974B03F4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3C89-3852-441E-AB94-89809D2004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906B-4889-4A20-A4BE-D56576B17157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3313-28DF-4F23-8CB2-E131468FA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2728-9CAA-41D2-B98D-5591C8467444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716D-2DFE-4763-A008-7B937C6A2F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7587-9932-43F5-9E75-7F6B025C3BDF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41E1-46CD-4917-AAE5-46E88D725E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587A-696B-422E-9D1E-F91D9B733D97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395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B741-3234-4B7D-9678-338CA220A8EE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31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1137-63E0-4D6F-8DB7-237DD98FB636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D3FF-56B6-4E50-9DA9-9FC85CF37532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A23B-1AAF-4CC1-90A8-83A2189DA6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D1EF-5D26-4789-85AE-400F4977D775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49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CD1-9809-4B29-B04B-BE7A819040E3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109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656-9B9C-44B7-9BA9-92F5135D4DF7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72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A259-209B-401B-B6CA-D7F92CC9EA4E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50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12D-B187-4554-B1AD-C9B11EA50054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113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05-B9A9-4720-A0C1-562198D71DF6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30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9737-07EC-40C2-A639-150995FCB852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00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E43C-4D76-4FF5-88E5-845A7C6A9EE6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868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B868-09EE-4B58-9AF5-F41FDCABE8D5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08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5CD8-C7C7-44CB-AB91-91850CE0912A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2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67E8C-D77F-4C0A-8403-82F4683E3A60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28BA-4E82-42EE-B322-614690FADB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5E9F-B41C-4FAF-ABF7-E1ABBAE00710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14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0E64-219C-4AE7-9971-9727A6D52825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131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E2EE-2256-48B3-8FDE-CE9FB18DF234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1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0D93-5AE2-467D-935E-33F52816DB0A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180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AAE8-DD37-4CE9-81B3-5D45E87C1C8A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309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43D8-18AA-4FDD-A110-D410331922B4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966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1A4-631B-4337-BE85-85D97A5784CB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949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66EA-766D-4F62-BEB5-F50076B6361E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30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EE6-1FE9-4478-A440-9B39A0FC5565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462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8425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6C4A652-861E-4C54-8315-DF36732B7F27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F390EBD-C523-49CA-A70C-2707A4405E4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45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7EE4-79BD-4B88-9B3A-9EFD2DC9C49A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7451-ED5C-4FF9-8FC3-F6A0D8BF76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C011F48-CEA8-4C76-A1A4-0B97627D3006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198BB5D-BAFE-477D-9887-F196514B490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8604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F855D15-0669-4B90-BF39-1E37A188B9BE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1C56896-0F09-43BF-99FB-7A6C7409D5E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4594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20D1CAB-0663-4F3D-B81F-DD79507F0A7D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FD21C88-BD44-41B5-8226-710E1537F4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8602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A9AE7D7-793F-4160-9349-5241AA18D7F6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3FFEE97-4FD9-4AA1-8B33-CC571BFCDE0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6436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D910A5E-ED82-48B1-95E1-6ABC330D7534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EA7AD6D-CF6A-47C1-9230-660CC2665BB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8923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3BA18BF-100E-4EB9-BEB9-4983FD66B9D4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F3962CB-4874-45F4-9C8D-0794328F3E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3725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85A98B6-E66A-4B39-8056-D84003B01B4F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DADAE9C-E17C-4A16-A42F-F70FA16FA2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9876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511625F-0A10-4BD2-B0E4-EE47C5F5EF3D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9ACC317-136A-424B-A0F4-C2935CE7369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3725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DC90CDA-41DE-406C-A81A-F0686CEBB97F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868A87B-364D-4370-8D78-ED29E6A822D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5596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48E5017-E35C-4F2F-B604-63428BDC91AD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FAF2855-C7DF-496E-8239-2A2845343E2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668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D027-06FB-48FA-AC0D-DC97684408A1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15B5-16CE-4E59-B0DD-2FD1205CB2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4B9A96-320A-4B48-A8A0-03429221D3D9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56A23BB-3B8D-4D7C-B0C2-B57C47EF1C9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3578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2BC8AB6-AC1C-4813-8675-CEC0AB59C6A0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29E77E8-0B82-4723-8008-2DC49B0C47B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5199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C97F8E0-D68F-4DF1-A824-5718F0A8EFA7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1012076-F842-4821-8891-09A522389C3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3512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F7E0F3C-FFEC-44BD-8A5B-97DCA79FF156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70729B6-BB45-44DA-B01E-CD63C8CF9EB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6857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6979-BB19-4D07-83BF-31CC4714D519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D45C-D453-4DFE-9F13-148A2474CFBE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6981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6308-6F3D-4903-B63C-49F3F27EFF33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7377-5CBE-4B31-A1D7-EA7E5B3C16DB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60625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8AFE-60D5-477A-A8C1-E1EFD4107B14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703D-E825-474B-A5BE-49241B6DECE4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13507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F62F-B4D7-46DB-BA87-33D5B61C4771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241D-241D-4567-8A9F-D0F5D89080C4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06479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5F60-3C3B-4AFA-A46B-8BB50F61B208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563A-0C74-4594-A1E5-D0EC811B32C3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17866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CE05-ECB7-44BA-8C6C-92456563E1CE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FC57-CA9C-4494-BDE4-823F36048B23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5169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43888" y="641032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E957-6080-4278-BA77-512CC9A2DB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1AB3-55C7-4E2C-B18F-59BAE0884573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B8FA-C780-47A6-A779-C67559FB78B3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55713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3F29-37D4-411B-94D5-0C004041F97D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6423-20CF-4B6F-8A40-F7547E374CBB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7415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E587-6DAB-4ECF-89E4-71261FE3CE5F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8071-1BEF-4AC4-81A1-5D5ACEB00FE8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72054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9DA8-2137-4CA5-9FAD-CB9573C4326A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F0BA-DB6E-45BC-A6E6-0EBF4E5DD2AA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69702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59D3-51AB-4974-877D-E2015E4FF0A4}" type="datetime1">
              <a:rPr lang="en-US" altLang="zh-TW" smtClean="0"/>
              <a:t>10/18/2017</a:t>
            </a:fld>
            <a:endParaRPr dirty="0"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28DC-0B64-4F03-BB83-AE885FCDCA42}" type="slidenum">
              <a:rPr lang="en-US" altLang="zh-TW"/>
              <a:pPr>
                <a:defRPr/>
              </a:pPr>
              <a:t>‹#›</a:t>
            </a:fld>
            <a:endParaRPr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07440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E9697B-0FDE-4391-B337-CF0D9A090D06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D22CDE-E06C-4C85-A89E-6A2EF281D77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1972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A90221C-D51E-4DEC-BADC-9782876482E5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F1AB43-F634-4E70-8A7D-E92F6F35DFD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2421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9AE532-CD0A-43E2-A019-9C3814B95E34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D665DF-B4BA-4790-BEB1-8E79E9BAE8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4762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377284-7550-413F-B7E1-818AE87C1742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A23EA8-9DBB-4838-8BF9-5581DF0DC5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05756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70B5AD-3383-40C7-BEAD-9DD0C4F00DCF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497294-5EDA-4C9F-824E-27ADD6B70A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494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FCA1-0D8F-4416-BEBF-AACCE561141E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1893-D3DD-4B82-884B-BBDB8BB928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5D1A28-094A-49E3-91D5-F227B8BD7FEB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DF2C09-4EE0-41A8-B490-5A0E6BB7F8B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1444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AD2BA8-D374-465B-832C-B0794A252108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6DB6C6-5810-4880-916D-8328395A15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3593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B03392-4FAA-4CAB-B1F9-C8920EA3DEC3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4B5DCA-F32F-40EA-969A-F8E27F25354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6193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200E17-E3AE-4227-ADBA-79A5E77EF9AB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09A608-3B7B-4905-AF52-9536C529B34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4190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E488CB-558B-4B9C-837A-C216D1F9E379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70B554-7898-4027-92AF-5FC48D1E4F8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3426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FE7FB9-3D9D-4083-B3C3-71ABD6252A6E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D8341D-4B1F-4F4C-A8CC-B24129B8D3F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020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B252-9EC1-410E-BDA4-3E7456115113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2B71-4022-47CE-B230-7AB4D5DA15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1D58-05A2-4FAB-8DFB-D33505299661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C35A-5AC5-47A1-BCAF-F13F1153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869DCE9-F48F-4703-A7EE-F34664B708AC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6BA4092-4BEA-4B81-A67E-01066EEF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0" r:id="rId3"/>
    <p:sldLayoutId id="21474837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FC861D1-C02F-410B-AF5E-8C8F2918EC9C}" type="datetime1">
              <a:rPr lang="en-US" altLang="zh-TW" smtClean="0"/>
              <a:t>10/18/2017</a:t>
            </a:fld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4BCDB75-4173-450A-A152-0AD6418065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33" r:id="rId9"/>
    <p:sldLayoutId id="2147483722" r:id="rId10"/>
    <p:sldLayoutId id="2147483721" r:id="rId11"/>
    <p:sldLayoutId id="214748373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B8F-4701-451E-85C6-6FF36659DD11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8BD3-FAF4-471D-B8A1-457E980D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84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FB92-252C-44BC-A7E5-189D5C057877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D2E5-4ADC-445C-9F73-ACE8B288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0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EAF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B9F490-0CD4-4B13-9BA9-56E33F646EB4}" type="datetime1">
              <a:rPr lang="en-US" altLang="zh-TW" smtClean="0"/>
              <a:t>10/18/2017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B55F72-F72B-463A-B324-B5BD82B15CC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915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EAF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74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D66126-DFD3-4BE8-85B2-0E2D484834BE}" type="datetime1">
              <a:rPr lang="en-US" altLang="zh-TW" smtClean="0"/>
              <a:t>10/18/2017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B43C84-1888-4D4B-9291-E9CC554EE54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15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EAF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5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C87F0F-F635-46C2-943D-1A619C90182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10/18/2017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6C1B15-40E8-414A-85AF-C90C9F7CDB1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wmf"/><Relationship Id="rId11" Type="http://schemas.openxmlformats.org/officeDocument/2006/relationships/image" Target="../media/image6.jpeg"/><Relationship Id="rId5" Type="http://schemas.openxmlformats.org/officeDocument/2006/relationships/image" Target="../media/image21.wmf"/><Relationship Id="rId10" Type="http://schemas.openxmlformats.org/officeDocument/2006/relationships/image" Target="../media/image5.jpeg"/><Relationship Id="rId4" Type="http://schemas.openxmlformats.org/officeDocument/2006/relationships/image" Target="../media/image14.wmf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wmf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wmf"/><Relationship Id="rId11" Type="http://schemas.openxmlformats.org/officeDocument/2006/relationships/image" Target="../media/image18.jpe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jpe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1334" y="1371600"/>
            <a:ext cx="7851648" cy="18288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Taipei’s Perspectives on </a:t>
            </a:r>
            <a:b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Residue </a:t>
            </a:r>
            <a:b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Limits, MRLs – the Case of Hop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648298"/>
          </a:xfrm>
        </p:spPr>
        <p:txBody>
          <a:bodyPr/>
          <a:lstStyle/>
          <a:p>
            <a:pPr marR="0" eaLnBrk="1" hangingPunct="1"/>
            <a:endParaRPr lang="en-US" altLang="zh-TW" dirty="0"/>
          </a:p>
          <a:p>
            <a:pPr marR="0" eaLnBrk="1" hangingPunct="1"/>
            <a:endParaRPr lang="en-US" altLang="zh-TW" dirty="0">
              <a:solidFill>
                <a:srgbClr val="FFC000"/>
              </a:solidFill>
            </a:endParaRPr>
          </a:p>
          <a:p>
            <a:pPr marR="0" eaLnBrk="1" hangingPunct="1"/>
            <a:endParaRPr lang="en-US" altLang="zh-TW" dirty="0">
              <a:solidFill>
                <a:srgbClr val="FFC000"/>
              </a:solidFill>
            </a:endParaRPr>
          </a:p>
          <a:p>
            <a:pPr marR="0" eaLnBrk="1" hangingPunct="1"/>
            <a:r>
              <a:rPr lang="en-US" altLang="zh-TW" dirty="0">
                <a:solidFill>
                  <a:srgbClr val="FFC000"/>
                </a:solidFill>
              </a:rPr>
              <a:t>National Treasury Administration</a:t>
            </a:r>
          </a:p>
          <a:p>
            <a:pPr marR="0" eaLnBrk="1" hangingPunct="1"/>
            <a:r>
              <a:rPr lang="en-US" altLang="zh-TW" dirty="0">
                <a:solidFill>
                  <a:srgbClr val="FFC000"/>
                </a:solidFill>
              </a:rPr>
              <a:t>Ministry of Finance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464BD-AF60-4F9F-9CB3-AE2A7777D007}" type="slidenum">
              <a:rPr lang="zh-TW" altLang="en-US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84938"/>
            <a:ext cx="146526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nta_cwlin\AppData\Local\Microsoft\Windows\Temporary Internet Files\Content.IE5\R9ADAPGU\MC9002279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78" y="4005064"/>
            <a:ext cx="161925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6BB9-20A7-4FCB-AAC9-023DD6D8219C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05261351"/>
              </p:ext>
            </p:extLst>
          </p:nvPr>
        </p:nvGraphicFramePr>
        <p:xfrm>
          <a:off x="1323603" y="1484784"/>
          <a:ext cx="6786934" cy="476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331640" y="692696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Conclusions 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683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6" descr="C:\Users\nta_cwlin\AppData\Local\Microsoft\Windows\Temporary Internet Files\Content.IE5\YXN37D6W\MC90044610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375400"/>
            <a:ext cx="9159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61125"/>
            <a:ext cx="1470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手繪多邊形 23"/>
          <p:cNvSpPr/>
          <p:nvPr/>
        </p:nvSpPr>
        <p:spPr>
          <a:xfrm>
            <a:off x="3060700" y="2670175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0" y="19050"/>
                </a:moveTo>
                <a:lnTo>
                  <a:pt x="19050" y="0"/>
                </a:lnTo>
              </a:path>
            </a:pathLst>
          </a:custGeom>
          <a:ln w="11429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800">
              <a:solidFill>
                <a:prstClr val="black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114133" y="1349362"/>
            <a:ext cx="4968553" cy="2592288"/>
            <a:chOff x="2808686" y="2429480"/>
            <a:chExt cx="916915" cy="1240681"/>
          </a:xfrm>
          <a:solidFill>
            <a:srgbClr val="FFFF00"/>
          </a:solidFill>
        </p:grpSpPr>
        <p:sp>
          <p:nvSpPr>
            <p:cNvPr id="9" name="手繪多邊形 8"/>
            <p:cNvSpPr/>
            <p:nvPr/>
          </p:nvSpPr>
          <p:spPr>
            <a:xfrm flipV="1">
              <a:off x="3038575" y="2429480"/>
              <a:ext cx="474715" cy="1240681"/>
            </a:xfrm>
            <a:custGeom>
              <a:avLst/>
              <a:gdLst/>
              <a:ahLst/>
              <a:cxnLst/>
              <a:rect l="0" t="0" r="0" b="0"/>
              <a:pathLst>
                <a:path w="762001" h="762001">
                  <a:moveTo>
                    <a:pt x="762000" y="381000"/>
                  </a:moveTo>
                  <a:lnTo>
                    <a:pt x="761813" y="369032"/>
                  </a:lnTo>
                  <a:lnTo>
                    <a:pt x="761249" y="357077"/>
                  </a:lnTo>
                  <a:lnTo>
                    <a:pt x="760308" y="345144"/>
                  </a:lnTo>
                  <a:lnTo>
                    <a:pt x="758993" y="333249"/>
                  </a:lnTo>
                  <a:lnTo>
                    <a:pt x="757309" y="321400"/>
                  </a:lnTo>
                  <a:lnTo>
                    <a:pt x="755252" y="309608"/>
                  </a:lnTo>
                  <a:lnTo>
                    <a:pt x="752825" y="297888"/>
                  </a:lnTo>
                  <a:lnTo>
                    <a:pt x="750029" y="286249"/>
                  </a:lnTo>
                  <a:lnTo>
                    <a:pt x="746870" y="274704"/>
                  </a:lnTo>
                  <a:lnTo>
                    <a:pt x="743353" y="263263"/>
                  </a:lnTo>
                  <a:lnTo>
                    <a:pt x="739475" y="251940"/>
                  </a:lnTo>
                  <a:lnTo>
                    <a:pt x="735246" y="240746"/>
                  </a:lnTo>
                  <a:lnTo>
                    <a:pt x="730662" y="229685"/>
                  </a:lnTo>
                  <a:lnTo>
                    <a:pt x="725740" y="218777"/>
                  </a:lnTo>
                  <a:lnTo>
                    <a:pt x="720474" y="208029"/>
                  </a:lnTo>
                  <a:lnTo>
                    <a:pt x="714874" y="197453"/>
                  </a:lnTo>
                  <a:lnTo>
                    <a:pt x="708941" y="187055"/>
                  </a:lnTo>
                  <a:lnTo>
                    <a:pt x="702689" y="176848"/>
                  </a:lnTo>
                  <a:lnTo>
                    <a:pt x="696117" y="166847"/>
                  </a:lnTo>
                  <a:lnTo>
                    <a:pt x="689236" y="157055"/>
                  </a:lnTo>
                  <a:lnTo>
                    <a:pt x="682051" y="147481"/>
                  </a:lnTo>
                  <a:lnTo>
                    <a:pt x="674564" y="138142"/>
                  </a:lnTo>
                  <a:lnTo>
                    <a:pt x="666791" y="129040"/>
                  </a:lnTo>
                  <a:lnTo>
                    <a:pt x="658737" y="120186"/>
                  </a:lnTo>
                  <a:lnTo>
                    <a:pt x="650408" y="111591"/>
                  </a:lnTo>
                  <a:lnTo>
                    <a:pt x="641813" y="103262"/>
                  </a:lnTo>
                  <a:lnTo>
                    <a:pt x="632959" y="95208"/>
                  </a:lnTo>
                  <a:lnTo>
                    <a:pt x="623856" y="87435"/>
                  </a:lnTo>
                  <a:lnTo>
                    <a:pt x="614518" y="79952"/>
                  </a:lnTo>
                  <a:lnTo>
                    <a:pt x="604947" y="72763"/>
                  </a:lnTo>
                  <a:lnTo>
                    <a:pt x="595152" y="65882"/>
                  </a:lnTo>
                  <a:lnTo>
                    <a:pt x="585151" y="59310"/>
                  </a:lnTo>
                  <a:lnTo>
                    <a:pt x="574944" y="53058"/>
                  </a:lnTo>
                  <a:lnTo>
                    <a:pt x="564546" y="47125"/>
                  </a:lnTo>
                  <a:lnTo>
                    <a:pt x="553970" y="41525"/>
                  </a:lnTo>
                  <a:lnTo>
                    <a:pt x="543222" y="36259"/>
                  </a:lnTo>
                  <a:lnTo>
                    <a:pt x="532314" y="31337"/>
                  </a:lnTo>
                  <a:lnTo>
                    <a:pt x="521257" y="26753"/>
                  </a:lnTo>
                  <a:lnTo>
                    <a:pt x="510059" y="22524"/>
                  </a:lnTo>
                  <a:lnTo>
                    <a:pt x="498736" y="18646"/>
                  </a:lnTo>
                  <a:lnTo>
                    <a:pt x="487295" y="15129"/>
                  </a:lnTo>
                  <a:lnTo>
                    <a:pt x="475750" y="11970"/>
                  </a:lnTo>
                  <a:lnTo>
                    <a:pt x="464111" y="9174"/>
                  </a:lnTo>
                  <a:lnTo>
                    <a:pt x="452391" y="6747"/>
                  </a:lnTo>
                  <a:lnTo>
                    <a:pt x="440603" y="4690"/>
                  </a:lnTo>
                  <a:lnTo>
                    <a:pt x="428750" y="3006"/>
                  </a:lnTo>
                  <a:lnTo>
                    <a:pt x="416855" y="1691"/>
                  </a:lnTo>
                  <a:lnTo>
                    <a:pt x="404922" y="750"/>
                  </a:lnTo>
                  <a:lnTo>
                    <a:pt x="392967" y="186"/>
                  </a:lnTo>
                  <a:lnTo>
                    <a:pt x="381000" y="0"/>
                  </a:lnTo>
                  <a:lnTo>
                    <a:pt x="369032" y="186"/>
                  </a:lnTo>
                  <a:lnTo>
                    <a:pt x="357077" y="750"/>
                  </a:lnTo>
                  <a:lnTo>
                    <a:pt x="345144" y="1691"/>
                  </a:lnTo>
                  <a:lnTo>
                    <a:pt x="333249" y="3006"/>
                  </a:lnTo>
                  <a:lnTo>
                    <a:pt x="321400" y="4690"/>
                  </a:lnTo>
                  <a:lnTo>
                    <a:pt x="309608" y="6747"/>
                  </a:lnTo>
                  <a:lnTo>
                    <a:pt x="297888" y="9174"/>
                  </a:lnTo>
                  <a:lnTo>
                    <a:pt x="286249" y="11970"/>
                  </a:lnTo>
                  <a:lnTo>
                    <a:pt x="274704" y="15129"/>
                  </a:lnTo>
                  <a:lnTo>
                    <a:pt x="263263" y="18646"/>
                  </a:lnTo>
                  <a:lnTo>
                    <a:pt x="251940" y="22524"/>
                  </a:lnTo>
                  <a:lnTo>
                    <a:pt x="240746" y="26753"/>
                  </a:lnTo>
                  <a:lnTo>
                    <a:pt x="229685" y="31333"/>
                  </a:lnTo>
                  <a:lnTo>
                    <a:pt x="218777" y="36259"/>
                  </a:lnTo>
                  <a:lnTo>
                    <a:pt x="208029" y="41525"/>
                  </a:lnTo>
                  <a:lnTo>
                    <a:pt x="197453" y="47125"/>
                  </a:lnTo>
                  <a:lnTo>
                    <a:pt x="187055" y="53058"/>
                  </a:lnTo>
                  <a:lnTo>
                    <a:pt x="176848" y="59310"/>
                  </a:lnTo>
                  <a:lnTo>
                    <a:pt x="166847" y="65882"/>
                  </a:lnTo>
                  <a:lnTo>
                    <a:pt x="157055" y="72763"/>
                  </a:lnTo>
                  <a:lnTo>
                    <a:pt x="147481" y="79948"/>
                  </a:lnTo>
                  <a:lnTo>
                    <a:pt x="138142" y="87435"/>
                  </a:lnTo>
                  <a:lnTo>
                    <a:pt x="129040" y="95208"/>
                  </a:lnTo>
                  <a:lnTo>
                    <a:pt x="120186" y="103262"/>
                  </a:lnTo>
                  <a:lnTo>
                    <a:pt x="111591" y="111591"/>
                  </a:lnTo>
                  <a:lnTo>
                    <a:pt x="103262" y="120186"/>
                  </a:lnTo>
                  <a:lnTo>
                    <a:pt x="95208" y="129040"/>
                  </a:lnTo>
                  <a:lnTo>
                    <a:pt x="87435" y="138139"/>
                  </a:lnTo>
                  <a:lnTo>
                    <a:pt x="79952" y="147481"/>
                  </a:lnTo>
                  <a:lnTo>
                    <a:pt x="72763" y="157052"/>
                  </a:lnTo>
                  <a:lnTo>
                    <a:pt x="65882" y="166843"/>
                  </a:lnTo>
                  <a:lnTo>
                    <a:pt x="59310" y="176848"/>
                  </a:lnTo>
                  <a:lnTo>
                    <a:pt x="53058" y="187055"/>
                  </a:lnTo>
                  <a:lnTo>
                    <a:pt x="47125" y="197449"/>
                  </a:lnTo>
                  <a:lnTo>
                    <a:pt x="41525" y="208029"/>
                  </a:lnTo>
                  <a:lnTo>
                    <a:pt x="36259" y="218777"/>
                  </a:lnTo>
                  <a:lnTo>
                    <a:pt x="31337" y="229685"/>
                  </a:lnTo>
                  <a:lnTo>
                    <a:pt x="26753" y="240742"/>
                  </a:lnTo>
                  <a:lnTo>
                    <a:pt x="22524" y="251940"/>
                  </a:lnTo>
                  <a:lnTo>
                    <a:pt x="18646" y="263263"/>
                  </a:lnTo>
                  <a:lnTo>
                    <a:pt x="15129" y="274704"/>
                  </a:lnTo>
                  <a:lnTo>
                    <a:pt x="11970" y="286249"/>
                  </a:lnTo>
                  <a:lnTo>
                    <a:pt x="9174" y="297884"/>
                  </a:lnTo>
                  <a:lnTo>
                    <a:pt x="6747" y="309608"/>
                  </a:lnTo>
                  <a:lnTo>
                    <a:pt x="4690" y="321396"/>
                  </a:lnTo>
                  <a:lnTo>
                    <a:pt x="3006" y="333245"/>
                  </a:lnTo>
                  <a:lnTo>
                    <a:pt x="1691" y="345144"/>
                  </a:lnTo>
                  <a:lnTo>
                    <a:pt x="750" y="357077"/>
                  </a:lnTo>
                  <a:lnTo>
                    <a:pt x="186" y="369032"/>
                  </a:lnTo>
                  <a:lnTo>
                    <a:pt x="0" y="381000"/>
                  </a:lnTo>
                  <a:lnTo>
                    <a:pt x="186" y="392967"/>
                  </a:lnTo>
                  <a:lnTo>
                    <a:pt x="750" y="404922"/>
                  </a:lnTo>
                  <a:lnTo>
                    <a:pt x="1691" y="416855"/>
                  </a:lnTo>
                  <a:lnTo>
                    <a:pt x="3002" y="428750"/>
                  </a:lnTo>
                  <a:lnTo>
                    <a:pt x="4690" y="440599"/>
                  </a:lnTo>
                  <a:lnTo>
                    <a:pt x="6747" y="452391"/>
                  </a:lnTo>
                  <a:lnTo>
                    <a:pt x="9174" y="464111"/>
                  </a:lnTo>
                  <a:lnTo>
                    <a:pt x="11970" y="475750"/>
                  </a:lnTo>
                  <a:lnTo>
                    <a:pt x="15129" y="487295"/>
                  </a:lnTo>
                  <a:lnTo>
                    <a:pt x="18646" y="498732"/>
                  </a:lnTo>
                  <a:lnTo>
                    <a:pt x="22524" y="510059"/>
                  </a:lnTo>
                  <a:lnTo>
                    <a:pt x="26753" y="521253"/>
                  </a:lnTo>
                  <a:lnTo>
                    <a:pt x="31333" y="532314"/>
                  </a:lnTo>
                  <a:lnTo>
                    <a:pt x="36259" y="543222"/>
                  </a:lnTo>
                  <a:lnTo>
                    <a:pt x="41525" y="553970"/>
                  </a:lnTo>
                  <a:lnTo>
                    <a:pt x="47125" y="564546"/>
                  </a:lnTo>
                  <a:lnTo>
                    <a:pt x="53058" y="574944"/>
                  </a:lnTo>
                  <a:lnTo>
                    <a:pt x="59310" y="585147"/>
                  </a:lnTo>
                  <a:lnTo>
                    <a:pt x="65882" y="595152"/>
                  </a:lnTo>
                  <a:lnTo>
                    <a:pt x="72763" y="604944"/>
                  </a:lnTo>
                  <a:lnTo>
                    <a:pt x="79948" y="614514"/>
                  </a:lnTo>
                  <a:lnTo>
                    <a:pt x="87431" y="623856"/>
                  </a:lnTo>
                  <a:lnTo>
                    <a:pt x="95208" y="632959"/>
                  </a:lnTo>
                  <a:lnTo>
                    <a:pt x="103262" y="641809"/>
                  </a:lnTo>
                  <a:lnTo>
                    <a:pt x="111591" y="650405"/>
                  </a:lnTo>
                  <a:lnTo>
                    <a:pt x="120186" y="658737"/>
                  </a:lnTo>
                  <a:lnTo>
                    <a:pt x="129040" y="666791"/>
                  </a:lnTo>
                  <a:lnTo>
                    <a:pt x="138139" y="674564"/>
                  </a:lnTo>
                  <a:lnTo>
                    <a:pt x="147481" y="682047"/>
                  </a:lnTo>
                  <a:lnTo>
                    <a:pt x="157052" y="689236"/>
                  </a:lnTo>
                  <a:lnTo>
                    <a:pt x="166843" y="696117"/>
                  </a:lnTo>
                  <a:lnTo>
                    <a:pt x="176848" y="702689"/>
                  </a:lnTo>
                  <a:lnTo>
                    <a:pt x="187055" y="708941"/>
                  </a:lnTo>
                  <a:lnTo>
                    <a:pt x="197449" y="714874"/>
                  </a:lnTo>
                  <a:lnTo>
                    <a:pt x="208029" y="720471"/>
                  </a:lnTo>
                  <a:lnTo>
                    <a:pt x="218777" y="725740"/>
                  </a:lnTo>
                  <a:lnTo>
                    <a:pt x="229685" y="730662"/>
                  </a:lnTo>
                  <a:lnTo>
                    <a:pt x="240742" y="735246"/>
                  </a:lnTo>
                  <a:lnTo>
                    <a:pt x="251940" y="739475"/>
                  </a:lnTo>
                  <a:lnTo>
                    <a:pt x="263263" y="743353"/>
                  </a:lnTo>
                  <a:lnTo>
                    <a:pt x="274704" y="746870"/>
                  </a:lnTo>
                  <a:lnTo>
                    <a:pt x="286249" y="750029"/>
                  </a:lnTo>
                  <a:lnTo>
                    <a:pt x="297884" y="752825"/>
                  </a:lnTo>
                  <a:lnTo>
                    <a:pt x="309608" y="755252"/>
                  </a:lnTo>
                  <a:lnTo>
                    <a:pt x="321396" y="757309"/>
                  </a:lnTo>
                  <a:lnTo>
                    <a:pt x="333245" y="758993"/>
                  </a:lnTo>
                  <a:lnTo>
                    <a:pt x="345144" y="760308"/>
                  </a:lnTo>
                  <a:lnTo>
                    <a:pt x="357077" y="761249"/>
                  </a:lnTo>
                  <a:lnTo>
                    <a:pt x="369032" y="761813"/>
                  </a:lnTo>
                  <a:lnTo>
                    <a:pt x="381000" y="762000"/>
                  </a:lnTo>
                  <a:lnTo>
                    <a:pt x="392967" y="761813"/>
                  </a:lnTo>
                  <a:lnTo>
                    <a:pt x="404922" y="761249"/>
                  </a:lnTo>
                  <a:lnTo>
                    <a:pt x="416852" y="760308"/>
                  </a:lnTo>
                  <a:lnTo>
                    <a:pt x="428750" y="758997"/>
                  </a:lnTo>
                  <a:lnTo>
                    <a:pt x="440599" y="757309"/>
                  </a:lnTo>
                  <a:lnTo>
                    <a:pt x="452391" y="755252"/>
                  </a:lnTo>
                  <a:lnTo>
                    <a:pt x="464111" y="752825"/>
                  </a:lnTo>
                  <a:lnTo>
                    <a:pt x="475750" y="750029"/>
                  </a:lnTo>
                  <a:lnTo>
                    <a:pt x="487295" y="746870"/>
                  </a:lnTo>
                  <a:lnTo>
                    <a:pt x="498732" y="743353"/>
                  </a:lnTo>
                  <a:lnTo>
                    <a:pt x="510056" y="739475"/>
                  </a:lnTo>
                  <a:lnTo>
                    <a:pt x="521253" y="735246"/>
                  </a:lnTo>
                  <a:lnTo>
                    <a:pt x="532310" y="730666"/>
                  </a:lnTo>
                  <a:lnTo>
                    <a:pt x="543222" y="725740"/>
                  </a:lnTo>
                  <a:lnTo>
                    <a:pt x="553970" y="720474"/>
                  </a:lnTo>
                  <a:lnTo>
                    <a:pt x="564546" y="714874"/>
                  </a:lnTo>
                  <a:lnTo>
                    <a:pt x="574944" y="708941"/>
                  </a:lnTo>
                  <a:lnTo>
                    <a:pt x="585147" y="702689"/>
                  </a:lnTo>
                  <a:lnTo>
                    <a:pt x="595152" y="696117"/>
                  </a:lnTo>
                  <a:lnTo>
                    <a:pt x="604944" y="689236"/>
                  </a:lnTo>
                  <a:lnTo>
                    <a:pt x="614514" y="682051"/>
                  </a:lnTo>
                  <a:lnTo>
                    <a:pt x="623856" y="674568"/>
                  </a:lnTo>
                  <a:lnTo>
                    <a:pt x="632959" y="666791"/>
                  </a:lnTo>
                  <a:lnTo>
                    <a:pt x="641809" y="658737"/>
                  </a:lnTo>
                  <a:lnTo>
                    <a:pt x="650405" y="650408"/>
                  </a:lnTo>
                  <a:lnTo>
                    <a:pt x="658737" y="641813"/>
                  </a:lnTo>
                  <a:lnTo>
                    <a:pt x="666791" y="632962"/>
                  </a:lnTo>
                  <a:lnTo>
                    <a:pt x="674564" y="623860"/>
                  </a:lnTo>
                  <a:lnTo>
                    <a:pt x="682047" y="614518"/>
                  </a:lnTo>
                  <a:lnTo>
                    <a:pt x="689232" y="604947"/>
                  </a:lnTo>
                  <a:lnTo>
                    <a:pt x="696117" y="595156"/>
                  </a:lnTo>
                  <a:lnTo>
                    <a:pt x="702689" y="585151"/>
                  </a:lnTo>
                  <a:lnTo>
                    <a:pt x="708941" y="574948"/>
                  </a:lnTo>
                  <a:lnTo>
                    <a:pt x="714870" y="564550"/>
                  </a:lnTo>
                  <a:lnTo>
                    <a:pt x="720471" y="553970"/>
                  </a:lnTo>
                  <a:lnTo>
                    <a:pt x="725740" y="543222"/>
                  </a:lnTo>
                  <a:lnTo>
                    <a:pt x="730662" y="532314"/>
                  </a:lnTo>
                  <a:lnTo>
                    <a:pt x="735242" y="521257"/>
                  </a:lnTo>
                  <a:lnTo>
                    <a:pt x="739475" y="510059"/>
                  </a:lnTo>
                  <a:lnTo>
                    <a:pt x="743353" y="498736"/>
                  </a:lnTo>
                  <a:lnTo>
                    <a:pt x="746870" y="487298"/>
                  </a:lnTo>
                  <a:lnTo>
                    <a:pt x="750029" y="475750"/>
                  </a:lnTo>
                  <a:lnTo>
                    <a:pt x="752825" y="464115"/>
                  </a:lnTo>
                  <a:lnTo>
                    <a:pt x="755252" y="452395"/>
                  </a:lnTo>
                  <a:lnTo>
                    <a:pt x="757309" y="440603"/>
                  </a:lnTo>
                  <a:lnTo>
                    <a:pt x="758993" y="428754"/>
                  </a:lnTo>
                  <a:lnTo>
                    <a:pt x="760308" y="416855"/>
                  </a:lnTo>
                  <a:lnTo>
                    <a:pt x="761249" y="404926"/>
                  </a:lnTo>
                  <a:lnTo>
                    <a:pt x="761813" y="392970"/>
                  </a:lnTo>
                  <a:lnTo>
                    <a:pt x="762000" y="381003"/>
                  </a:lnTo>
                </a:path>
              </a:pathLst>
            </a:custGeom>
            <a:grpFill/>
            <a:ln w="11429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800" dirty="0">
                  <a:solidFill>
                    <a:prstClr val="black"/>
                  </a:solidFill>
                </a:rPr>
                <a:t>T</a:t>
              </a:r>
              <a:endParaRPr kumimoji="0" lang="zh-TW" alt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1" name="橢圓 10"/>
            <p:cNvSpPr>
              <a:spLocks/>
            </p:cNvSpPr>
            <p:nvPr/>
          </p:nvSpPr>
          <p:spPr>
            <a:xfrm>
              <a:off x="2808686" y="2608609"/>
              <a:ext cx="916915" cy="96234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Thank You for Your Attention</a:t>
              </a:r>
            </a:p>
          </p:txBody>
        </p:sp>
      </p:grpSp>
      <p:pic>
        <p:nvPicPr>
          <p:cNvPr id="351238" name="Picture 8" descr="C:\Users\nta_cwlin\AppData\Local\Microsoft\Windows\Temporary Internet Files\Content.IE5\HYA2UKX4\MC90041988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84" y="6257346"/>
            <a:ext cx="706379" cy="49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9" name="Picture 9" descr="C:\Users\nta_cwlin\AppData\Local\Microsoft\Windows\Temporary Internet Files\Content.IE5\IBYYYEYC\MC90041987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4" y="6443717"/>
            <a:ext cx="1603102" cy="32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0" name="Picture 5" descr="C:\Users\nta_cwlin\AppData\Local\Microsoft\Windows\Temporary Internet Files\Content.IE5\5W0CIHLX\MC90031890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29998">
            <a:off x="8375594" y="720673"/>
            <a:ext cx="456342" cy="44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nta_cwlin\AppData\Local\Microsoft\Windows\Temporary Internet Files\Content.IE5\5W0CIHLX\MC90015074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99" y="6257346"/>
            <a:ext cx="355519" cy="3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ta_cwlin\AppData\Local\Microsoft\Windows\Temporary Internet Files\Content.IE5\5W0CIHLX\MC90015074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01" y="5999897"/>
            <a:ext cx="560234" cy="61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nta_cwlin\AppData\Local\Microsoft\Windows\Temporary Internet Files\Content.IE5\5W0CIHLX\MC90015074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16" y="5661247"/>
            <a:ext cx="868362" cy="10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nta_cwlin\AppData\Local\Microsoft\Windows\Temporary Internet Files\Content.IE5\EEZZ0WWI\MC90044174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46" y="5877271"/>
            <a:ext cx="752817" cy="7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nta_cwlin\AppData\Local\Microsoft\Windows\Temporary Internet Files\Content.IE5\EEZZ0WWI\MC90044174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64" y="609668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PEC Logo_vertical300dp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D45C-D453-4DFE-9F13-148A2474CFBE}" type="slidenum">
              <a:rPr lang="en-US" altLang="zh-TW" smtClean="0"/>
              <a:pPr>
                <a:defRPr/>
              </a:pPr>
              <a:t>11</a:t>
            </a:fld>
            <a:endParaRPr lang="en-US"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447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 M 0.1666666 -8.477105E-08 L 0.1665845 -6.980076E-03 L 0.1663378 -1.395343E-02 L 0.165927 -2.091285E-02 L 0.1653524 -2.785175E-02 L 0.1646145 -3.476342E-02 L 0.1637145 -4.164008E-02 L 0.1626529 -4.847619E-02 L 0.1614303 -5.526454E-02 L 0.1600491 -6.199788E-02 L 0.1585095 -6.867066E-02 L 0.1568133 -7.527509E-02 L 0.1549628 -8.180565E-02 L 0.1529591 -8.825509E-02 L 0.1508045 -9.461786E-02 L 0.1485012 -0.1008868 L 0.1460512 -0.1070562 L 0.143457 -0.1131201 L 0.1407212 -0.1190729 L 0.1378466 -0.1249073 L 0.1348362 -0.130619 L 0.1316924 -0.1362018 L 0.1284187 -0.1416495 L 0.1250187 -0.1469584 L 0.1214949 -0.1521218 L 0.1178512 -0.1571351 L 0.1140912 -0.1619929 L 0.1102187 -0.1666912 L 0.1062374 -0.1712251 L 0.1021512 -0.1755901 L 0.0979641 -0.1797817 L 9.368075E-02 -0.1837956 L 8.930448E-02 -0.1876284 L 8.484036E-02 -0.1912762 L 8.029243E-02 -0.1947345 L 7.566533E-02 -0.1980012 L 7.096325E-02 -0.2010729 L 6.619157E-02 -0.2039456 L 6.135407E-02 -0.2066167 L 5.645659E-02 -0.2090845 L 5.150282E-02 -0.2113456 L 4.649866E-02 -0.2133984 L 4.144825E-02 -0.2152406 L 3.635741E-02 -0.2168707 L 3.123033E-02 -0.2182862 L 0.0260724 -0.2194862 L 2.088907E-02 -0.2204701 L 1.568493E-02 -0.2212362 L 1.046533E-02 -0.221784 L 5.235334E-03 -0.2221129 L 3.40564E-07 -0.2222223 L -5.235077E-03 -0.2221129 L -1.046509E-02 -0.221784 L -1.568466E-02 -0.2212362 L -2.088884E-02 -0.2204701 L -2.607216E-02 -0.2194862 L -3.123008E-02 -0.2182862 L -3.635716E-02 -0.2168707 L -0.041448 -0.2152406 L -4.649843E-02 -0.213399 L -5.150259E-02 -0.2113462 L -5.645633E-02 -0.2090851 L -6.135383E-02 -0.2066173 L -6.619134E-02 -0.2039456 L -7.096302E-02 -0.2010729 L -0.0756651 -0.1980017 L -8.029218E-02 -0.1947351 L -8.484008E-02 -0.1912762 L -8.930425E-02 -0.187629 L -9.368052E-02 -0.1837962 L -9.796425E-02 -0.1797817 L -0.1021509 -0.1755901 L -0.1062372 -0.1712257 L -0.1102184 -0.1666918 L -0.1140909 -0.1619934 L -0.1178509 -0.1571351 L -0.1214947 -0.1521218 L -0.1250184 -0.1469584 L -0.1284188 -0.1416501 L -0.1316926 -0.1362018 L -0.1348359 -0.1306195 L -0.1378468 -0.1249079 L -0.1407214 -0.1190729 L -0.1434568 -0.1131206 L -0.1460509 -0.1070567 L -0.1485009 -0.1008873 L -0.1508042 -9.461786E-02 L -0.1529592 -8.825565E-02 L -0.1549626 -8.180618E-02 L -0.1568134 -7.527564E-02 L -0.1585092 -6.867119E-02 L -0.1600488 -6.199841E-02 L -0.1614305 -5.526507E-02 L -0.162653 -4.847675E-02 L -0.1637146 -4.164064E-02 L -0.1646147 -3.476398E-02 L -0.1653526 -2.785232E-02 L -0.1659271 -2.091341E-02 L -0.166338 -1.395396E-02 L -0.1665846 -6.980639E-03 L -0.1666667 -6.476452E-07 L -0.1665846 6.979372E-03 L -0.166338 1.395267E-02 L -0.1659271 2.091214E-02 L -0.1653526 2.785105E-02 L -0.1646151 3.476272E-02 L -0.1637146 4.163935E-02 L -0.162653 4.847546E-02 L -0.1614309 5.526381E-02 L -0.1600492 6.199712E-02 L -0.1585097 0.0686699 L -0.1568138 7.527436E-02 L -0.154963 8.180495E-02 L -0.1529592 8.825438E-02 L -0.1508046 9.461713E-02 L -0.1485013 0.100886 L -0.1460513 0.1070555 L -0.1434571 0.1131199 L -0.1407217 0.1190722 L -0.1378471 0.1249066 L -0.1348367 0.1306183 L -0.131693 0.1362011 L -0.1284193 0.1416494 L -0.1250188 0.1469577 L -0.1214951 0.152121 L -0.1178517 0.1571344 L -0.1140917 0.1619927 L -0.1102193 0.1666911 L -0.106238 0.1712244 L -0.1021517 0.1755894 L -9.796467E-02 0.179781 L -9.368091E-02 0.1837949 L -0.0893051 0.1876277 L -8.484092E-02 0.1912755 L -0.080293 0.1947344 L -0.0756655 0.198001 L -7.096384E-02 0.2010722 L -6.619176E-02 0.203945 L -6.135466E-02 0.2066166 L -5.645676E-02 0.2090844 L -5.150341E-02 0.2113455 L -4.649925E-02 0.2133983 L -4.144882E-02 0.2152405 L -3.635801E-02 0.21687 L -3.123093E-02 0.2182861 L -2.607301E-02 0.219486 L -2.088966E-02 0.22047 L -1.568551E-02 0.2212361 L -1.046592E-02 0.2217838 L -5.235927E-03 0.2221127 L -9.116924E-07 0.2222222 L 5.234506E-03 0.2221127 L 1.046448E-02 0.2217838 L 1.568408E-02 0.2212361 L 2.088827E-02 0.22047 L 2.607159E-02 0.2194866 L 3.122949E-02 0.2182861 L 3.635657E-02 0.2168705 L 4.144741E-02 0.215241 L 4.649781E-02 0.2133989 L 5.150202E-02 0.211346 L 5.645574E-02 0.209085 L 6.135326E-02 0.2066172 L 6.619076E-02 0.203946 L 0.0709624 0.2010733 L 7.566448E-02 0.1980016 L 8.029158E-02 0.1947349 L 8.483951E-02 0.1912766 L 8.930368E-02 0.1876289 L 0.0936799 0.1837961 L 9.796368E-02 0.1797822 L 0.1021504 0.1755905 L 0.1062366 0.1712255 L 0.1102178 0.1666921 L 0.1140907 0.1619938 L 0.1178503 0.1571355 L 0.1214941 0.1521221 L 0.1250179 0.1469588 L 0.1284183 0.1416505 L 0.131692 0.1362022 L 0.1348357 0.1306199 L 0.1378462 0.1249083 L 0.1407207 0.1190733 L 0.1434566 0.113121 L 0.1460507 0.1070572 L 0.1485007 0.1008877 L 0.1508041 9.461829E-02 L 0.1529587 8.825605E-02 L 0.1549624 8.180661E-02 L 0.1568132 7.527608E-02 L 0.158509 6.867162E-02 L 0.1600487 6.199884E-02 L 0.1614303 5.526553E-02 L 0.1626524 4.847718E-02 L 0.1637145 4.164107E-02 L 0.1646145 3.476438E-02 L 0.1653524 2.785272E-02 L 0.165927 2.091381E-02 L 0.1663378 1.395439E-02 L 0.1665845 6.981066E-03 L 0.1666666 1.045934E-06" pathEditMode="relative">
                                      <p:cBhvr from="" to=""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內容版面配置區 2"/>
          <p:cNvSpPr>
            <a:spLocks noGrp="1"/>
          </p:cNvSpPr>
          <p:nvPr>
            <p:ph sz="half" idx="1"/>
          </p:nvPr>
        </p:nvSpPr>
        <p:spPr>
          <a:xfrm>
            <a:off x="1187624" y="1772816"/>
            <a:ext cx="7128792" cy="3816424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C00000"/>
                </a:solidFill>
                <a:latin typeface="Times New Roman" pitchFamily="18" charset="0"/>
              </a:rPr>
              <a:t>The Hop Project</a:t>
            </a:r>
          </a:p>
          <a:p>
            <a:r>
              <a:rPr lang="en-US" altLang="zh-TW" sz="4000" b="1" dirty="0">
                <a:solidFill>
                  <a:srgbClr val="106EE0"/>
                </a:solidFill>
                <a:latin typeface="Times New Roman" pitchFamily="18" charset="0"/>
              </a:rPr>
              <a:t>Cooperation among Agencies</a:t>
            </a:r>
          </a:p>
          <a:p>
            <a:r>
              <a:rPr lang="en-US" altLang="zh-TW" sz="4000" b="1" dirty="0">
                <a:solidFill>
                  <a:srgbClr val="C00000"/>
                </a:solidFill>
                <a:latin typeface="Times New Roman" pitchFamily="18" charset="0"/>
              </a:rPr>
              <a:t>Developing MRLs </a:t>
            </a:r>
          </a:p>
          <a:p>
            <a:r>
              <a:rPr lang="en-US" altLang="zh-TW" sz="4000" b="1" dirty="0">
                <a:solidFill>
                  <a:srgbClr val="106EE0"/>
                </a:solidFill>
                <a:latin typeface="Times New Roman" pitchFamily="18" charset="0"/>
              </a:rPr>
              <a:t>Conclusions</a:t>
            </a:r>
            <a:endParaRPr lang="zh-TW" altLang="en-US" sz="4000" b="1" dirty="0">
              <a:solidFill>
                <a:srgbClr val="106EE0"/>
              </a:solidFill>
              <a:latin typeface="Times New Roman" pitchFamily="18" charset="0"/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69" y="40466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Outlines</a:t>
            </a:r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25AA-C369-4DBB-9BB4-4E5E4EE39B30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7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427" y="69269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The Hop Project</a:t>
            </a:r>
            <a:endParaRPr lang="en-US" altLang="zh-TW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25AA-C369-4DBB-9BB4-4E5E4EE39B30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34272" y="4851201"/>
            <a:ext cx="189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Hop flower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Source: Wikipedia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9917"/>
            <a:ext cx="2520280" cy="269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9918"/>
            <a:ext cx="2448272" cy="26912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827584" y="49897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kern="100" dirty="0">
                <a:latin typeface="Times New Roman"/>
                <a:ea typeface="新細明體"/>
                <a:cs typeface="Times New Roman"/>
              </a:rPr>
              <a:t>Photos: Pellets of dried hop of different origins</a:t>
            </a:r>
            <a:endParaRPr lang="zh-TW" altLang="zh-TW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7184" y="2132855"/>
            <a:ext cx="2370590" cy="27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標題 1"/>
          <p:cNvSpPr>
            <a:spLocks noGrp="1"/>
          </p:cNvSpPr>
          <p:nvPr>
            <p:ph type="title"/>
          </p:nvPr>
        </p:nvSpPr>
        <p:spPr>
          <a:xfrm>
            <a:off x="402664" y="369887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Cooperation among Agencies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30252"/>
              </p:ext>
            </p:extLst>
          </p:nvPr>
        </p:nvGraphicFramePr>
        <p:xfrm>
          <a:off x="107504" y="1484784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20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5856" y="3212976"/>
            <a:ext cx="2322644" cy="124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96BB9-20A7-4FCB-AAC9-023DD6D8219C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9" name="Picture 6" descr="APEC Logo_vertical300dp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3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Developing MRLs Suggestions </a:t>
            </a:r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25AA-C369-4DBB-9BB4-4E5E4EE39B3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9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8"/>
          <p:cNvSpPr>
            <a:spLocks noChangeArrowheads="1"/>
          </p:cNvSpPr>
          <p:nvPr/>
        </p:nvSpPr>
        <p:spPr bwMode="auto">
          <a:xfrm>
            <a:off x="687710" y="1970346"/>
            <a:ext cx="2162102" cy="746125"/>
          </a:xfrm>
          <a:prstGeom prst="roundRect">
            <a:avLst>
              <a:gd name="adj" fmla="val 16667"/>
            </a:avLst>
          </a:prstGeom>
          <a:solidFill>
            <a:srgbClr val="43CE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Primary Sampling </a:t>
            </a:r>
          </a:p>
        </p:txBody>
      </p:sp>
      <p:sp>
        <p:nvSpPr>
          <p:cNvPr id="4" name="菱形 10"/>
          <p:cNvSpPr>
            <a:spLocks noChangeArrowheads="1"/>
          </p:cNvSpPr>
          <p:nvPr/>
        </p:nvSpPr>
        <p:spPr bwMode="auto">
          <a:xfrm>
            <a:off x="6228184" y="1930425"/>
            <a:ext cx="2228676" cy="1169986"/>
          </a:xfrm>
          <a:prstGeom prst="diamond">
            <a:avLst/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Primary Results Analysis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菱形 11"/>
          <p:cNvSpPr>
            <a:spLocks noChangeArrowheads="1"/>
          </p:cNvSpPr>
          <p:nvPr/>
        </p:nvSpPr>
        <p:spPr bwMode="auto">
          <a:xfrm>
            <a:off x="687709" y="3319512"/>
            <a:ext cx="2245990" cy="1079500"/>
          </a:xfrm>
          <a:prstGeom prst="diamond">
            <a:avLst/>
          </a:prstGeom>
          <a:solidFill>
            <a:srgbClr val="FF000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Sec. Results Analysis</a:t>
            </a:r>
          </a:p>
        </p:txBody>
      </p:sp>
      <p:sp>
        <p:nvSpPr>
          <p:cNvPr id="8" name="圓角矩形 13"/>
          <p:cNvSpPr>
            <a:spLocks noChangeArrowheads="1"/>
          </p:cNvSpPr>
          <p:nvPr/>
        </p:nvSpPr>
        <p:spPr bwMode="auto">
          <a:xfrm>
            <a:off x="6288683" y="3645023"/>
            <a:ext cx="2186805" cy="768350"/>
          </a:xfrm>
          <a:prstGeom prst="roundRect">
            <a:avLst>
              <a:gd name="adj" fmla="val 16667"/>
            </a:avLst>
          </a:prstGeom>
          <a:solidFill>
            <a:srgbClr val="43CEF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Sec. Sampling</a:t>
            </a:r>
          </a:p>
        </p:txBody>
      </p:sp>
      <p:sp>
        <p:nvSpPr>
          <p:cNvPr id="10" name="橢圓 14"/>
          <p:cNvSpPr>
            <a:spLocks noChangeArrowheads="1"/>
          </p:cNvSpPr>
          <p:nvPr/>
        </p:nvSpPr>
        <p:spPr bwMode="auto">
          <a:xfrm>
            <a:off x="3358502" y="1787921"/>
            <a:ext cx="2349525" cy="1676976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Pesticides Residues Testing</a:t>
            </a:r>
          </a:p>
        </p:txBody>
      </p:sp>
      <p:sp>
        <p:nvSpPr>
          <p:cNvPr id="11" name="流程圖: 打孔紙帶 27"/>
          <p:cNvSpPr>
            <a:spLocks noChangeArrowheads="1"/>
          </p:cNvSpPr>
          <p:nvPr/>
        </p:nvSpPr>
        <p:spPr bwMode="auto">
          <a:xfrm>
            <a:off x="731837" y="4476869"/>
            <a:ext cx="2117975" cy="1512687"/>
          </a:xfrm>
          <a:prstGeom prst="flowChartPunchedTape">
            <a:avLst/>
          </a:prstGeom>
          <a:solidFill>
            <a:srgbClr val="74B23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CODEX &amp; other Standards or Limits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矩形 29"/>
          <p:cNvSpPr>
            <a:spLocks noChangeArrowheads="1"/>
          </p:cNvSpPr>
          <p:nvPr/>
        </p:nvSpPr>
        <p:spPr bwMode="auto">
          <a:xfrm>
            <a:off x="3432487" y="3995810"/>
            <a:ext cx="2288153" cy="997450"/>
          </a:xfrm>
          <a:prstGeom prst="rect">
            <a:avLst/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圖: 打孔紙帶 44"/>
          <p:cNvSpPr>
            <a:spLocks noChangeArrowheads="1"/>
          </p:cNvSpPr>
          <p:nvPr/>
        </p:nvSpPr>
        <p:spPr bwMode="auto">
          <a:xfrm>
            <a:off x="6334000" y="4568917"/>
            <a:ext cx="2096169" cy="1535878"/>
          </a:xfrm>
          <a:prstGeom prst="flowChartPunchedTape">
            <a:avLst/>
          </a:prstGeom>
          <a:solidFill>
            <a:srgbClr val="74B23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Health &amp; Consumption Information 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1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" name="向右箭號 22"/>
          <p:cNvSpPr/>
          <p:nvPr/>
        </p:nvSpPr>
        <p:spPr bwMode="auto">
          <a:xfrm>
            <a:off x="2917499" y="2179955"/>
            <a:ext cx="424801" cy="536516"/>
          </a:xfrm>
          <a:prstGeom prst="rightArrow">
            <a:avLst/>
          </a:prstGeom>
          <a:solidFill>
            <a:srgbClr val="43C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9" name="向右箭號 28"/>
          <p:cNvSpPr/>
          <p:nvPr/>
        </p:nvSpPr>
        <p:spPr bwMode="auto">
          <a:xfrm>
            <a:off x="5731375" y="2179955"/>
            <a:ext cx="424801" cy="53651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" name="向右箭號 29"/>
          <p:cNvSpPr/>
          <p:nvPr/>
        </p:nvSpPr>
        <p:spPr bwMode="auto">
          <a:xfrm>
            <a:off x="2933701" y="4689704"/>
            <a:ext cx="424801" cy="536516"/>
          </a:xfrm>
          <a:prstGeom prst="rightArrow">
            <a:avLst/>
          </a:prstGeom>
          <a:solidFill>
            <a:srgbClr val="74B23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2" name="向右箭號 31"/>
          <p:cNvSpPr/>
          <p:nvPr/>
        </p:nvSpPr>
        <p:spPr bwMode="auto">
          <a:xfrm rot="10800000">
            <a:off x="5803383" y="4670003"/>
            <a:ext cx="424801" cy="536516"/>
          </a:xfrm>
          <a:prstGeom prst="rightArrow">
            <a:avLst/>
          </a:prstGeom>
          <a:solidFill>
            <a:srgbClr val="74B23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3" name="向右箭號 32"/>
          <p:cNvSpPr/>
          <p:nvPr/>
        </p:nvSpPr>
        <p:spPr bwMode="auto">
          <a:xfrm rot="8760188">
            <a:off x="2928031" y="3117814"/>
            <a:ext cx="424801" cy="53651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4" name="向右箭號 33"/>
          <p:cNvSpPr/>
          <p:nvPr/>
        </p:nvSpPr>
        <p:spPr bwMode="auto">
          <a:xfrm rot="12558237">
            <a:off x="5651991" y="3196638"/>
            <a:ext cx="424801" cy="536516"/>
          </a:xfrm>
          <a:prstGeom prst="rightArrow">
            <a:avLst/>
          </a:prstGeom>
          <a:solidFill>
            <a:srgbClr val="43C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5" name="向右箭號 34"/>
          <p:cNvSpPr/>
          <p:nvPr/>
        </p:nvSpPr>
        <p:spPr bwMode="auto">
          <a:xfrm rot="5400000">
            <a:off x="7130121" y="3117814"/>
            <a:ext cx="424801" cy="5365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6" name="向右箭號 35"/>
          <p:cNvSpPr/>
          <p:nvPr/>
        </p:nvSpPr>
        <p:spPr bwMode="auto">
          <a:xfrm rot="5400000">
            <a:off x="4295374" y="5081791"/>
            <a:ext cx="424803" cy="5365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7" name="向右箭號 36"/>
          <p:cNvSpPr/>
          <p:nvPr/>
        </p:nvSpPr>
        <p:spPr bwMode="auto">
          <a:xfrm rot="2464479">
            <a:off x="2871095" y="3982786"/>
            <a:ext cx="424801" cy="5365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5" name="矩形 29"/>
          <p:cNvSpPr>
            <a:spLocks noChangeArrowheads="1"/>
          </p:cNvSpPr>
          <p:nvPr/>
        </p:nvSpPr>
        <p:spPr bwMode="auto">
          <a:xfrm>
            <a:off x="3389187" y="5652871"/>
            <a:ext cx="2288153" cy="597946"/>
          </a:xfrm>
          <a:prstGeom prst="rect">
            <a:avLst/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</a:p>
        </p:txBody>
      </p:sp>
      <p:pic>
        <p:nvPicPr>
          <p:cNvPr id="26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8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6" descr="C:\Users\nta_cwlin\AppData\Local\Microsoft\Windows\Temporary Internet Files\Content.IE5\YXN37D6W\MC90044610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8" descr="C:\Users\nta_cwlin\AppData\Local\Microsoft\Windows\Temporary Internet Files\Content.IE5\HYA2UKX4\MC90041988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5" name="Picture 9" descr="C:\Users\nta_cwlin\AppData\Local\Microsoft\Windows\Temporary Internet Files\Content.IE5\YXN37D6W\MC90044544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" y="1355775"/>
            <a:ext cx="3746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69D36-10C9-48D3-AC65-FC8D5AD410FB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eijing APEC\CIMG51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835696"/>
            <a:ext cx="1857542" cy="22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95" y="1835696"/>
            <a:ext cx="1834715" cy="225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圖片 16" descr="D:\Beijing APEC\CIMG516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5509" y="2041331"/>
            <a:ext cx="2271120" cy="18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10" y="1835696"/>
            <a:ext cx="1690328" cy="225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81435" y="4149080"/>
            <a:ext cx="7491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samples were firstly prepared by following the </a:t>
            </a:r>
            <a:r>
              <a:rPr lang="en-US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QuEChERS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(Quick, Easy, Cheap, Effective, Rugged, and Safe) approach, and then brought to the liquid chromatograph/tandem mass spectrometer, or gas chromatograph/tandem mass spectrometer, depending on the properties of pesticide.</a:t>
            </a:r>
            <a:endParaRPr lang="zh-TW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512310" y="69269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Instruments Used</a:t>
            </a:r>
            <a:endParaRPr kumimoji="0" lang="zh-TW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7475"/>
            <a:ext cx="14747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137" y="609600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Number of Needed MRLs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6660231" y="2481269"/>
            <a:ext cx="432047" cy="24372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635570" y="3928990"/>
            <a:ext cx="5880645" cy="773882"/>
          </a:xfrm>
          <a:prstGeom prst="round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pesticides (as D) of not being requested to set or of being put into combined calculation with other pesticides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11560" y="2602048"/>
            <a:ext cx="5904656" cy="682935"/>
          </a:xfrm>
          <a:prstGeom prst="round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Deleting the pesticides already permitted (as B) with lowest limits domestically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11560" y="1863319"/>
            <a:ext cx="5904656" cy="7199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 the number of possible pesticides reasonably exist in the hop (as A)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04714" y="3284984"/>
            <a:ext cx="5911502" cy="644006"/>
          </a:xfrm>
          <a:prstGeom prst="round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Subtracting the pesticides (as C) not permitted or adopted domestically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79649" y="5536429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A – B – C – D – E 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180237" y="1863320"/>
            <a:ext cx="1534988" cy="3673109"/>
          </a:xfrm>
          <a:prstGeom prst="roundRect">
            <a:avLst/>
          </a:prstGeom>
          <a:solidFill>
            <a:srgbClr val="106EE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 MRLs needed to be set up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 15"/>
          <p:cNvSpPr/>
          <p:nvPr/>
        </p:nvSpPr>
        <p:spPr>
          <a:xfrm>
            <a:off x="635571" y="4702871"/>
            <a:ext cx="5880644" cy="721547"/>
          </a:xfrm>
          <a:prstGeom prst="round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Deleting pesticides (as E) with their maximum permissible intake already exceeding 100% domestically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1AB43-F634-4E70-8A7D-E92F6F35DFDA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2203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6470650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6" descr="C:\Users\nta_cwlin\AppData\Local\Microsoft\Windows\Temporary Internet Files\Content.IE5\YXN37D6W\MC90044610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6426200"/>
            <a:ext cx="9159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119813"/>
            <a:ext cx="103028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3" name="Picture 8" descr="C:\Users\nta_cwlin\AppData\Local\Microsoft\Windows\Temporary Internet Files\Content.IE5\HYA2UKX4\MC90041988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6165850"/>
            <a:ext cx="992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69D36-10C9-48D3-AC65-FC8D5AD410FB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34457"/>
              </p:ext>
            </p:extLst>
          </p:nvPr>
        </p:nvGraphicFramePr>
        <p:xfrm>
          <a:off x="312414" y="1317486"/>
          <a:ext cx="8496945" cy="4697214"/>
        </p:xfrm>
        <a:graphic>
          <a:graphicData uri="http://schemas.openxmlformats.org/drawingml/2006/table">
            <a:tbl>
              <a:tblPr firstRow="1" firstCol="1" bandRow="1"/>
              <a:tblGrid>
                <a:gridCol w="25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Pesticide Name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Highest conc.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 ( ppm)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CODEX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 in ppm)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Economy P1 (ppm)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Economy P2 (ppm)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Economy C (ppm)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Acetamiprid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1.53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0.01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Azoxystrobin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1.00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Boscalid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15.31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Carbendazim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0.08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Dicofol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1.08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Dimethomorph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4.23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80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80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Dithiocarbamates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4.20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Fenpyroximate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0.35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Flonicamid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0.11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Hexythiazox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0.90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Propamocarb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HCl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1.08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Propargite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1.69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Pyraclostrobin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0.88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Quinoxyfen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0.42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Trifloxystrobin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9.50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40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40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578823"/>
            <a:ext cx="83519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Among Found Residues &amp; MRLs </a:t>
            </a:r>
            <a:endParaRPr kumimoji="1" lang="en-US" altLang="zh-TW" sz="4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3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Possible Non-compliant Cases</a:t>
            </a:r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7475"/>
            <a:ext cx="146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25AA-C369-4DBB-9BB4-4E5E4EE39B30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9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47136"/>
              </p:ext>
            </p:extLst>
          </p:nvPr>
        </p:nvGraphicFramePr>
        <p:xfrm>
          <a:off x="611560" y="1844824"/>
          <a:ext cx="4073079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91797"/>
              </p:ext>
            </p:extLst>
          </p:nvPr>
        </p:nvGraphicFramePr>
        <p:xfrm>
          <a:off x="4644008" y="1772816"/>
          <a:ext cx="387191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417196"/>
              </p:ext>
            </p:extLst>
          </p:nvPr>
        </p:nvGraphicFramePr>
        <p:xfrm>
          <a:off x="4644008" y="4129087"/>
          <a:ext cx="3821882" cy="233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32651"/>
              </p:ext>
            </p:extLst>
          </p:nvPr>
        </p:nvGraphicFramePr>
        <p:xfrm>
          <a:off x="708223" y="4191000"/>
          <a:ext cx="3754561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1" name="Picture 2" descr="http://4.bp.blogspot.com/-KrGcAwitahM/U6x624pkaQI/AAAAAAAAAAc/2-JYmIqJFDk/s1600/APEC+2014+Beijing+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40656" y="2074406"/>
            <a:ext cx="128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in ppm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806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自訂設計">
  <a:themeElements>
    <a:clrScheme name="1_自訂設計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自訂設計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標楷體" pitchFamily="65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F0F393BDE0D745813BBA4189354101" ma:contentTypeVersion="0" ma:contentTypeDescription="Create a new document." ma:contentTypeScope="" ma:versionID="1e4090d8073fd2d1245e6bdcc7951f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9F236-5751-461E-8D6F-BA595FAE4F6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381204-CC39-4B25-884B-7581B9A74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345A7-EC95-4FEB-BE6C-726977406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</TotalTime>
  <Words>426</Words>
  <Application>Microsoft Office PowerPoint</Application>
  <PresentationFormat>On-screen Show (4:3)</PresentationFormat>
  <Paragraphs>165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微軟正黑體</vt:lpstr>
      <vt:lpstr>Arial</vt:lpstr>
      <vt:lpstr>Calibri</vt:lpstr>
      <vt:lpstr>Constantia</vt:lpstr>
      <vt:lpstr>標楷體</vt:lpstr>
      <vt:lpstr>新細明體</vt:lpstr>
      <vt:lpstr>Times New Roman</vt:lpstr>
      <vt:lpstr>Wingdings 2</vt:lpstr>
      <vt:lpstr>1_自訂設計</vt:lpstr>
      <vt:lpstr>流線</vt:lpstr>
      <vt:lpstr>2_自訂設計</vt:lpstr>
      <vt:lpstr>自訂設計</vt:lpstr>
      <vt:lpstr>1_預設簡報設計</vt:lpstr>
      <vt:lpstr>CSC</vt:lpstr>
      <vt:lpstr>1_Office 佈景主題</vt:lpstr>
      <vt:lpstr>Chinese Taipei’s Perspectives on  the Maximum Residue  Limits, MRLs – the Case of Hop</vt:lpstr>
      <vt:lpstr>Outlines</vt:lpstr>
      <vt:lpstr>The Hop Project</vt:lpstr>
      <vt:lpstr>Cooperation among Agencies</vt:lpstr>
      <vt:lpstr>Developing MRLs Suggestions </vt:lpstr>
      <vt:lpstr>PowerPoint Presentation</vt:lpstr>
      <vt:lpstr>Number of Needed MRLs</vt:lpstr>
      <vt:lpstr>PowerPoint Presentation</vt:lpstr>
      <vt:lpstr>Possible Non-compliant Cases</vt:lpstr>
      <vt:lpstr>PowerPoint Presentation</vt:lpstr>
      <vt:lpstr>PowerPoint Presentation</vt:lpstr>
    </vt:vector>
  </TitlesOfParts>
  <Company>Ministry of Foreign Affairs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REID, David (TND)</dc:creator>
  <cp:lastModifiedBy>Intern DC</cp:lastModifiedBy>
  <cp:revision>211</cp:revision>
  <cp:lastPrinted>2014-08-27T06:06:38Z</cp:lastPrinted>
  <dcterms:created xsi:type="dcterms:W3CDTF">2012-10-01T00:35:22Z</dcterms:created>
  <dcterms:modified xsi:type="dcterms:W3CDTF">2017-10-18T17:06:26Z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0x01010062F0F393BDE0D745813BBA4189354101</vt:lpwstr>
  </property>
</Properties>
</file>