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56" r:id="rId2"/>
    <p:sldId id="260" r:id="rId3"/>
    <p:sldId id="262" r:id="rId4"/>
    <p:sldId id="265" r:id="rId5"/>
    <p:sldId id="266" r:id="rId6"/>
    <p:sldId id="269" r:id="rId7"/>
    <p:sldId id="270" r:id="rId8"/>
    <p:sldId id="271" r:id="rId9"/>
    <p:sldId id="277" r:id="rId10"/>
    <p:sldId id="272" r:id="rId11"/>
    <p:sldId id="258" r:id="rId12"/>
    <p:sldId id="263" r:id="rId13"/>
    <p:sldId id="273" r:id="rId14"/>
    <p:sldId id="274" r:id="rId15"/>
    <p:sldId id="275" r:id="rId16"/>
    <p:sldId id="276" r:id="rId17"/>
    <p:sldId id="278" r:id="rId18"/>
    <p:sldId id="279" r:id="rId19"/>
    <p:sldId id="280" r:id="rId20"/>
    <p:sldId id="267" r:id="rId21"/>
    <p:sldId id="259" r:id="rId22"/>
    <p:sldId id="268" r:id="rId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dialkova, Patricia" initials="PN" lastIdx="3" clrIdx="0"/>
  <p:cmAuthor id="1" name="Tony Battaglene" initials="TB"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48" autoAdjust="0"/>
  </p:normalViewPr>
  <p:slideViewPr>
    <p:cSldViewPr>
      <p:cViewPr varScale="1">
        <p:scale>
          <a:sx n="90" d="100"/>
          <a:sy n="90" d="100"/>
        </p:scale>
        <p:origin x="90" y="27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036A73B-CE7E-4B5E-9878-2CFA8A73760C}" type="datetimeFigureOut">
              <a:rPr lang="en-GB" smtClean="0"/>
              <a:t>18/10/2017</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18F233C-BC1E-4EEA-8F9B-E41E75FB419F}" type="slidenum">
              <a:rPr lang="en-GB" smtClean="0"/>
              <a:t>‹#›</a:t>
            </a:fld>
            <a:endParaRPr lang="en-GB"/>
          </a:p>
        </p:txBody>
      </p:sp>
    </p:spTree>
    <p:extLst>
      <p:ext uri="{BB962C8B-B14F-4D97-AF65-F5344CB8AC3E}">
        <p14:creationId xmlns:p14="http://schemas.microsoft.com/office/powerpoint/2010/main" val="3050805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9C4D255-ABD8-468E-8C25-F23C1DF0734E}" type="datetimeFigureOut">
              <a:rPr lang="en-NZ" smtClean="0"/>
              <a:pPr/>
              <a:t>18/10/2017</a:t>
            </a:fld>
            <a:endParaRPr lang="en-NZ"/>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A7D6FAA-7D30-4C0C-8706-297C364DB091}" type="slidenum">
              <a:rPr lang="en-NZ" smtClean="0"/>
              <a:pPr/>
              <a:t>‹#›</a:t>
            </a:fld>
            <a:endParaRPr lang="en-NZ"/>
          </a:p>
        </p:txBody>
      </p:sp>
    </p:spTree>
    <p:extLst>
      <p:ext uri="{BB962C8B-B14F-4D97-AF65-F5344CB8AC3E}">
        <p14:creationId xmlns:p14="http://schemas.microsoft.com/office/powerpoint/2010/main" val="1136363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5C0019D7-ED46-462F-9BC2-7CB335648BE4}" type="datetime1">
              <a:rPr lang="en-NZ" smtClean="0"/>
              <a:pPr/>
              <a:t>18/10/2017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0153E1E-3A5F-4B98-AE8E-6228722CF5F4}" type="slidenum">
              <a:rPr lang="en-NZ" smtClean="0"/>
              <a:pPr/>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9B23E5AF-EDCA-4F73-9E2E-8F56CAB3DDD2}" type="datetime1">
              <a:rPr lang="en-NZ" smtClean="0"/>
              <a:pPr/>
              <a:t>18/10/2017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0153E1E-3A5F-4B98-AE8E-6228722CF5F4}" type="slidenum">
              <a:rPr lang="en-NZ" smtClean="0"/>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CE31A4D9-CEF3-47F9-861D-81C7DDF6624B}" type="datetime1">
              <a:rPr lang="en-NZ" smtClean="0"/>
              <a:pPr/>
              <a:t>18/10/2017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0153E1E-3A5F-4B98-AE8E-6228722CF5F4}" type="slidenum">
              <a:rPr lang="en-NZ" smtClean="0"/>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F58C3D2D-999C-40E9-8A45-942354CAEBA4}" type="datetime1">
              <a:rPr lang="en-NZ" smtClean="0"/>
              <a:pPr/>
              <a:t>18/10/2017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0153E1E-3A5F-4B98-AE8E-6228722CF5F4}" type="slidenum">
              <a:rPr lang="en-NZ" smtClean="0"/>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77F347-30C2-492E-AB34-1726D865638C}" type="datetime1">
              <a:rPr lang="en-NZ" smtClean="0"/>
              <a:pPr/>
              <a:t>18/10/2017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0153E1E-3A5F-4B98-AE8E-6228722CF5F4}" type="slidenum">
              <a:rPr lang="en-NZ" smtClean="0"/>
              <a:pPr/>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26D1F828-CD0B-4A7B-8046-018A026F0C40}" type="datetime1">
              <a:rPr lang="en-NZ" smtClean="0"/>
              <a:pPr/>
              <a:t>18/10/2017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0153E1E-3A5F-4B98-AE8E-6228722CF5F4}" type="slidenum">
              <a:rPr lang="en-NZ" smtClean="0"/>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451D1917-93AE-4FA1-BEB3-7B55FE425519}" type="datetime1">
              <a:rPr lang="en-NZ" smtClean="0"/>
              <a:pPr/>
              <a:t>18/10/2017</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50153E1E-3A5F-4B98-AE8E-6228722CF5F4}" type="slidenum">
              <a:rPr lang="en-NZ" smtClean="0"/>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0275EE62-6270-4540-8DE8-4CF4DE947033}" type="datetime1">
              <a:rPr lang="en-NZ" smtClean="0"/>
              <a:pPr/>
              <a:t>18/10/2017</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50153E1E-3A5F-4B98-AE8E-6228722CF5F4}" type="slidenum">
              <a:rPr lang="en-NZ" smtClean="0"/>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673B11-3AFA-46D5-8310-C01E684EBEDE}" type="datetime1">
              <a:rPr lang="en-NZ" smtClean="0"/>
              <a:pPr/>
              <a:t>18/10/2017</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50153E1E-3A5F-4B98-AE8E-6228722CF5F4}" type="slidenum">
              <a:rPr lang="en-NZ" smtClean="0"/>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4858CC-1B7A-4522-94A7-5F311422880F}" type="datetime1">
              <a:rPr lang="en-NZ" smtClean="0"/>
              <a:pPr/>
              <a:t>18/10/2017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0153E1E-3A5F-4B98-AE8E-6228722CF5F4}" type="slidenum">
              <a:rPr lang="en-NZ" smtClean="0"/>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387E96-26AF-41A2-A39D-57AD86094867}" type="datetime1">
              <a:rPr lang="en-NZ" smtClean="0"/>
              <a:pPr/>
              <a:t>18/10/2017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0153E1E-3A5F-4B98-AE8E-6228722CF5F4}" type="slidenum">
              <a:rPr lang="en-NZ" smtClean="0"/>
              <a:pPr/>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23C8EA-74B3-4CF6-A7F1-AC6462E94D31}" type="datetime1">
              <a:rPr lang="en-NZ" smtClean="0"/>
              <a:pPr/>
              <a:t>18/10/2017</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153E1E-3A5F-4B98-AE8E-6228722CF5F4}" type="slidenum">
              <a:rPr lang="en-NZ" smtClean="0"/>
              <a:pPr/>
              <a:t>‹#›</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36912"/>
            <a:ext cx="7772400" cy="1470025"/>
          </a:xfrm>
        </p:spPr>
        <p:txBody>
          <a:bodyPr>
            <a:noAutofit/>
          </a:bodyPr>
          <a:lstStyle/>
          <a:p>
            <a:r>
              <a:rPr lang="en-NZ" sz="3200" b="1" dirty="0">
                <a:solidFill>
                  <a:srgbClr val="C00000"/>
                </a:solidFill>
              </a:rPr>
              <a:t>Codex Engagement: Overview of Codex Committees of importance to wine</a:t>
            </a:r>
          </a:p>
        </p:txBody>
      </p:sp>
      <p:sp>
        <p:nvSpPr>
          <p:cNvPr id="3" name="Subtitle 2"/>
          <p:cNvSpPr>
            <a:spLocks noGrp="1"/>
          </p:cNvSpPr>
          <p:nvPr>
            <p:ph type="subTitle" idx="1"/>
          </p:nvPr>
        </p:nvSpPr>
        <p:spPr>
          <a:xfrm>
            <a:off x="1331640" y="4149080"/>
            <a:ext cx="6400800" cy="1152128"/>
          </a:xfrm>
        </p:spPr>
        <p:txBody>
          <a:bodyPr>
            <a:noAutofit/>
          </a:bodyPr>
          <a:lstStyle/>
          <a:p>
            <a:endParaRPr lang="en-NZ" sz="2400" b="1" dirty="0">
              <a:solidFill>
                <a:srgbClr val="C00000"/>
              </a:solidFill>
            </a:endParaRPr>
          </a:p>
          <a:p>
            <a:r>
              <a:rPr lang="en-NZ" sz="2400" b="1" dirty="0">
                <a:solidFill>
                  <a:srgbClr val="C00000"/>
                </a:solidFill>
              </a:rPr>
              <a:t>Tony </a:t>
            </a:r>
            <a:r>
              <a:rPr lang="en-NZ" sz="2400" b="1" dirty="0" err="1">
                <a:solidFill>
                  <a:srgbClr val="C00000"/>
                </a:solidFill>
              </a:rPr>
              <a:t>Battaglene</a:t>
            </a:r>
            <a:r>
              <a:rPr lang="en-NZ" sz="2400" b="1" dirty="0">
                <a:solidFill>
                  <a:srgbClr val="C00000"/>
                </a:solidFill>
              </a:rPr>
              <a:t> (tony@wfa.org.au)</a:t>
            </a:r>
          </a:p>
        </p:txBody>
      </p:sp>
      <p:pic>
        <p:nvPicPr>
          <p:cNvPr id="6" name="Picture 5" descr="C:\Users\Ferman PC Take 2\AppData\Local\Temp\APEC_Wine_Regulatory_Forum_Logo-2014a-1.jpg"/>
          <p:cNvPicPr/>
          <p:nvPr/>
        </p:nvPicPr>
        <p:blipFill>
          <a:blip r:embed="rId2" cstate="print"/>
          <a:srcRect/>
          <a:stretch>
            <a:fillRect/>
          </a:stretch>
        </p:blipFill>
        <p:spPr bwMode="auto">
          <a:xfrm>
            <a:off x="2339752" y="404664"/>
            <a:ext cx="4536504" cy="208823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FF0000"/>
                </a:solidFill>
              </a:rPr>
              <a:t>Issues within the CCFA</a:t>
            </a:r>
            <a:endParaRPr lang="en-GB" b="1" dirty="0">
              <a:solidFill>
                <a:srgbClr val="FF0000"/>
              </a:solidFill>
            </a:endParaRPr>
          </a:p>
        </p:txBody>
      </p:sp>
      <p:sp>
        <p:nvSpPr>
          <p:cNvPr id="3" name="Content Placeholder 2"/>
          <p:cNvSpPr>
            <a:spLocks noGrp="1"/>
          </p:cNvSpPr>
          <p:nvPr>
            <p:ph idx="1"/>
          </p:nvPr>
        </p:nvSpPr>
        <p:spPr/>
        <p:txBody>
          <a:bodyPr>
            <a:normAutofit/>
          </a:bodyPr>
          <a:lstStyle/>
          <a:p>
            <a:r>
              <a:rPr lang="en-AU" b="1" dirty="0"/>
              <a:t>The European representatives are proposing limits in the CCFA consistent with their domestic regulation. Their objective is twofold:</a:t>
            </a:r>
          </a:p>
          <a:p>
            <a:pPr lvl="1"/>
            <a:r>
              <a:rPr lang="en-AU" b="1" dirty="0"/>
              <a:t>To export their regulation to the rest of the world to decrease flexibility of competitors</a:t>
            </a:r>
          </a:p>
          <a:p>
            <a:pPr lvl="1"/>
            <a:r>
              <a:rPr lang="en-AU" b="1" dirty="0"/>
              <a:t>Remove GMP as the established option to create a precedent to establish limits of processed foods that reflect their own production conditions.</a:t>
            </a:r>
          </a:p>
          <a:p>
            <a:endParaRPr lang="en-AU" dirty="0"/>
          </a:p>
          <a:p>
            <a:endParaRPr lang="en-GB" dirty="0"/>
          </a:p>
        </p:txBody>
      </p:sp>
      <p:sp>
        <p:nvSpPr>
          <p:cNvPr id="4" name="Slide Number Placeholder 3"/>
          <p:cNvSpPr>
            <a:spLocks noGrp="1"/>
          </p:cNvSpPr>
          <p:nvPr>
            <p:ph type="sldNum" sz="quarter" idx="12"/>
          </p:nvPr>
        </p:nvSpPr>
        <p:spPr/>
        <p:txBody>
          <a:bodyPr/>
          <a:lstStyle/>
          <a:p>
            <a:fld id="{50153E1E-3A5F-4B98-AE8E-6228722CF5F4}" type="slidenum">
              <a:rPr lang="en-NZ" smtClean="0"/>
              <a:pPr/>
              <a:t>10</a:t>
            </a:fld>
            <a:endParaRPr lang="en-NZ"/>
          </a:p>
        </p:txBody>
      </p:sp>
    </p:spTree>
    <p:extLst>
      <p:ext uri="{BB962C8B-B14F-4D97-AF65-F5344CB8AC3E}">
        <p14:creationId xmlns:p14="http://schemas.microsoft.com/office/powerpoint/2010/main" val="2768352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European Way</a:t>
            </a:r>
            <a:endParaRPr lang="en-GB" dirty="0"/>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2"/>
          </p:nvPr>
        </p:nvSpPr>
        <p:spPr/>
        <p:txBody>
          <a:bodyPr/>
          <a:lstStyle/>
          <a:p>
            <a:fld id="{50153E1E-3A5F-4B98-AE8E-6228722CF5F4}" type="slidenum">
              <a:rPr lang="en-NZ" smtClean="0"/>
              <a:pPr/>
              <a:t>11</a:t>
            </a:fld>
            <a:endParaRPr lang="en-NZ"/>
          </a:p>
        </p:txBody>
      </p:sp>
      <p:pic>
        <p:nvPicPr>
          <p:cNvPr id="1026" name="Picture 2" descr="C:\Users\tony\Desktop\IMG_04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370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FF0000"/>
                </a:solidFill>
              </a:rPr>
              <a:t>GMP or numerical limits</a:t>
            </a:r>
            <a:endParaRPr lang="en-GB" b="1"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r>
              <a:rPr lang="en-US" b="1" dirty="0"/>
              <a:t>The Codex Committee on Food Additives (CCFA) has generally taken the approach that, in establishing MLs for food additive provisions in the GSFA, a numerical ML is established if the Joint FAO/WHO Expert Committee on Food Additives (JECFA) assigned a numerical acceptable daily intake (ADI), in order to facilitate exposure assessment. </a:t>
            </a:r>
          </a:p>
          <a:p>
            <a:r>
              <a:rPr lang="en-US" b="1" dirty="0"/>
              <a:t>However, if JECFA assigned a non-numerical ADI (e.g., “not specified”), a ML of GMP was typically assigned, although a numerical ML could be established if justified.</a:t>
            </a:r>
            <a:endParaRPr lang="en-GB" b="1" dirty="0"/>
          </a:p>
        </p:txBody>
      </p:sp>
      <p:sp>
        <p:nvSpPr>
          <p:cNvPr id="4" name="Slide Number Placeholder 3"/>
          <p:cNvSpPr>
            <a:spLocks noGrp="1"/>
          </p:cNvSpPr>
          <p:nvPr>
            <p:ph type="sldNum" sz="quarter" idx="12"/>
          </p:nvPr>
        </p:nvSpPr>
        <p:spPr/>
        <p:txBody>
          <a:bodyPr/>
          <a:lstStyle/>
          <a:p>
            <a:fld id="{50153E1E-3A5F-4B98-AE8E-6228722CF5F4}" type="slidenum">
              <a:rPr lang="en-NZ" smtClean="0"/>
              <a:pPr/>
              <a:t>12</a:t>
            </a:fld>
            <a:endParaRPr lang="en-NZ"/>
          </a:p>
        </p:txBody>
      </p:sp>
    </p:spTree>
    <p:extLst>
      <p:ext uri="{BB962C8B-B14F-4D97-AF65-F5344CB8AC3E}">
        <p14:creationId xmlns:p14="http://schemas.microsoft.com/office/powerpoint/2010/main" val="1573096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FF0000"/>
                </a:solidFill>
              </a:rPr>
              <a:t>GMP is the norm in winemaking</a:t>
            </a:r>
            <a:endParaRPr lang="en-GB" b="1" dirty="0">
              <a:solidFill>
                <a:srgbClr val="FF0000"/>
              </a:solidFill>
            </a:endParaRPr>
          </a:p>
        </p:txBody>
      </p:sp>
      <p:sp>
        <p:nvSpPr>
          <p:cNvPr id="3" name="Content Placeholder 2"/>
          <p:cNvSpPr>
            <a:spLocks noGrp="1"/>
          </p:cNvSpPr>
          <p:nvPr>
            <p:ph idx="1"/>
          </p:nvPr>
        </p:nvSpPr>
        <p:spPr/>
        <p:txBody>
          <a:bodyPr>
            <a:normAutofit fontScale="92500"/>
          </a:bodyPr>
          <a:lstStyle/>
          <a:p>
            <a:pPr lvl="0"/>
            <a:r>
              <a:rPr lang="en-US" b="1" dirty="0"/>
              <a:t>Under the principles of GMP, an additive is used at the minimum level appropriate to achieve the desired technical function in the food.  </a:t>
            </a:r>
          </a:p>
          <a:p>
            <a:pPr lvl="0"/>
            <a:r>
              <a:rPr lang="en-US" b="1" dirty="0"/>
              <a:t>This means that, in practice, GMP is usually more restrictive than a numerical ML.</a:t>
            </a:r>
            <a:endParaRPr lang="en-GB" b="1" dirty="0"/>
          </a:p>
          <a:p>
            <a:r>
              <a:rPr lang="en-US" b="1" dirty="0"/>
              <a:t>The use of additives in winemaking at levels greater than GMP is not reasonable from an economic perspective. See Section 3.3 of the Preamble to the GSFA.</a:t>
            </a:r>
            <a:endParaRPr lang="en-GB" b="1" dirty="0"/>
          </a:p>
          <a:p>
            <a:endParaRPr lang="en-GB" dirty="0"/>
          </a:p>
        </p:txBody>
      </p:sp>
      <p:sp>
        <p:nvSpPr>
          <p:cNvPr id="4" name="Slide Number Placeholder 3"/>
          <p:cNvSpPr>
            <a:spLocks noGrp="1"/>
          </p:cNvSpPr>
          <p:nvPr>
            <p:ph type="sldNum" sz="quarter" idx="12"/>
          </p:nvPr>
        </p:nvSpPr>
        <p:spPr/>
        <p:txBody>
          <a:bodyPr/>
          <a:lstStyle/>
          <a:p>
            <a:fld id="{50153E1E-3A5F-4B98-AE8E-6228722CF5F4}" type="slidenum">
              <a:rPr lang="en-NZ" smtClean="0"/>
              <a:pPr/>
              <a:t>13</a:t>
            </a:fld>
            <a:endParaRPr lang="en-NZ"/>
          </a:p>
        </p:txBody>
      </p:sp>
    </p:spTree>
    <p:extLst>
      <p:ext uri="{BB962C8B-B14F-4D97-AF65-F5344CB8AC3E}">
        <p14:creationId xmlns:p14="http://schemas.microsoft.com/office/powerpoint/2010/main" val="1152591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FF0000"/>
                </a:solidFill>
              </a:rPr>
              <a:t>Problems with arbitrary limits</a:t>
            </a:r>
            <a:endParaRPr lang="en-GB"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pPr lvl="0"/>
            <a:r>
              <a:rPr lang="en-US" dirty="0"/>
              <a:t>Establishing a numerical ML for an additive that is already present naturally in grapes is problematic from an enforcement point of view.  </a:t>
            </a:r>
          </a:p>
          <a:p>
            <a:pPr lvl="0"/>
            <a:r>
              <a:rPr lang="en-US" dirty="0"/>
              <a:t>A numerical ML for the amount of a substance </a:t>
            </a:r>
            <a:r>
              <a:rPr lang="en-US" i="1" dirty="0"/>
              <a:t>added to</a:t>
            </a:r>
            <a:r>
              <a:rPr lang="en-US" dirty="0"/>
              <a:t> in wine will be enforced in some markets as the </a:t>
            </a:r>
            <a:r>
              <a:rPr lang="en-US" i="1" dirty="0"/>
              <a:t>actual</a:t>
            </a:r>
            <a:r>
              <a:rPr lang="en-US" dirty="0"/>
              <a:t> limit for the total level of that substance in the finished wine. </a:t>
            </a:r>
          </a:p>
          <a:p>
            <a:pPr lvl="0"/>
            <a:r>
              <a:rPr lang="en-US" dirty="0"/>
              <a:t>For example, most wines will have an acidity level higher than the proposed ML of 4.0 g/L for acids. Therefore, if markets began to reject wines that naturally contain more than 4.0 g/L acid – based on the established ML for the </a:t>
            </a:r>
            <a:r>
              <a:rPr lang="en-US" i="1" dirty="0"/>
              <a:t>added</a:t>
            </a:r>
            <a:r>
              <a:rPr lang="en-US" dirty="0"/>
              <a:t> amount of the acid - the effect of the numerical ML will not be to facilitate trade, but to erect trade barriers, unwittingly or otherwise.</a:t>
            </a:r>
            <a:endParaRPr lang="en-GB" dirty="0"/>
          </a:p>
          <a:p>
            <a:endParaRPr lang="en-GB" dirty="0"/>
          </a:p>
        </p:txBody>
      </p:sp>
      <p:sp>
        <p:nvSpPr>
          <p:cNvPr id="4" name="Slide Number Placeholder 3"/>
          <p:cNvSpPr>
            <a:spLocks noGrp="1"/>
          </p:cNvSpPr>
          <p:nvPr>
            <p:ph type="sldNum" sz="quarter" idx="12"/>
          </p:nvPr>
        </p:nvSpPr>
        <p:spPr/>
        <p:txBody>
          <a:bodyPr/>
          <a:lstStyle/>
          <a:p>
            <a:fld id="{50153E1E-3A5F-4B98-AE8E-6228722CF5F4}" type="slidenum">
              <a:rPr lang="en-NZ" smtClean="0"/>
              <a:pPr/>
              <a:t>14</a:t>
            </a:fld>
            <a:endParaRPr lang="en-NZ"/>
          </a:p>
        </p:txBody>
      </p:sp>
    </p:spTree>
    <p:extLst>
      <p:ext uri="{BB962C8B-B14F-4D97-AF65-F5344CB8AC3E}">
        <p14:creationId xmlns:p14="http://schemas.microsoft.com/office/powerpoint/2010/main" val="1279775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a:solidFill>
                  <a:srgbClr val="FF0000"/>
                </a:solidFill>
              </a:rPr>
              <a:t>What are the European limits based on?</a:t>
            </a:r>
            <a:endParaRPr lang="en-GB" b="1" dirty="0">
              <a:solidFill>
                <a:srgbClr val="FF0000"/>
              </a:solidFill>
            </a:endParaRPr>
          </a:p>
        </p:txBody>
      </p:sp>
      <p:sp>
        <p:nvSpPr>
          <p:cNvPr id="3" name="Content Placeholder 2"/>
          <p:cNvSpPr>
            <a:spLocks noGrp="1"/>
          </p:cNvSpPr>
          <p:nvPr>
            <p:ph idx="1"/>
          </p:nvPr>
        </p:nvSpPr>
        <p:spPr/>
        <p:txBody>
          <a:bodyPr/>
          <a:lstStyle/>
          <a:p>
            <a:r>
              <a:rPr lang="en-AU" b="1" dirty="0"/>
              <a:t>The European limits are based on neither health or safety or quality parameters.</a:t>
            </a:r>
          </a:p>
          <a:p>
            <a:r>
              <a:rPr lang="en-AU" b="1" dirty="0"/>
              <a:t>They are based on domestic regulation, which has been set to prevent additional producers entering the market.</a:t>
            </a:r>
          </a:p>
          <a:p>
            <a:r>
              <a:rPr lang="en-AU" b="1" dirty="0"/>
              <a:t>In addition, there are exceptions in European regulation to these limits in the case of different seasonal conditions.</a:t>
            </a:r>
            <a:endParaRPr lang="en-GB" b="1" dirty="0"/>
          </a:p>
        </p:txBody>
      </p:sp>
      <p:sp>
        <p:nvSpPr>
          <p:cNvPr id="4" name="Slide Number Placeholder 3"/>
          <p:cNvSpPr>
            <a:spLocks noGrp="1"/>
          </p:cNvSpPr>
          <p:nvPr>
            <p:ph type="sldNum" sz="quarter" idx="12"/>
          </p:nvPr>
        </p:nvSpPr>
        <p:spPr/>
        <p:txBody>
          <a:bodyPr/>
          <a:lstStyle/>
          <a:p>
            <a:fld id="{50153E1E-3A5F-4B98-AE8E-6228722CF5F4}" type="slidenum">
              <a:rPr lang="en-NZ" smtClean="0"/>
              <a:pPr/>
              <a:t>15</a:t>
            </a:fld>
            <a:endParaRPr lang="en-NZ"/>
          </a:p>
        </p:txBody>
      </p:sp>
    </p:spTree>
    <p:extLst>
      <p:ext uri="{BB962C8B-B14F-4D97-AF65-F5344CB8AC3E}">
        <p14:creationId xmlns:p14="http://schemas.microsoft.com/office/powerpoint/2010/main" val="297235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FF0000"/>
                </a:solidFill>
              </a:rPr>
              <a:t>What can we do?</a:t>
            </a:r>
            <a:endParaRPr lang="en-GB"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AU" b="1" dirty="0"/>
              <a:t>Exchange scientific information between APEC economies.</a:t>
            </a:r>
          </a:p>
          <a:p>
            <a:r>
              <a:rPr lang="en-AU" b="1" dirty="0"/>
              <a:t>Demand that proponents of numerical limits if no ADI provide scientific and technical information to justify the reasons.</a:t>
            </a:r>
          </a:p>
          <a:p>
            <a:r>
              <a:rPr lang="en-AU" b="1" dirty="0"/>
              <a:t>Support the inclusion of a limited number of wine additives in the GSFA and reflect this where applicable in national regulation.</a:t>
            </a:r>
          </a:p>
          <a:p>
            <a:r>
              <a:rPr lang="en-AU" b="1" dirty="0"/>
              <a:t>Support ways of agreeing on processing aids for wine that can be agreed as providing a technical necessity and safe product for consumers.</a:t>
            </a:r>
          </a:p>
          <a:p>
            <a:endParaRPr lang="en-GB" dirty="0"/>
          </a:p>
        </p:txBody>
      </p:sp>
      <p:sp>
        <p:nvSpPr>
          <p:cNvPr id="4" name="Slide Number Placeholder 3"/>
          <p:cNvSpPr>
            <a:spLocks noGrp="1"/>
          </p:cNvSpPr>
          <p:nvPr>
            <p:ph type="sldNum" sz="quarter" idx="12"/>
          </p:nvPr>
        </p:nvSpPr>
        <p:spPr/>
        <p:txBody>
          <a:bodyPr/>
          <a:lstStyle/>
          <a:p>
            <a:fld id="{50153E1E-3A5F-4B98-AE8E-6228722CF5F4}" type="slidenum">
              <a:rPr lang="en-NZ" smtClean="0"/>
              <a:pPr/>
              <a:t>16</a:t>
            </a:fld>
            <a:endParaRPr lang="en-NZ"/>
          </a:p>
        </p:txBody>
      </p:sp>
    </p:spTree>
    <p:extLst>
      <p:ext uri="{BB962C8B-B14F-4D97-AF65-F5344CB8AC3E}">
        <p14:creationId xmlns:p14="http://schemas.microsoft.com/office/powerpoint/2010/main" val="2712628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FF0000"/>
                </a:solidFill>
              </a:rPr>
              <a:t>Other Codex Committees</a:t>
            </a:r>
            <a:endParaRPr lang="en-GB"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AU" b="1" dirty="0"/>
              <a:t>Codex Committee on Pesticide Residues</a:t>
            </a:r>
          </a:p>
          <a:p>
            <a:pPr lvl="1"/>
            <a:r>
              <a:rPr lang="en-AU" b="1" dirty="0"/>
              <a:t>Dealt with in the discussion on MRLs</a:t>
            </a:r>
          </a:p>
          <a:p>
            <a:pPr lvl="1"/>
            <a:r>
              <a:rPr lang="en-AU" b="1" dirty="0"/>
              <a:t>Well run committee</a:t>
            </a:r>
          </a:p>
          <a:p>
            <a:pPr lvl="1"/>
            <a:r>
              <a:rPr lang="en-AU" b="1" dirty="0"/>
              <a:t>Less political intervention</a:t>
            </a:r>
          </a:p>
          <a:p>
            <a:pPr lvl="1"/>
            <a:r>
              <a:rPr lang="en-AU" b="1" dirty="0"/>
              <a:t>Encourage adoption of Codex MRLs</a:t>
            </a:r>
          </a:p>
          <a:p>
            <a:r>
              <a:rPr lang="en-AU" b="1" dirty="0"/>
              <a:t>Codex Committee on Food Labelling</a:t>
            </a:r>
          </a:p>
          <a:p>
            <a:pPr lvl="1"/>
            <a:r>
              <a:rPr lang="en-AU" b="1" dirty="0"/>
              <a:t>Very important committee</a:t>
            </a:r>
          </a:p>
          <a:p>
            <a:pPr lvl="1"/>
            <a:r>
              <a:rPr lang="en-AU" b="1" dirty="0"/>
              <a:t>Currently date-marking revision to the Labeling Standard of interest</a:t>
            </a:r>
          </a:p>
          <a:p>
            <a:pPr lvl="1"/>
            <a:r>
              <a:rPr lang="en-AU" b="1" dirty="0"/>
              <a:t>Paper on internet sales of food being considered</a:t>
            </a:r>
            <a:endParaRPr lang="en-GB" b="1" dirty="0"/>
          </a:p>
        </p:txBody>
      </p:sp>
      <p:sp>
        <p:nvSpPr>
          <p:cNvPr id="4" name="Slide Number Placeholder 3"/>
          <p:cNvSpPr>
            <a:spLocks noGrp="1"/>
          </p:cNvSpPr>
          <p:nvPr>
            <p:ph type="sldNum" sz="quarter" idx="12"/>
          </p:nvPr>
        </p:nvSpPr>
        <p:spPr/>
        <p:txBody>
          <a:bodyPr/>
          <a:lstStyle/>
          <a:p>
            <a:fld id="{50153E1E-3A5F-4B98-AE8E-6228722CF5F4}" type="slidenum">
              <a:rPr lang="en-NZ" smtClean="0"/>
              <a:pPr/>
              <a:t>17</a:t>
            </a:fld>
            <a:endParaRPr lang="en-NZ"/>
          </a:p>
        </p:txBody>
      </p:sp>
    </p:spTree>
    <p:extLst>
      <p:ext uri="{BB962C8B-B14F-4D97-AF65-F5344CB8AC3E}">
        <p14:creationId xmlns:p14="http://schemas.microsoft.com/office/powerpoint/2010/main" val="2431059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FF0000"/>
                </a:solidFill>
              </a:rPr>
              <a:t>Other Codex Committees</a:t>
            </a:r>
            <a:endParaRPr lang="en-GB" b="1"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AU" dirty="0"/>
              <a:t>Codex Committee on Methods of Analysis and Sampling</a:t>
            </a:r>
          </a:p>
          <a:p>
            <a:pPr lvl="1"/>
            <a:r>
              <a:rPr lang="en-AU" dirty="0"/>
              <a:t>Key impediment to trade is differing methods of analyses between regulators.</a:t>
            </a:r>
          </a:p>
          <a:p>
            <a:pPr lvl="1"/>
            <a:r>
              <a:rPr lang="en-AU" dirty="0"/>
              <a:t>It is impractical and inefficient to require all economies to use the same methods. </a:t>
            </a:r>
          </a:p>
          <a:p>
            <a:pPr lvl="1"/>
            <a:r>
              <a:rPr lang="en-AU" dirty="0"/>
              <a:t>The key is to use fit for purpose methods, with quality results verified by international proficiency testing.  This committee has already established fit for purpose method criteria that are scientifically based and can be used to evaluate methods.  We also need to agree on definitions, so we are all regulating/measuring the same quantities.</a:t>
            </a:r>
          </a:p>
          <a:p>
            <a:pPr lvl="1"/>
            <a:r>
              <a:rPr lang="en-AU" dirty="0"/>
              <a:t>Key task for APEC WRF is to coordinate input into these technical deliberations.</a:t>
            </a:r>
          </a:p>
          <a:p>
            <a:pPr marL="457200" lvl="1" indent="0">
              <a:buNone/>
            </a:pPr>
            <a:endParaRPr lang="en-GB" dirty="0"/>
          </a:p>
        </p:txBody>
      </p:sp>
      <p:sp>
        <p:nvSpPr>
          <p:cNvPr id="4" name="Slide Number Placeholder 3"/>
          <p:cNvSpPr>
            <a:spLocks noGrp="1"/>
          </p:cNvSpPr>
          <p:nvPr>
            <p:ph type="sldNum" sz="quarter" idx="12"/>
          </p:nvPr>
        </p:nvSpPr>
        <p:spPr/>
        <p:txBody>
          <a:bodyPr/>
          <a:lstStyle/>
          <a:p>
            <a:fld id="{50153E1E-3A5F-4B98-AE8E-6228722CF5F4}" type="slidenum">
              <a:rPr lang="en-NZ" smtClean="0"/>
              <a:pPr/>
              <a:t>18</a:t>
            </a:fld>
            <a:endParaRPr lang="en-NZ"/>
          </a:p>
        </p:txBody>
      </p:sp>
    </p:spTree>
    <p:extLst>
      <p:ext uri="{BB962C8B-B14F-4D97-AF65-F5344CB8AC3E}">
        <p14:creationId xmlns:p14="http://schemas.microsoft.com/office/powerpoint/2010/main" val="2006727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AU" sz="3600" b="1" dirty="0">
                <a:solidFill>
                  <a:srgbClr val="FF0000"/>
                </a:solidFill>
              </a:rPr>
            </a:br>
            <a:r>
              <a:rPr lang="en-AU" sz="3600" b="1" dirty="0">
                <a:solidFill>
                  <a:srgbClr val="FF0000"/>
                </a:solidFill>
              </a:rPr>
              <a:t>Codex Committee on Food Import and Export Certification Systems</a:t>
            </a:r>
            <a:br>
              <a:rPr lang="en-AU" dirty="0"/>
            </a:br>
            <a:endParaRPr lang="en-GB" dirty="0"/>
          </a:p>
        </p:txBody>
      </p:sp>
      <p:sp>
        <p:nvSpPr>
          <p:cNvPr id="3" name="Content Placeholder 2"/>
          <p:cNvSpPr>
            <a:spLocks noGrp="1"/>
          </p:cNvSpPr>
          <p:nvPr>
            <p:ph idx="1"/>
          </p:nvPr>
        </p:nvSpPr>
        <p:spPr/>
        <p:txBody>
          <a:bodyPr>
            <a:normAutofit/>
          </a:bodyPr>
          <a:lstStyle/>
          <a:p>
            <a:r>
              <a:rPr lang="en-AU" sz="2400" dirty="0"/>
              <a:t>Developing food control system guidance to provide assurances as to the safety of food has been the work of CCFICS. </a:t>
            </a:r>
            <a:endParaRPr lang="en-GB" sz="2400" dirty="0"/>
          </a:p>
          <a:p>
            <a:r>
              <a:rPr lang="en-AU" sz="2400" dirty="0"/>
              <a:t>Future activity may look at extending the mechanisms to recognize the competency of food control systems beyond that of equivalence, including the use of evaluating food safety outcomes rather than the level of protection to measure comparability; traceability; and cooperative arrangements between competent authorities </a:t>
            </a:r>
          </a:p>
          <a:p>
            <a:r>
              <a:rPr lang="en-AU" sz="2400" dirty="0"/>
              <a:t>APEC WRF needs to keep a watching brief and coordinate input into these technical deliberations</a:t>
            </a:r>
          </a:p>
          <a:p>
            <a:endParaRPr lang="en-GB" dirty="0"/>
          </a:p>
        </p:txBody>
      </p:sp>
      <p:sp>
        <p:nvSpPr>
          <p:cNvPr id="4" name="Slide Number Placeholder 3"/>
          <p:cNvSpPr>
            <a:spLocks noGrp="1"/>
          </p:cNvSpPr>
          <p:nvPr>
            <p:ph type="sldNum" sz="quarter" idx="12"/>
          </p:nvPr>
        </p:nvSpPr>
        <p:spPr/>
        <p:txBody>
          <a:bodyPr/>
          <a:lstStyle/>
          <a:p>
            <a:fld id="{50153E1E-3A5F-4B98-AE8E-6228722CF5F4}" type="slidenum">
              <a:rPr lang="en-NZ" smtClean="0"/>
              <a:pPr/>
              <a:t>19</a:t>
            </a:fld>
            <a:endParaRPr lang="en-NZ"/>
          </a:p>
        </p:txBody>
      </p:sp>
    </p:spTree>
    <p:extLst>
      <p:ext uri="{BB962C8B-B14F-4D97-AF65-F5344CB8AC3E}">
        <p14:creationId xmlns:p14="http://schemas.microsoft.com/office/powerpoint/2010/main" val="2141503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idx="429496729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pPr>
              <a:defRPr/>
            </a:pPr>
            <a:r>
              <a:rPr lang="en-AU" sz="3900" b="1" dirty="0">
                <a:solidFill>
                  <a:srgbClr val="FF0000"/>
                </a:solidFill>
                <a:effectLst/>
                <a:ea typeface="ＭＳ Ｐゴシック" pitchFamily="34" charset="-128"/>
              </a:rPr>
              <a:t>CODEX ALIMENTARIUS COMMISSION</a:t>
            </a:r>
          </a:p>
        </p:txBody>
      </p:sp>
      <p:sp>
        <p:nvSpPr>
          <p:cNvPr id="44035" name="Rectangle 3"/>
          <p:cNvSpPr>
            <a:spLocks noGrp="1"/>
          </p:cNvSpPr>
          <p:nvPr>
            <p:ph type="body" idx="4294967295"/>
          </p:nvPr>
        </p:nvSpPr>
        <p:spPr/>
        <p:txBody>
          <a:bodyPr/>
          <a:lstStyle/>
          <a:p>
            <a:pPr>
              <a:lnSpc>
                <a:spcPct val="90000"/>
              </a:lnSpc>
            </a:pPr>
            <a:r>
              <a:rPr lang="en-AU" altLang="en-US" sz="2800" b="1" dirty="0">
                <a:ea typeface="ＭＳ Ｐゴシック" pitchFamily="34" charset="-128"/>
              </a:rPr>
              <a:t>Founded in 1962 to protect health, improve consumer protection and facilitate fair trade</a:t>
            </a:r>
          </a:p>
          <a:p>
            <a:pPr>
              <a:lnSpc>
                <a:spcPct val="90000"/>
              </a:lnSpc>
            </a:pPr>
            <a:r>
              <a:rPr lang="en-AU" altLang="en-US" sz="2800" b="1" dirty="0">
                <a:ea typeface="ＭＳ Ｐゴシック" pitchFamily="34" charset="-128"/>
              </a:rPr>
              <a:t>Establishes international food standards, guidelines and recommendations</a:t>
            </a:r>
          </a:p>
          <a:p>
            <a:pPr>
              <a:lnSpc>
                <a:spcPct val="90000"/>
              </a:lnSpc>
            </a:pPr>
            <a:r>
              <a:rPr lang="en-AU" altLang="en-US" sz="2800" b="1" dirty="0">
                <a:ea typeface="ＭＳ Ｐゴシック" pitchFamily="34" charset="-128"/>
              </a:rPr>
              <a:t>Codex is required to base its standards on sound scientific analysis and evidence</a:t>
            </a:r>
          </a:p>
          <a:p>
            <a:pPr>
              <a:lnSpc>
                <a:spcPct val="90000"/>
              </a:lnSpc>
            </a:pPr>
            <a:r>
              <a:rPr lang="en-AU" altLang="en-US" sz="2800" b="1" dirty="0">
                <a:ea typeface="ＭＳ Ｐゴシック" pitchFamily="34" charset="-128"/>
              </a:rPr>
              <a:t>Codex’s health, food safety and commodity standards serve as references under WTO SPS and TBT Agreements and ensures credibility and suitability for national standards internationally.</a:t>
            </a:r>
          </a:p>
        </p:txBody>
      </p:sp>
    </p:spTree>
    <p:extLst>
      <p:ext uri="{BB962C8B-B14F-4D97-AF65-F5344CB8AC3E}">
        <p14:creationId xmlns:p14="http://schemas.microsoft.com/office/powerpoint/2010/main" val="2774762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AU" altLang="en-US" b="1" dirty="0">
                <a:solidFill>
                  <a:srgbClr val="FF0000"/>
                </a:solidFill>
                <a:effectLst/>
                <a:ea typeface="ＭＳ Ｐゴシック" pitchFamily="34" charset="-128"/>
              </a:rPr>
              <a:t>CONCLUSION</a:t>
            </a:r>
          </a:p>
        </p:txBody>
      </p:sp>
      <p:sp>
        <p:nvSpPr>
          <p:cNvPr id="54275" name="Rectangle 3"/>
          <p:cNvSpPr>
            <a:spLocks noGrp="1"/>
          </p:cNvSpPr>
          <p:nvPr>
            <p:ph type="body" idx="4294967295"/>
          </p:nvPr>
        </p:nvSpPr>
        <p:spPr/>
        <p:txBody>
          <a:bodyPr>
            <a:normAutofit lnSpcReduction="10000"/>
          </a:bodyPr>
          <a:lstStyle/>
          <a:p>
            <a:pPr>
              <a:lnSpc>
                <a:spcPct val="80000"/>
              </a:lnSpc>
            </a:pPr>
            <a:r>
              <a:rPr lang="en-AU" altLang="en-US" sz="2800" b="1" dirty="0">
                <a:ea typeface="ＭＳ Ｐゴシック" pitchFamily="34" charset="-128"/>
              </a:rPr>
              <a:t>Activities in the Codex Alimentarius Commission directly influence the regulatory framework for wine</a:t>
            </a:r>
          </a:p>
          <a:p>
            <a:pPr>
              <a:lnSpc>
                <a:spcPct val="80000"/>
              </a:lnSpc>
            </a:pPr>
            <a:r>
              <a:rPr lang="en-AU" altLang="en-US" sz="2800" b="1" dirty="0">
                <a:ea typeface="ＭＳ Ｐゴシック" pitchFamily="34" charset="-128"/>
              </a:rPr>
              <a:t>Difficult for economies without direct interest to maintain understanding of issues and developments presented in the Codex Committees.</a:t>
            </a:r>
          </a:p>
          <a:p>
            <a:pPr>
              <a:lnSpc>
                <a:spcPct val="80000"/>
              </a:lnSpc>
            </a:pPr>
            <a:r>
              <a:rPr lang="en-AU" altLang="en-US" sz="2800" b="1" dirty="0">
                <a:ea typeface="ＭＳ Ｐゴシック" pitchFamily="34" charset="-128"/>
              </a:rPr>
              <a:t>Economies need to maintain transparent, effective, enforceable and mutually coherent regulatory systems that are science-based, adhere to international best practices &amp; promote high levels of collaboration.</a:t>
            </a:r>
          </a:p>
          <a:p>
            <a:pPr>
              <a:lnSpc>
                <a:spcPct val="80000"/>
              </a:lnSpc>
            </a:pPr>
            <a:r>
              <a:rPr lang="en-AU" altLang="en-US" sz="2800" b="1" dirty="0">
                <a:ea typeface="ＭＳ Ｐゴシック" pitchFamily="34" charset="-128"/>
              </a:rPr>
              <a:t>Active involvement in Codex can ensure the protection of consumer and producer interests.</a:t>
            </a:r>
          </a:p>
          <a:p>
            <a:pPr marL="0" indent="0">
              <a:lnSpc>
                <a:spcPct val="80000"/>
              </a:lnSpc>
              <a:buNone/>
            </a:pPr>
            <a:endParaRPr lang="en-AU" altLang="en-US" sz="2800" b="1" dirty="0">
              <a:ea typeface="ＭＳ Ｐゴシック" pitchFamily="34" charset="-128"/>
            </a:endParaRPr>
          </a:p>
          <a:p>
            <a:pPr>
              <a:lnSpc>
                <a:spcPct val="80000"/>
              </a:lnSpc>
            </a:pPr>
            <a:endParaRPr lang="en-AU" altLang="en-US" sz="2800" dirty="0">
              <a:ea typeface="ＭＳ Ｐゴシック" pitchFamily="34" charset="-128"/>
            </a:endParaRPr>
          </a:p>
        </p:txBody>
      </p:sp>
    </p:spTree>
    <p:extLst>
      <p:ext uri="{BB962C8B-B14F-4D97-AF65-F5344CB8AC3E}">
        <p14:creationId xmlns:p14="http://schemas.microsoft.com/office/powerpoint/2010/main" val="1842859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FF0000"/>
                </a:solidFill>
              </a:rPr>
              <a:t>Standards based on science</a:t>
            </a:r>
            <a:endParaRPr lang="en-GB" b="1" dirty="0">
              <a:solidFill>
                <a:srgbClr val="FF0000"/>
              </a:solidFill>
            </a:endParaRPr>
          </a:p>
        </p:txBody>
      </p:sp>
      <p:sp>
        <p:nvSpPr>
          <p:cNvPr id="3" name="Content Placeholder 2"/>
          <p:cNvSpPr>
            <a:spLocks noGrp="1"/>
          </p:cNvSpPr>
          <p:nvPr>
            <p:ph idx="1"/>
          </p:nvPr>
        </p:nvSpPr>
        <p:spPr/>
        <p:txBody>
          <a:bodyPr/>
          <a:lstStyle/>
          <a:p>
            <a:r>
              <a:rPr lang="en-AU" b="1" dirty="0"/>
              <a:t>Scientific standards should be just that: based on science and not used for trade policy or public policy objectives beyond consumer safety, protection and trade facilitation.</a:t>
            </a:r>
            <a:endParaRPr lang="en-GB" b="1" dirty="0"/>
          </a:p>
        </p:txBody>
      </p:sp>
      <p:sp>
        <p:nvSpPr>
          <p:cNvPr id="4" name="Slide Number Placeholder 3"/>
          <p:cNvSpPr>
            <a:spLocks noGrp="1"/>
          </p:cNvSpPr>
          <p:nvPr>
            <p:ph type="sldNum" sz="quarter" idx="12"/>
          </p:nvPr>
        </p:nvSpPr>
        <p:spPr/>
        <p:txBody>
          <a:bodyPr/>
          <a:lstStyle/>
          <a:p>
            <a:fld id="{50153E1E-3A5F-4B98-AE8E-6228722CF5F4}" type="slidenum">
              <a:rPr lang="en-NZ" smtClean="0"/>
              <a:pPr/>
              <a:t>21</a:t>
            </a:fld>
            <a:endParaRPr lang="en-NZ"/>
          </a:p>
        </p:txBody>
      </p:sp>
    </p:spTree>
    <p:extLst>
      <p:ext uri="{BB962C8B-B14F-4D97-AF65-F5344CB8AC3E}">
        <p14:creationId xmlns:p14="http://schemas.microsoft.com/office/powerpoint/2010/main" val="788449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altLang="en-US" b="1" dirty="0">
                <a:solidFill>
                  <a:srgbClr val="FF0000"/>
                </a:solidFill>
                <a:ea typeface="ＭＳ Ｐゴシック" pitchFamily="34" charset="-128"/>
              </a:rPr>
              <a:t>APEC Wine Regulatory Forum as a reference body for Codex</a:t>
            </a:r>
            <a:endParaRPr lang="en-GB" b="1" dirty="0">
              <a:solidFill>
                <a:srgbClr val="FF0000"/>
              </a:solidFill>
            </a:endParaRPr>
          </a:p>
        </p:txBody>
      </p:sp>
      <p:sp>
        <p:nvSpPr>
          <p:cNvPr id="3" name="Content Placeholder 2"/>
          <p:cNvSpPr>
            <a:spLocks noGrp="1"/>
          </p:cNvSpPr>
          <p:nvPr>
            <p:ph idx="1"/>
          </p:nvPr>
        </p:nvSpPr>
        <p:spPr/>
        <p:txBody>
          <a:bodyPr>
            <a:normAutofit/>
          </a:bodyPr>
          <a:lstStyle/>
          <a:p>
            <a:pPr>
              <a:lnSpc>
                <a:spcPct val="80000"/>
              </a:lnSpc>
            </a:pPr>
            <a:r>
              <a:rPr lang="en-AU" altLang="en-US" sz="3000" b="1" dirty="0">
                <a:ea typeface="ＭＳ Ｐゴシック" pitchFamily="34" charset="-128"/>
              </a:rPr>
              <a:t>APEC Wine Regulatory Forum provides ideal opportunities for exchange of information on Codex Activities.</a:t>
            </a:r>
          </a:p>
          <a:p>
            <a:pPr>
              <a:lnSpc>
                <a:spcPct val="80000"/>
              </a:lnSpc>
            </a:pPr>
            <a:r>
              <a:rPr lang="en-AU" altLang="en-US" sz="3000" b="1" dirty="0">
                <a:ea typeface="ＭＳ Ｐゴシック" pitchFamily="34" charset="-128"/>
              </a:rPr>
              <a:t>Reference point to exchange scientific information to develop national positions based on science.</a:t>
            </a:r>
          </a:p>
          <a:p>
            <a:pPr>
              <a:lnSpc>
                <a:spcPct val="80000"/>
              </a:lnSpc>
            </a:pPr>
            <a:r>
              <a:rPr lang="en-AU" altLang="en-US" sz="3000" b="1" dirty="0">
                <a:ea typeface="ＭＳ Ｐゴシック" pitchFamily="34" charset="-128"/>
              </a:rPr>
              <a:t>Critical to coordinate to prevent potentially damaging precedents- just because you don’t produce a product do not mean that decisions wont be against your national interest.</a:t>
            </a:r>
          </a:p>
          <a:p>
            <a:endParaRPr lang="en-GB" dirty="0"/>
          </a:p>
        </p:txBody>
      </p:sp>
      <p:sp>
        <p:nvSpPr>
          <p:cNvPr id="4" name="Slide Number Placeholder 3"/>
          <p:cNvSpPr>
            <a:spLocks noGrp="1"/>
          </p:cNvSpPr>
          <p:nvPr>
            <p:ph type="sldNum" sz="quarter" idx="12"/>
          </p:nvPr>
        </p:nvSpPr>
        <p:spPr/>
        <p:txBody>
          <a:bodyPr/>
          <a:lstStyle/>
          <a:p>
            <a:fld id="{50153E1E-3A5F-4B98-AE8E-6228722CF5F4}" type="slidenum">
              <a:rPr lang="en-NZ" smtClean="0"/>
              <a:pPr/>
              <a:t>22</a:t>
            </a:fld>
            <a:endParaRPr lang="en-NZ"/>
          </a:p>
        </p:txBody>
      </p:sp>
    </p:spTree>
    <p:extLst>
      <p:ext uri="{BB962C8B-B14F-4D97-AF65-F5344CB8AC3E}">
        <p14:creationId xmlns:p14="http://schemas.microsoft.com/office/powerpoint/2010/main" val="744818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idx="429496729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pPr>
              <a:defRPr/>
            </a:pPr>
            <a:r>
              <a:rPr lang="en-AU" sz="3900" b="1" dirty="0">
                <a:solidFill>
                  <a:srgbClr val="FF0000"/>
                </a:solidFill>
                <a:effectLst/>
                <a:ea typeface="ＭＳ Ｐゴシック" pitchFamily="34" charset="-128"/>
              </a:rPr>
              <a:t>Standards Development</a:t>
            </a:r>
          </a:p>
        </p:txBody>
      </p:sp>
      <p:sp>
        <p:nvSpPr>
          <p:cNvPr id="45059" name="Rectangle 3"/>
          <p:cNvSpPr>
            <a:spLocks noGrp="1"/>
          </p:cNvSpPr>
          <p:nvPr>
            <p:ph type="body" idx="4294967295"/>
          </p:nvPr>
        </p:nvSpPr>
        <p:spPr/>
        <p:txBody>
          <a:bodyPr/>
          <a:lstStyle/>
          <a:p>
            <a:pPr>
              <a:lnSpc>
                <a:spcPct val="80000"/>
              </a:lnSpc>
            </a:pPr>
            <a:r>
              <a:rPr lang="en-AU" altLang="en-US" sz="2800" b="1" dirty="0">
                <a:ea typeface="ＭＳ Ｐゴシック" pitchFamily="34" charset="-128"/>
              </a:rPr>
              <a:t>Codex standards are developed through a number of committees: Food Additives, Food Labelling, Methods of Analysis and Sampling, General Principles, Pesticide Residues, Food Import and Export Certification and Inspection Systems.</a:t>
            </a:r>
          </a:p>
          <a:p>
            <a:pPr>
              <a:lnSpc>
                <a:spcPct val="80000"/>
              </a:lnSpc>
            </a:pPr>
            <a:r>
              <a:rPr lang="en-AU" altLang="en-US" sz="2800" b="1" dirty="0">
                <a:ea typeface="ＭＳ Ｐゴシック" pitchFamily="34" charset="-128"/>
              </a:rPr>
              <a:t>Critical to monitor Committees (especially Food Additives and Food Labelling) to ensure public health, the rights of customers and barrier-free trade are not interfered with.</a:t>
            </a:r>
          </a:p>
          <a:p>
            <a:pPr>
              <a:lnSpc>
                <a:spcPct val="80000"/>
              </a:lnSpc>
            </a:pPr>
            <a:r>
              <a:rPr lang="en-AU" altLang="en-US" sz="2800" b="1" dirty="0">
                <a:ea typeface="ＭＳ Ｐゴシック" pitchFamily="34" charset="-128"/>
              </a:rPr>
              <a:t>Increasingly, standard development is being used to promulgate trade agendas.</a:t>
            </a:r>
          </a:p>
        </p:txBody>
      </p:sp>
    </p:spTree>
    <p:extLst>
      <p:ext uri="{BB962C8B-B14F-4D97-AF65-F5344CB8AC3E}">
        <p14:creationId xmlns:p14="http://schemas.microsoft.com/office/powerpoint/2010/main" val="1308661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idx="429496729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pPr>
              <a:defRPr/>
            </a:pPr>
            <a:r>
              <a:rPr lang="en-AU" sz="3900" b="1" dirty="0">
                <a:solidFill>
                  <a:srgbClr val="FF0000"/>
                </a:solidFill>
                <a:effectLst/>
                <a:ea typeface="ＭＳ Ｐゴシック" pitchFamily="34" charset="-128"/>
              </a:rPr>
              <a:t>Key Committees</a:t>
            </a:r>
          </a:p>
        </p:txBody>
      </p:sp>
      <p:sp>
        <p:nvSpPr>
          <p:cNvPr id="46083" name="Rectangle 3"/>
          <p:cNvSpPr>
            <a:spLocks noGrp="1"/>
          </p:cNvSpPr>
          <p:nvPr>
            <p:ph type="body" idx="4294967295"/>
          </p:nvPr>
        </p:nvSpPr>
        <p:spPr/>
        <p:txBody>
          <a:bodyPr>
            <a:normAutofit fontScale="92500" lnSpcReduction="20000"/>
          </a:bodyPr>
          <a:lstStyle/>
          <a:p>
            <a:r>
              <a:rPr lang="en-AU" altLang="en-US" sz="2800" b="1" dirty="0">
                <a:ea typeface="ＭＳ Ｐゴシック" pitchFamily="34" charset="-128"/>
              </a:rPr>
              <a:t>Codex Committee on Food Additives is actively pursuing incorporation of wine additives in the General Standard for Food Additives.</a:t>
            </a:r>
          </a:p>
          <a:p>
            <a:r>
              <a:rPr lang="en-AU" altLang="en-US" sz="2800" b="1" dirty="0">
                <a:ea typeface="ＭＳ Ｐゴシック" pitchFamily="34" charset="-128"/>
              </a:rPr>
              <a:t>CCPR - Economies should consider adopting Codex Maximum Residue Limits (MRLs) where possible to permit trade in foodstuffs that may contain residue.</a:t>
            </a:r>
          </a:p>
          <a:p>
            <a:r>
              <a:rPr lang="en-AU" altLang="en-US" sz="2800" b="1" dirty="0">
                <a:ea typeface="ＭＳ Ｐゴシック" pitchFamily="34" charset="-128"/>
              </a:rPr>
              <a:t>Codex Committee on Food Labeling is responsible for the General Standard for the Labeling of Pre-Packaged Foods.</a:t>
            </a:r>
          </a:p>
          <a:p>
            <a:r>
              <a:rPr lang="en-AU" altLang="en-US" sz="2800" b="1" dirty="0">
                <a:ea typeface="ＭＳ Ｐゴシック" pitchFamily="34" charset="-128"/>
              </a:rPr>
              <a:t>Codex Committee on Methods of Analysis and Sampling is vital to ensure testing regimes are effective and cost efficient.</a:t>
            </a:r>
          </a:p>
        </p:txBody>
      </p:sp>
    </p:spTree>
    <p:extLst>
      <p:ext uri="{BB962C8B-B14F-4D97-AF65-F5344CB8AC3E}">
        <p14:creationId xmlns:p14="http://schemas.microsoft.com/office/powerpoint/2010/main" val="258056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a:solidFill>
                  <a:srgbClr val="FF0000"/>
                </a:solidFill>
              </a:rPr>
              <a:t>Codex Committee on Food Additives</a:t>
            </a:r>
            <a:endParaRPr lang="en-GB" b="1" dirty="0">
              <a:solidFill>
                <a:srgbClr val="FF0000"/>
              </a:solidFill>
            </a:endParaRPr>
          </a:p>
        </p:txBody>
      </p:sp>
      <p:sp>
        <p:nvSpPr>
          <p:cNvPr id="3" name="Content Placeholder 2"/>
          <p:cNvSpPr>
            <a:spLocks noGrp="1"/>
          </p:cNvSpPr>
          <p:nvPr>
            <p:ph idx="1"/>
          </p:nvPr>
        </p:nvSpPr>
        <p:spPr/>
        <p:txBody>
          <a:bodyPr/>
          <a:lstStyle/>
          <a:p>
            <a:r>
              <a:rPr lang="en-AU" b="1" dirty="0"/>
              <a:t>Only recently began to consider wine additives as there was no Commodity Committee on Wine.</a:t>
            </a:r>
          </a:p>
          <a:p>
            <a:r>
              <a:rPr lang="en-AU" b="1" dirty="0"/>
              <a:t>CCFA is considering a number of acidifiers, emulsifiers and stabilisers.</a:t>
            </a:r>
          </a:p>
          <a:p>
            <a:r>
              <a:rPr lang="en-AU" b="1" dirty="0" err="1"/>
              <a:t>EwG</a:t>
            </a:r>
            <a:r>
              <a:rPr lang="en-AU" b="1" dirty="0"/>
              <a:t> has been established chaired by France</a:t>
            </a:r>
            <a:endParaRPr lang="en-GB" b="1" dirty="0"/>
          </a:p>
        </p:txBody>
      </p:sp>
      <p:sp>
        <p:nvSpPr>
          <p:cNvPr id="4" name="Slide Number Placeholder 3"/>
          <p:cNvSpPr>
            <a:spLocks noGrp="1"/>
          </p:cNvSpPr>
          <p:nvPr>
            <p:ph type="sldNum" sz="quarter" idx="12"/>
          </p:nvPr>
        </p:nvSpPr>
        <p:spPr/>
        <p:txBody>
          <a:bodyPr/>
          <a:lstStyle/>
          <a:p>
            <a:fld id="{50153E1E-3A5F-4B98-AE8E-6228722CF5F4}" type="slidenum">
              <a:rPr lang="en-NZ" smtClean="0"/>
              <a:pPr/>
              <a:t>5</a:t>
            </a:fld>
            <a:endParaRPr lang="en-NZ"/>
          </a:p>
        </p:txBody>
      </p:sp>
    </p:spTree>
    <p:extLst>
      <p:ext uri="{BB962C8B-B14F-4D97-AF65-F5344CB8AC3E}">
        <p14:creationId xmlns:p14="http://schemas.microsoft.com/office/powerpoint/2010/main" val="2100883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solidFill>
                  <a:srgbClr val="FF0000"/>
                </a:solidFill>
              </a:rPr>
              <a:t>EwG</a:t>
            </a:r>
            <a:endParaRPr lang="en-GB"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GB" dirty="0"/>
              <a:t>The 46</a:t>
            </a:r>
            <a:r>
              <a:rPr lang="en-GB" baseline="30000" dirty="0"/>
              <a:t>th</a:t>
            </a:r>
            <a:r>
              <a:rPr lang="en-GB" dirty="0"/>
              <a:t> CCFA agreed that food additives with “acidity regulator” and “emulsifier, stabilizer and thickener” function should be considered on a case-by-case basis in food category 14.2.3 (Grape wines).</a:t>
            </a:r>
          </a:p>
          <a:p>
            <a:r>
              <a:rPr lang="en-GB" dirty="0"/>
              <a:t> The </a:t>
            </a:r>
            <a:r>
              <a:rPr lang="en-GB" dirty="0" err="1"/>
              <a:t>eWG</a:t>
            </a:r>
            <a:r>
              <a:rPr lang="en-GB" dirty="0"/>
              <a:t>, led by France, has been tasked to collect information on the actual levels of use of 14 additives listed in Appendix 6 of FA 46/CRD 2, including sodium </a:t>
            </a:r>
            <a:r>
              <a:rPr lang="en-GB" dirty="0" err="1"/>
              <a:t>carboxymethyl</a:t>
            </a:r>
            <a:r>
              <a:rPr lang="en-GB" dirty="0"/>
              <a:t> cellulose (INS 466) and prepare recommendations on a case-by-case basis.</a:t>
            </a:r>
          </a:p>
        </p:txBody>
      </p:sp>
      <p:sp>
        <p:nvSpPr>
          <p:cNvPr id="4" name="Slide Number Placeholder 3"/>
          <p:cNvSpPr>
            <a:spLocks noGrp="1"/>
          </p:cNvSpPr>
          <p:nvPr>
            <p:ph type="sldNum" sz="quarter" idx="12"/>
          </p:nvPr>
        </p:nvSpPr>
        <p:spPr/>
        <p:txBody>
          <a:bodyPr/>
          <a:lstStyle/>
          <a:p>
            <a:fld id="{50153E1E-3A5F-4B98-AE8E-6228722CF5F4}" type="slidenum">
              <a:rPr lang="en-NZ" smtClean="0"/>
              <a:pPr/>
              <a:t>6</a:t>
            </a:fld>
            <a:endParaRPr lang="en-NZ"/>
          </a:p>
        </p:txBody>
      </p:sp>
    </p:spTree>
    <p:extLst>
      <p:ext uri="{BB962C8B-B14F-4D97-AF65-F5344CB8AC3E}">
        <p14:creationId xmlns:p14="http://schemas.microsoft.com/office/powerpoint/2010/main" val="1155626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FF0000"/>
                </a:solidFill>
              </a:rPr>
              <a:t>Level of use</a:t>
            </a:r>
            <a:endParaRPr lang="en-GB" dirty="0">
              <a:solidFill>
                <a:srgbClr val="FF0000"/>
              </a:solidFill>
            </a:endParaRPr>
          </a:p>
        </p:txBody>
      </p:sp>
      <p:sp>
        <p:nvSpPr>
          <p:cNvPr id="3" name="Content Placeholder 2"/>
          <p:cNvSpPr>
            <a:spLocks noGrp="1"/>
          </p:cNvSpPr>
          <p:nvPr>
            <p:ph idx="1"/>
          </p:nvPr>
        </p:nvSpPr>
        <p:spPr/>
        <p:txBody>
          <a:bodyPr/>
          <a:lstStyle/>
          <a:p>
            <a:r>
              <a:rPr lang="en-GB" b="1" dirty="0"/>
              <a:t>For purposes of this topic, the existing numerical maximum permitted use level is the numerical value that is determined by a regulatory provision or is the numerical maximum use level of the food additive when it is used under conditions of good manufacturing practice.</a:t>
            </a:r>
          </a:p>
          <a:p>
            <a:endParaRPr lang="en-GB" dirty="0"/>
          </a:p>
        </p:txBody>
      </p:sp>
      <p:sp>
        <p:nvSpPr>
          <p:cNvPr id="4" name="Slide Number Placeholder 3"/>
          <p:cNvSpPr>
            <a:spLocks noGrp="1"/>
          </p:cNvSpPr>
          <p:nvPr>
            <p:ph type="sldNum" sz="quarter" idx="12"/>
          </p:nvPr>
        </p:nvSpPr>
        <p:spPr/>
        <p:txBody>
          <a:bodyPr/>
          <a:lstStyle/>
          <a:p>
            <a:fld id="{50153E1E-3A5F-4B98-AE8E-6228722CF5F4}" type="slidenum">
              <a:rPr lang="en-NZ" smtClean="0"/>
              <a:pPr/>
              <a:t>7</a:t>
            </a:fld>
            <a:endParaRPr lang="en-NZ" dirty="0"/>
          </a:p>
        </p:txBody>
      </p:sp>
    </p:spTree>
    <p:extLst>
      <p:ext uri="{BB962C8B-B14F-4D97-AF65-F5344CB8AC3E}">
        <p14:creationId xmlns:p14="http://schemas.microsoft.com/office/powerpoint/2010/main" val="1202461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FF0000"/>
                </a:solidFill>
              </a:rPr>
              <a:t>Additives used in wine making</a:t>
            </a:r>
            <a:endParaRPr lang="en-GB" b="1" dirty="0">
              <a:solidFill>
                <a:srgbClr val="FF0000"/>
              </a:solidFill>
            </a:endParaRPr>
          </a:p>
        </p:txBody>
      </p:sp>
      <p:sp>
        <p:nvSpPr>
          <p:cNvPr id="3" name="Content Placeholder 2"/>
          <p:cNvSpPr>
            <a:spLocks noGrp="1"/>
          </p:cNvSpPr>
          <p:nvPr>
            <p:ph idx="1"/>
          </p:nvPr>
        </p:nvSpPr>
        <p:spPr/>
        <p:txBody>
          <a:bodyPr/>
          <a:lstStyle/>
          <a:p>
            <a:r>
              <a:rPr lang="en-GB" sz="1400" b="1" dirty="0"/>
              <a:t>CALCIUM ASCORBATE</a:t>
            </a:r>
          </a:p>
          <a:p>
            <a:r>
              <a:rPr lang="en-GB" sz="1400" b="1" dirty="0"/>
              <a:t>CARBON DIOXIDE</a:t>
            </a:r>
          </a:p>
          <a:p>
            <a:r>
              <a:rPr lang="en-GB" sz="1400" b="1" dirty="0"/>
              <a:t>CITRIC ACID</a:t>
            </a:r>
          </a:p>
          <a:p>
            <a:r>
              <a:rPr lang="en-GB" sz="1400" b="1" dirty="0"/>
              <a:t>ERYTHORBIC ACID (ISOASCORBIC ACID)</a:t>
            </a:r>
          </a:p>
          <a:p>
            <a:r>
              <a:rPr lang="en-GB" sz="1400" b="1" dirty="0"/>
              <a:t>FUMARIC ACID</a:t>
            </a:r>
          </a:p>
          <a:p>
            <a:r>
              <a:rPr lang="en-GB" sz="1400" b="1" dirty="0"/>
              <a:t>GUM ARABIC (ACACIA GUM)</a:t>
            </a:r>
          </a:p>
          <a:p>
            <a:r>
              <a:rPr lang="en-GB" sz="1400" b="1" dirty="0"/>
              <a:t>LACTIC ACID, L-, D- and DL- </a:t>
            </a:r>
          </a:p>
          <a:p>
            <a:r>
              <a:rPr lang="en-GB" sz="1400" b="1" dirty="0"/>
              <a:t>MALIC ACID, DL-</a:t>
            </a:r>
          </a:p>
          <a:p>
            <a:r>
              <a:rPr lang="en-GB" sz="1400" b="1" dirty="0"/>
              <a:t>SODIUM ASCORBATE</a:t>
            </a:r>
          </a:p>
          <a:p>
            <a:r>
              <a:rPr lang="en-GB" sz="1400" b="1" dirty="0"/>
              <a:t>SODIUM CARBOXYMETHYL CELLULOSE (CELLULOSE GUM)</a:t>
            </a:r>
          </a:p>
          <a:p>
            <a:r>
              <a:rPr lang="en-GB" sz="1400" b="1" dirty="0"/>
              <a:t>SODIUM ERYTHORBATE (SODIUM ISOASCORBATE</a:t>
            </a:r>
          </a:p>
          <a:p>
            <a:r>
              <a:rPr lang="en-GB" sz="1400" b="1" dirty="0"/>
              <a:t>TARTRATES</a:t>
            </a:r>
          </a:p>
          <a:p>
            <a:r>
              <a:rPr lang="en-GB" sz="1400" b="1" dirty="0"/>
              <a:t> CALCIUM SULFATE </a:t>
            </a:r>
          </a:p>
          <a:p>
            <a:endParaRPr lang="en-GB" sz="1400" b="1" dirty="0"/>
          </a:p>
          <a:p>
            <a:pPr marL="0" indent="0">
              <a:buNone/>
            </a:pPr>
            <a:endParaRPr lang="en-GB" dirty="0"/>
          </a:p>
        </p:txBody>
      </p:sp>
      <p:sp>
        <p:nvSpPr>
          <p:cNvPr id="4" name="Slide Number Placeholder 3"/>
          <p:cNvSpPr>
            <a:spLocks noGrp="1"/>
          </p:cNvSpPr>
          <p:nvPr>
            <p:ph type="sldNum" sz="quarter" idx="12"/>
          </p:nvPr>
        </p:nvSpPr>
        <p:spPr/>
        <p:txBody>
          <a:bodyPr/>
          <a:lstStyle/>
          <a:p>
            <a:fld id="{50153E1E-3A5F-4B98-AE8E-6228722CF5F4}" type="slidenum">
              <a:rPr lang="en-NZ" smtClean="0"/>
              <a:pPr/>
              <a:t>8</a:t>
            </a:fld>
            <a:endParaRPr lang="en-NZ"/>
          </a:p>
        </p:txBody>
      </p:sp>
    </p:spTree>
    <p:extLst>
      <p:ext uri="{BB962C8B-B14F-4D97-AF65-F5344CB8AC3E}">
        <p14:creationId xmlns:p14="http://schemas.microsoft.com/office/powerpoint/2010/main" val="1974909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a:solidFill>
                  <a:srgbClr val="FF0000"/>
                </a:solidFill>
              </a:rPr>
              <a:t>Other wine additives not yet in the GSFA or under consideration</a:t>
            </a:r>
            <a:endParaRPr lang="en-GB" b="1"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r>
              <a:rPr lang="en-AU" b="1" dirty="0" err="1"/>
              <a:t>Metatartaric</a:t>
            </a:r>
            <a:r>
              <a:rPr lang="en-AU" b="1" dirty="0"/>
              <a:t> acid (INS 353), Tannic acid (Tannins) (INS 181) and Yeast </a:t>
            </a:r>
            <a:r>
              <a:rPr lang="en-AU" b="1" dirty="0" err="1"/>
              <a:t>mannoproteins</a:t>
            </a:r>
            <a:r>
              <a:rPr lang="en-AU" b="1" dirty="0"/>
              <a:t> (INS 455) have been included in the JECFA Priority List for evaluation .</a:t>
            </a:r>
          </a:p>
          <a:p>
            <a:pPr marL="0" indent="0">
              <a:buNone/>
            </a:pPr>
            <a:endParaRPr lang="en-AU" b="1" dirty="0"/>
          </a:p>
          <a:p>
            <a:r>
              <a:rPr lang="en-GB" b="1" dirty="0"/>
              <a:t>Australia also proposed the following additives for consideration:</a:t>
            </a:r>
          </a:p>
          <a:p>
            <a:pPr marL="0" indent="0">
              <a:buNone/>
            </a:pPr>
            <a:r>
              <a:rPr lang="en-GB" b="1" dirty="0"/>
              <a:t> </a:t>
            </a:r>
          </a:p>
          <a:p>
            <a:pPr lvl="1"/>
            <a:r>
              <a:rPr lang="en-GB" b="1" dirty="0"/>
              <a:t>Calcium phosphates (INS 341)</a:t>
            </a:r>
          </a:p>
          <a:p>
            <a:pPr lvl="1"/>
            <a:r>
              <a:rPr lang="en-GB" b="1" dirty="0"/>
              <a:t>Ammonium phosphates (INS 342)</a:t>
            </a:r>
          </a:p>
          <a:p>
            <a:pPr marL="0" indent="0">
              <a:buNone/>
            </a:pPr>
            <a:r>
              <a:rPr lang="en-AU" dirty="0"/>
              <a:t> </a:t>
            </a:r>
            <a:endParaRPr lang="en-GB" dirty="0"/>
          </a:p>
        </p:txBody>
      </p:sp>
      <p:sp>
        <p:nvSpPr>
          <p:cNvPr id="4" name="Slide Number Placeholder 3"/>
          <p:cNvSpPr>
            <a:spLocks noGrp="1"/>
          </p:cNvSpPr>
          <p:nvPr>
            <p:ph type="sldNum" sz="quarter" idx="12"/>
          </p:nvPr>
        </p:nvSpPr>
        <p:spPr/>
        <p:txBody>
          <a:bodyPr/>
          <a:lstStyle/>
          <a:p>
            <a:fld id="{50153E1E-3A5F-4B98-AE8E-6228722CF5F4}" type="slidenum">
              <a:rPr lang="en-NZ" smtClean="0"/>
              <a:pPr/>
              <a:t>9</a:t>
            </a:fld>
            <a:endParaRPr lang="en-NZ"/>
          </a:p>
        </p:txBody>
      </p:sp>
    </p:spTree>
    <p:extLst>
      <p:ext uri="{BB962C8B-B14F-4D97-AF65-F5344CB8AC3E}">
        <p14:creationId xmlns:p14="http://schemas.microsoft.com/office/powerpoint/2010/main" val="2413862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594</TotalTime>
  <Words>1493</Words>
  <Application>Microsoft Office PowerPoint</Application>
  <PresentationFormat>On-screen Show (4:3)</PresentationFormat>
  <Paragraphs>121</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ＭＳ Ｐゴシック</vt:lpstr>
      <vt:lpstr>Arial</vt:lpstr>
      <vt:lpstr>Calibri</vt:lpstr>
      <vt:lpstr>Office Theme</vt:lpstr>
      <vt:lpstr>Codex Engagement: Overview of Codex Committees of importance to wine</vt:lpstr>
      <vt:lpstr>CODEX ALIMENTARIUS COMMISSION</vt:lpstr>
      <vt:lpstr>Standards Development</vt:lpstr>
      <vt:lpstr>Key Committees</vt:lpstr>
      <vt:lpstr>Codex Committee on Food Additives</vt:lpstr>
      <vt:lpstr>EwG</vt:lpstr>
      <vt:lpstr>Level of use</vt:lpstr>
      <vt:lpstr>Additives used in wine making</vt:lpstr>
      <vt:lpstr>Other wine additives not yet in the GSFA or under consideration</vt:lpstr>
      <vt:lpstr>Issues within the CCFA</vt:lpstr>
      <vt:lpstr>The European Way</vt:lpstr>
      <vt:lpstr>GMP or numerical limits</vt:lpstr>
      <vt:lpstr>GMP is the norm in winemaking</vt:lpstr>
      <vt:lpstr>Problems with arbitrary limits</vt:lpstr>
      <vt:lpstr>What are the European limits based on?</vt:lpstr>
      <vt:lpstr>What can we do?</vt:lpstr>
      <vt:lpstr>Other Codex Committees</vt:lpstr>
      <vt:lpstr>Other Codex Committees</vt:lpstr>
      <vt:lpstr> Codex Committee on Food Import and Export Certification Systems </vt:lpstr>
      <vt:lpstr>CONCLUSION</vt:lpstr>
      <vt:lpstr>Standards based on science</vt:lpstr>
      <vt:lpstr>APEC Wine Regulatory Forum as a reference body for Codex</vt:lpstr>
    </vt:vector>
  </TitlesOfParts>
  <Company>MAF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Pesticide Residue-related Trade Issues</dc:title>
  <dc:creator>Dave Lunn</dc:creator>
  <cp:lastModifiedBy>Intern DC</cp:lastModifiedBy>
  <cp:revision>61</cp:revision>
  <cp:lastPrinted>2014-08-21T05:57:36Z</cp:lastPrinted>
  <dcterms:created xsi:type="dcterms:W3CDTF">2014-04-03T02:07:25Z</dcterms:created>
  <dcterms:modified xsi:type="dcterms:W3CDTF">2017-10-18T17:17:22Z</dcterms:modified>
</cp:coreProperties>
</file>