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4" r:id="rId6"/>
    <p:sldId id="265" r:id="rId7"/>
    <p:sldId id="261" r:id="rId8"/>
    <p:sldId id="260" r:id="rId9"/>
    <p:sldId id="262"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942" autoAdjust="0"/>
  </p:normalViewPr>
  <p:slideViewPr>
    <p:cSldViewPr>
      <p:cViewPr varScale="1">
        <p:scale>
          <a:sx n="90" d="100"/>
          <a:sy n="90" d="100"/>
        </p:scale>
        <p:origin x="90" y="26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AWRIFS01\Main\Teams\Industry%20Development%20and%20Support\Viticulture\MARCEL\INVESTIGATION\Small%20Scale%20Vinification_Tabulated%20Resul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title</c:v>
          </c:tx>
          <c:spPr>
            <a:ln w="28575">
              <a:noFill/>
            </a:ln>
          </c:spPr>
          <c:dPt>
            <c:idx val="0"/>
            <c:marker>
              <c:spPr>
                <a:solidFill>
                  <a:srgbClr val="FF0000"/>
                </a:solidFill>
              </c:spPr>
            </c:marker>
            <c:bubble3D val="0"/>
            <c:extLst>
              <c:ext xmlns:c16="http://schemas.microsoft.com/office/drawing/2014/chart" uri="{C3380CC4-5D6E-409C-BE32-E72D297353CC}">
                <c16:uniqueId val="{00000000-5249-44DF-84CB-6ED2ECBBF78E}"/>
              </c:ext>
            </c:extLst>
          </c:dPt>
          <c:dPt>
            <c:idx val="18"/>
            <c:marker>
              <c:spPr>
                <a:solidFill>
                  <a:srgbClr val="FF0000"/>
                </a:solidFill>
              </c:spPr>
            </c:marker>
            <c:bubble3D val="0"/>
            <c:extLst>
              <c:ext xmlns:c16="http://schemas.microsoft.com/office/drawing/2014/chart" uri="{C3380CC4-5D6E-409C-BE32-E72D297353CC}">
                <c16:uniqueId val="{00000001-5249-44DF-84CB-6ED2ECBBF78E}"/>
              </c:ext>
            </c:extLst>
          </c:dPt>
          <c:dPt>
            <c:idx val="21"/>
            <c:marker>
              <c:spPr>
                <a:solidFill>
                  <a:srgbClr val="FF0000"/>
                </a:solidFill>
              </c:spPr>
            </c:marker>
            <c:bubble3D val="0"/>
            <c:extLst>
              <c:ext xmlns:c16="http://schemas.microsoft.com/office/drawing/2014/chart" uri="{C3380CC4-5D6E-409C-BE32-E72D297353CC}">
                <c16:uniqueId val="{00000002-5249-44DF-84CB-6ED2ECBBF78E}"/>
              </c:ext>
            </c:extLst>
          </c:dPt>
          <c:dPt>
            <c:idx val="23"/>
            <c:marker>
              <c:spPr>
                <a:solidFill>
                  <a:srgbClr val="FF0000"/>
                </a:solidFill>
              </c:spPr>
            </c:marker>
            <c:bubble3D val="0"/>
            <c:extLst>
              <c:ext xmlns:c16="http://schemas.microsoft.com/office/drawing/2014/chart" uri="{C3380CC4-5D6E-409C-BE32-E72D297353CC}">
                <c16:uniqueId val="{00000003-5249-44DF-84CB-6ED2ECBBF78E}"/>
              </c:ext>
            </c:extLst>
          </c:dPt>
          <c:dPt>
            <c:idx val="24"/>
            <c:marker>
              <c:spPr>
                <a:solidFill>
                  <a:srgbClr val="FF0000"/>
                </a:solidFill>
              </c:spPr>
            </c:marker>
            <c:bubble3D val="0"/>
            <c:extLst>
              <c:ext xmlns:c16="http://schemas.microsoft.com/office/drawing/2014/chart" uri="{C3380CC4-5D6E-409C-BE32-E72D297353CC}">
                <c16:uniqueId val="{00000004-5249-44DF-84CB-6ED2ECBBF78E}"/>
              </c:ext>
            </c:extLst>
          </c:dPt>
          <c:dPt>
            <c:idx val="25"/>
            <c:marker>
              <c:spPr>
                <a:solidFill>
                  <a:srgbClr val="FF0000"/>
                </a:solidFill>
              </c:spPr>
            </c:marker>
            <c:bubble3D val="0"/>
            <c:extLst>
              <c:ext xmlns:c16="http://schemas.microsoft.com/office/drawing/2014/chart" uri="{C3380CC4-5D6E-409C-BE32-E72D297353CC}">
                <c16:uniqueId val="{00000005-5249-44DF-84CB-6ED2ECBBF78E}"/>
              </c:ext>
            </c:extLst>
          </c:dPt>
          <c:trendline>
            <c:trendlineType val="linear"/>
            <c:dispRSqr val="0"/>
            <c:dispEq val="0"/>
          </c:trendline>
          <c:trendline>
            <c:trendlineType val="linear"/>
            <c:dispRSqr val="1"/>
            <c:dispEq val="0"/>
            <c:trendlineLbl>
              <c:layout>
                <c:manualLayout>
                  <c:x val="0.16730134374228883"/>
                  <c:y val="-0.31286658743128842"/>
                </c:manualLayout>
              </c:layout>
              <c:tx>
                <c:rich>
                  <a:bodyPr/>
                  <a:lstStyle/>
                  <a:p>
                    <a:pPr>
                      <a:defRPr/>
                    </a:pPr>
                    <a:r>
                      <a:rPr lang="en-US" sz="1400" dirty="0"/>
                      <a:t>R² = 0.159</a:t>
                    </a:r>
                  </a:p>
                </c:rich>
              </c:tx>
              <c:numFmt formatCode="General" sourceLinked="0"/>
            </c:trendlineLbl>
          </c:trendline>
          <c:xVal>
            <c:numRef>
              <c:f>Sheet2!$A$2:$A$35</c:f>
              <c:numCache>
                <c:formatCode>General</c:formatCode>
                <c:ptCount val="34"/>
                <c:pt idx="0">
                  <c:v>0.30000000000000032</c:v>
                </c:pt>
                <c:pt idx="1">
                  <c:v>0.60000000000000064</c:v>
                </c:pt>
                <c:pt idx="2">
                  <c:v>0.70000000000000062</c:v>
                </c:pt>
                <c:pt idx="3">
                  <c:v>0.5</c:v>
                </c:pt>
                <c:pt idx="4">
                  <c:v>0.60000000000000064</c:v>
                </c:pt>
                <c:pt idx="5">
                  <c:v>0.5</c:v>
                </c:pt>
                <c:pt idx="6">
                  <c:v>1.4</c:v>
                </c:pt>
                <c:pt idx="7">
                  <c:v>0.8</c:v>
                </c:pt>
                <c:pt idx="8">
                  <c:v>0.8</c:v>
                </c:pt>
                <c:pt idx="9">
                  <c:v>0.4</c:v>
                </c:pt>
                <c:pt idx="10">
                  <c:v>0.60000000000000064</c:v>
                </c:pt>
                <c:pt idx="11">
                  <c:v>0.8</c:v>
                </c:pt>
                <c:pt idx="12">
                  <c:v>0.5</c:v>
                </c:pt>
                <c:pt idx="13">
                  <c:v>0.60000000000000064</c:v>
                </c:pt>
                <c:pt idx="14">
                  <c:v>0.4</c:v>
                </c:pt>
                <c:pt idx="15">
                  <c:v>0.60000000000000064</c:v>
                </c:pt>
                <c:pt idx="16">
                  <c:v>0.8</c:v>
                </c:pt>
                <c:pt idx="17">
                  <c:v>1.2</c:v>
                </c:pt>
                <c:pt idx="18">
                  <c:v>1.5</c:v>
                </c:pt>
                <c:pt idx="19">
                  <c:v>1.3</c:v>
                </c:pt>
                <c:pt idx="20">
                  <c:v>1.5</c:v>
                </c:pt>
                <c:pt idx="21">
                  <c:v>0.70000000000000062</c:v>
                </c:pt>
                <c:pt idx="22">
                  <c:v>1.5</c:v>
                </c:pt>
                <c:pt idx="23" formatCode="0.0">
                  <c:v>1</c:v>
                </c:pt>
                <c:pt idx="24">
                  <c:v>0</c:v>
                </c:pt>
                <c:pt idx="25">
                  <c:v>0.9</c:v>
                </c:pt>
                <c:pt idx="26">
                  <c:v>1.3</c:v>
                </c:pt>
                <c:pt idx="27">
                  <c:v>1.5</c:v>
                </c:pt>
                <c:pt idx="28" formatCode="0.0">
                  <c:v>1</c:v>
                </c:pt>
                <c:pt idx="29">
                  <c:v>0.5</c:v>
                </c:pt>
                <c:pt idx="30">
                  <c:v>0.5</c:v>
                </c:pt>
                <c:pt idx="31">
                  <c:v>0.70000000000000062</c:v>
                </c:pt>
                <c:pt idx="32">
                  <c:v>0.5</c:v>
                </c:pt>
                <c:pt idx="33" formatCode="0.0">
                  <c:v>1</c:v>
                </c:pt>
              </c:numCache>
            </c:numRef>
          </c:xVal>
          <c:yVal>
            <c:numRef>
              <c:f>Sheet2!$B$2:$B$35</c:f>
              <c:numCache>
                <c:formatCode>0</c:formatCode>
                <c:ptCount val="34"/>
                <c:pt idx="0">
                  <c:v>0</c:v>
                </c:pt>
                <c:pt idx="1">
                  <c:v>0</c:v>
                </c:pt>
                <c:pt idx="2">
                  <c:v>0</c:v>
                </c:pt>
                <c:pt idx="3">
                  <c:v>0</c:v>
                </c:pt>
                <c:pt idx="4">
                  <c:v>0</c:v>
                </c:pt>
                <c:pt idx="5">
                  <c:v>0</c:v>
                </c:pt>
                <c:pt idx="6">
                  <c:v>1</c:v>
                </c:pt>
                <c:pt idx="7">
                  <c:v>1</c:v>
                </c:pt>
                <c:pt idx="8">
                  <c:v>1</c:v>
                </c:pt>
                <c:pt idx="9">
                  <c:v>2</c:v>
                </c:pt>
                <c:pt idx="10">
                  <c:v>2</c:v>
                </c:pt>
                <c:pt idx="11">
                  <c:v>2</c:v>
                </c:pt>
                <c:pt idx="12">
                  <c:v>3</c:v>
                </c:pt>
                <c:pt idx="13">
                  <c:v>3</c:v>
                </c:pt>
                <c:pt idx="14">
                  <c:v>3</c:v>
                </c:pt>
                <c:pt idx="15">
                  <c:v>3</c:v>
                </c:pt>
                <c:pt idx="16">
                  <c:v>4</c:v>
                </c:pt>
                <c:pt idx="17">
                  <c:v>6</c:v>
                </c:pt>
                <c:pt idx="18">
                  <c:v>6</c:v>
                </c:pt>
                <c:pt idx="19">
                  <c:v>6</c:v>
                </c:pt>
                <c:pt idx="20">
                  <c:v>6</c:v>
                </c:pt>
                <c:pt idx="21">
                  <c:v>6</c:v>
                </c:pt>
                <c:pt idx="22">
                  <c:v>6</c:v>
                </c:pt>
                <c:pt idx="23">
                  <c:v>6</c:v>
                </c:pt>
                <c:pt idx="24">
                  <c:v>6</c:v>
                </c:pt>
                <c:pt idx="25">
                  <c:v>6</c:v>
                </c:pt>
                <c:pt idx="26">
                  <c:v>6</c:v>
                </c:pt>
                <c:pt idx="27">
                  <c:v>6</c:v>
                </c:pt>
                <c:pt idx="28">
                  <c:v>6</c:v>
                </c:pt>
                <c:pt idx="29">
                  <c:v>6</c:v>
                </c:pt>
                <c:pt idx="30">
                  <c:v>6</c:v>
                </c:pt>
                <c:pt idx="31">
                  <c:v>6</c:v>
                </c:pt>
                <c:pt idx="32">
                  <c:v>6</c:v>
                </c:pt>
                <c:pt idx="33">
                  <c:v>9</c:v>
                </c:pt>
              </c:numCache>
            </c:numRef>
          </c:yVal>
          <c:smooth val="0"/>
          <c:extLst>
            <c:ext xmlns:c16="http://schemas.microsoft.com/office/drawing/2014/chart" uri="{C3380CC4-5D6E-409C-BE32-E72D297353CC}">
              <c16:uniqueId val="{00000008-5249-44DF-84CB-6ED2ECBBF78E}"/>
            </c:ext>
          </c:extLst>
        </c:ser>
        <c:dLbls>
          <c:showLegendKey val="0"/>
          <c:showVal val="0"/>
          <c:showCatName val="0"/>
          <c:showSerName val="0"/>
          <c:showPercent val="0"/>
          <c:showBubbleSize val="0"/>
        </c:dLbls>
        <c:axId val="48482560"/>
        <c:axId val="71584384"/>
      </c:scatterChart>
      <c:valAx>
        <c:axId val="48482560"/>
        <c:scaling>
          <c:orientation val="minMax"/>
          <c:max val="2"/>
        </c:scaling>
        <c:delete val="0"/>
        <c:axPos val="b"/>
        <c:title>
          <c:tx>
            <c:rich>
              <a:bodyPr/>
              <a:lstStyle/>
              <a:p>
                <a:pPr>
                  <a:defRPr/>
                </a:pPr>
                <a:r>
                  <a:rPr lang="en-AU" dirty="0">
                    <a:latin typeface="Arial" pitchFamily="34" charset="0"/>
                    <a:cs typeface="Arial" pitchFamily="34" charset="0"/>
                  </a:rPr>
                  <a:t>Manganese (mg/L)</a:t>
                </a:r>
              </a:p>
            </c:rich>
          </c:tx>
          <c:overlay val="0"/>
        </c:title>
        <c:numFmt formatCode="General" sourceLinked="1"/>
        <c:majorTickMark val="none"/>
        <c:minorTickMark val="none"/>
        <c:tickLblPos val="nextTo"/>
        <c:crossAx val="71584384"/>
        <c:crosses val="autoZero"/>
        <c:crossBetween val="midCat"/>
      </c:valAx>
      <c:valAx>
        <c:axId val="71584384"/>
        <c:scaling>
          <c:orientation val="minMax"/>
        </c:scaling>
        <c:delete val="0"/>
        <c:axPos val="l"/>
        <c:majorGridlines>
          <c:spPr>
            <a:ln w="0">
              <a:gradFill>
                <a:gsLst>
                  <a:gs pos="0">
                    <a:schemeClr val="bg1"/>
                  </a:gs>
                  <a:gs pos="50000">
                    <a:srgbClr val="4F81BD">
                      <a:tint val="44500"/>
                      <a:satMod val="160000"/>
                    </a:srgbClr>
                  </a:gs>
                  <a:gs pos="100000">
                    <a:srgbClr val="4F81BD">
                      <a:tint val="23500"/>
                      <a:satMod val="160000"/>
                    </a:srgbClr>
                  </a:gs>
                </a:gsLst>
                <a:lin ang="5400000" scaled="0"/>
              </a:gradFill>
            </a:ln>
          </c:spPr>
        </c:majorGridlines>
        <c:title>
          <c:tx>
            <c:rich>
              <a:bodyPr/>
              <a:lstStyle/>
              <a:p>
                <a:pPr>
                  <a:defRPr/>
                </a:pPr>
                <a:r>
                  <a:rPr lang="en-AU" dirty="0">
                    <a:latin typeface="Arial" pitchFamily="34" charset="0"/>
                    <a:cs typeface="Arial" pitchFamily="34" charset="0"/>
                  </a:rPr>
                  <a:t>Number of </a:t>
                </a:r>
                <a:r>
                  <a:rPr lang="en-AU" dirty="0" err="1">
                    <a:latin typeface="Arial" pitchFamily="34" charset="0"/>
                    <a:cs typeface="Arial" pitchFamily="34" charset="0"/>
                  </a:rPr>
                  <a:t>mancozeb</a:t>
                </a:r>
                <a:r>
                  <a:rPr lang="en-AU" dirty="0">
                    <a:latin typeface="Arial" pitchFamily="34" charset="0"/>
                    <a:cs typeface="Arial" pitchFamily="34" charset="0"/>
                  </a:rPr>
                  <a:t> sprays</a:t>
                </a:r>
              </a:p>
            </c:rich>
          </c:tx>
          <c:overlay val="0"/>
        </c:title>
        <c:numFmt formatCode="0" sourceLinked="1"/>
        <c:majorTickMark val="none"/>
        <c:minorTickMark val="none"/>
        <c:tickLblPos val="nextTo"/>
        <c:crossAx val="48482560"/>
        <c:crosses val="autoZero"/>
        <c:crossBetween val="midCat"/>
      </c:valAx>
    </c:plotArea>
    <c:plotVisOnly val="1"/>
    <c:dispBlanksAs val="gap"/>
    <c:showDLblsOverMax val="0"/>
  </c:chart>
  <c:spPr>
    <a:ln>
      <a:noFill/>
    </a:ln>
  </c:spPr>
  <c:txPr>
    <a:bodyPr/>
    <a:lstStyle/>
    <a:p>
      <a:pPr>
        <a:defRPr>
          <a:ln>
            <a:noFill/>
          </a:ln>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F019D0-B79B-4C31-AB8A-5B0F91FD04D0}" type="datetimeFigureOut">
              <a:rPr lang="en-AU" smtClean="0"/>
              <a:pPr/>
              <a:t>18/10/2017</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2422B6-94B8-45E2-9206-6270C3C726D5}" type="slidenum">
              <a:rPr lang="en-AU" smtClean="0"/>
              <a:pPr/>
              <a:t>‹#›</a:t>
            </a:fld>
            <a:endParaRPr lang="en-AU"/>
          </a:p>
        </p:txBody>
      </p:sp>
    </p:spTree>
    <p:extLst>
      <p:ext uri="{BB962C8B-B14F-4D97-AF65-F5344CB8AC3E}">
        <p14:creationId xmlns:p14="http://schemas.microsoft.com/office/powerpoint/2010/main" val="3601145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en.wikipedia.org/wiki/Senescent"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82422B6-94B8-45E2-9206-6270C3C726D5}" type="slidenum">
              <a:rPr lang="en-AU" smtClean="0"/>
              <a:pPr/>
              <a:t>1</a:t>
            </a:fld>
            <a:endParaRPr lang="en-AU"/>
          </a:p>
        </p:txBody>
      </p:sp>
    </p:spTree>
    <p:extLst>
      <p:ext uri="{BB962C8B-B14F-4D97-AF65-F5344CB8AC3E}">
        <p14:creationId xmlns:p14="http://schemas.microsoft.com/office/powerpoint/2010/main" val="35825069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182422B6-94B8-45E2-9206-6270C3C726D5}" type="slidenum">
              <a:rPr lang="en-AU" smtClean="0"/>
              <a:pPr/>
              <a:t>10</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The six main organic acids found in wine are all present in varying amounts naturally.</a:t>
            </a:r>
            <a:r>
              <a:rPr lang="en-AU" baseline="0" dirty="0"/>
              <a:t> </a:t>
            </a:r>
          </a:p>
          <a:p>
            <a:r>
              <a:rPr lang="en-AU" baseline="0" dirty="0"/>
              <a:t>There is a vast range of other acids also found which can contribute to the overall sensory experience, but they are present is proportionally insignificant amounts compared to the main six.</a:t>
            </a:r>
          </a:p>
          <a:p>
            <a:r>
              <a:rPr lang="en-AU" baseline="0" dirty="0"/>
              <a:t>Tartaric, malic and citric are present in grapes while acetic, lactic and </a:t>
            </a:r>
            <a:r>
              <a:rPr lang="en-AU" baseline="0" dirty="0" err="1"/>
              <a:t>succinic</a:t>
            </a:r>
            <a:r>
              <a:rPr lang="en-AU" baseline="0" dirty="0"/>
              <a:t> are products of primary and secondary fermentation processes.</a:t>
            </a:r>
          </a:p>
          <a:p>
            <a:r>
              <a:rPr lang="en-AU" baseline="0" dirty="0"/>
              <a:t>The naturally occurring proportions of each of these acids is largely driven by environmental and genetic factors and has a significant impact on the final sensory and varietal profile of the product.</a:t>
            </a:r>
            <a:endParaRPr lang="en-AU" dirty="0"/>
          </a:p>
        </p:txBody>
      </p:sp>
      <p:sp>
        <p:nvSpPr>
          <p:cNvPr id="4" name="Slide Number Placeholder 3"/>
          <p:cNvSpPr>
            <a:spLocks noGrp="1"/>
          </p:cNvSpPr>
          <p:nvPr>
            <p:ph type="sldNum" sz="quarter" idx="10"/>
          </p:nvPr>
        </p:nvSpPr>
        <p:spPr/>
        <p:txBody>
          <a:bodyPr/>
          <a:lstStyle/>
          <a:p>
            <a:fld id="{182422B6-94B8-45E2-9206-6270C3C726D5}" type="slidenum">
              <a:rPr lang="en-AU" smtClean="0"/>
              <a:pPr/>
              <a:t>2</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During the vinification process we see significant</a:t>
            </a:r>
            <a:r>
              <a:rPr lang="en-AU" baseline="0" dirty="0"/>
              <a:t> changes in the levels of  organic acids.</a:t>
            </a:r>
          </a:p>
          <a:p>
            <a:r>
              <a:rPr lang="en-AU" baseline="0" dirty="0"/>
              <a:t>The final  levels of each are driven by the initial quantities present, the grape variety, the wine style desired and the various vinification process and yeast used.</a:t>
            </a:r>
            <a:endParaRPr lang="en-AU" dirty="0"/>
          </a:p>
        </p:txBody>
      </p:sp>
      <p:sp>
        <p:nvSpPr>
          <p:cNvPr id="4" name="Slide Number Placeholder 3"/>
          <p:cNvSpPr>
            <a:spLocks noGrp="1"/>
          </p:cNvSpPr>
          <p:nvPr>
            <p:ph type="sldNum" sz="quarter" idx="10"/>
          </p:nvPr>
        </p:nvSpPr>
        <p:spPr/>
        <p:txBody>
          <a:bodyPr/>
          <a:lstStyle/>
          <a:p>
            <a:fld id="{182422B6-94B8-45E2-9206-6270C3C726D5}" type="slidenum">
              <a:rPr lang="en-AU" smtClean="0"/>
              <a:pPr/>
              <a:t>3</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The variation in organic acid content between wines is significant and represents a complex interplay between environmental and stylistic issues.</a:t>
            </a:r>
          </a:p>
          <a:p>
            <a:r>
              <a:rPr lang="en-AU" dirty="0"/>
              <a:t>Importantly, all these naturally occurring species pose no health related issues at quantities found in wine.</a:t>
            </a:r>
          </a:p>
          <a:p>
            <a:endParaRPr lang="en-AU" dirty="0"/>
          </a:p>
        </p:txBody>
      </p:sp>
      <p:sp>
        <p:nvSpPr>
          <p:cNvPr id="4" name="Slide Number Placeholder 3"/>
          <p:cNvSpPr>
            <a:spLocks noGrp="1"/>
          </p:cNvSpPr>
          <p:nvPr>
            <p:ph type="sldNum" sz="quarter" idx="10"/>
          </p:nvPr>
        </p:nvSpPr>
        <p:spPr/>
        <p:txBody>
          <a:bodyPr/>
          <a:lstStyle/>
          <a:p>
            <a:fld id="{182422B6-94B8-45E2-9206-6270C3C726D5}" type="slidenum">
              <a:rPr lang="en-AU" smtClean="0"/>
              <a:pPr/>
              <a:t>4</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Acid additions are made to a sensory profile (GMP) rather than to meet arbitrary levels</a:t>
            </a:r>
          </a:p>
          <a:p>
            <a:r>
              <a:rPr lang="en-AU" dirty="0"/>
              <a:t>The respiratory loss of </a:t>
            </a:r>
            <a:r>
              <a:rPr lang="en-AU" dirty="0" err="1"/>
              <a:t>malic</a:t>
            </a:r>
            <a:r>
              <a:rPr lang="en-AU" dirty="0"/>
              <a:t> acid is more pronounced in warmer climates. When all the </a:t>
            </a:r>
            <a:r>
              <a:rPr lang="en-AU" dirty="0" err="1"/>
              <a:t>malic</a:t>
            </a:r>
            <a:r>
              <a:rPr lang="en-AU" dirty="0"/>
              <a:t> acid is used up in the grape, it is considered “over-ripe” or </a:t>
            </a:r>
            <a:r>
              <a:rPr lang="en-AU" dirty="0">
                <a:hlinkClick r:id="rId3" tooltip="Senescent"/>
              </a:rPr>
              <a:t>senescent</a:t>
            </a:r>
            <a:r>
              <a:rPr lang="en-AU" dirty="0"/>
              <a:t>. Winemakers must compensate for this loss by adding extraneous acid at the winery in a process known as acidification.</a:t>
            </a:r>
            <a:r>
              <a:rPr lang="en-AU" baseline="30000" dirty="0"/>
              <a:t> </a:t>
            </a:r>
            <a:r>
              <a:rPr lang="en-AU" dirty="0"/>
              <a:t>J. Robinson (</a:t>
            </a:r>
            <a:r>
              <a:rPr lang="en-AU" dirty="0" err="1"/>
              <a:t>ed</a:t>
            </a:r>
            <a:r>
              <a:rPr lang="en-AU" dirty="0"/>
              <a:t>) </a:t>
            </a:r>
            <a:r>
              <a:rPr lang="en-AU" i="1" dirty="0"/>
              <a:t>“The Oxford Companion to Wine”</a:t>
            </a:r>
            <a:r>
              <a:rPr lang="en-AU" dirty="0"/>
              <a:t> Third Edition pg 421–422 Oxford University Press 2006 </a:t>
            </a:r>
          </a:p>
        </p:txBody>
      </p:sp>
      <p:sp>
        <p:nvSpPr>
          <p:cNvPr id="4" name="Slide Number Placeholder 3"/>
          <p:cNvSpPr>
            <a:spLocks noGrp="1"/>
          </p:cNvSpPr>
          <p:nvPr>
            <p:ph type="sldNum" sz="quarter" idx="10"/>
          </p:nvPr>
        </p:nvSpPr>
        <p:spPr/>
        <p:txBody>
          <a:bodyPr/>
          <a:lstStyle/>
          <a:p>
            <a:fld id="{182422B6-94B8-45E2-9206-6270C3C726D5}" type="slidenum">
              <a:rPr lang="en-AU" smtClean="0"/>
              <a:pPr/>
              <a:t>5</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baseline="0" dirty="0"/>
              <a:t>Underlying geology  plays a major part in the bioavailability.</a:t>
            </a:r>
          </a:p>
          <a:p>
            <a:r>
              <a:rPr lang="en-AU" baseline="0" dirty="0"/>
              <a:t>Not only is it not a permitted additive in most parts of the world, there is simply no reason to add it or it salts at an stage of the vinification process.</a:t>
            </a:r>
          </a:p>
          <a:p>
            <a:r>
              <a:rPr lang="en-AU" baseline="0" dirty="0"/>
              <a:t>Not only do vinification processes not reduce the presence of </a:t>
            </a:r>
            <a:r>
              <a:rPr lang="en-AU" baseline="0" dirty="0" err="1"/>
              <a:t>Mn</a:t>
            </a:r>
            <a:r>
              <a:rPr lang="en-AU" baseline="0" dirty="0"/>
              <a:t>, in the case of red wines it releases extra </a:t>
            </a:r>
            <a:r>
              <a:rPr lang="en-AU" baseline="0" dirty="0" err="1"/>
              <a:t>Mn</a:t>
            </a:r>
            <a:r>
              <a:rPr lang="en-AU" baseline="0" dirty="0"/>
              <a:t> during the breakdown of the skins.</a:t>
            </a:r>
          </a:p>
          <a:p>
            <a:endParaRPr lang="en-AU" dirty="0"/>
          </a:p>
        </p:txBody>
      </p:sp>
      <p:sp>
        <p:nvSpPr>
          <p:cNvPr id="4" name="Slide Number Placeholder 3"/>
          <p:cNvSpPr>
            <a:spLocks noGrp="1"/>
          </p:cNvSpPr>
          <p:nvPr>
            <p:ph type="sldNum" sz="quarter" idx="10"/>
          </p:nvPr>
        </p:nvSpPr>
        <p:spPr/>
        <p:txBody>
          <a:bodyPr/>
          <a:lstStyle/>
          <a:p>
            <a:fld id="{182422B6-94B8-45E2-9206-6270C3C726D5}" type="slidenum">
              <a:rPr lang="en-AU" smtClean="0"/>
              <a:pPr/>
              <a:t>6</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This</a:t>
            </a:r>
            <a:r>
              <a:rPr lang="en-AU" baseline="0" dirty="0"/>
              <a:t> first study reviewed levels over 600 wines from around the world.</a:t>
            </a:r>
          </a:p>
          <a:p>
            <a:r>
              <a:rPr lang="en-AU" baseline="0" dirty="0"/>
              <a:t>The second study focused on 200 wines from Australia in comparison to 200 international wines.</a:t>
            </a:r>
            <a:endParaRPr lang="en-AU" dirty="0"/>
          </a:p>
        </p:txBody>
      </p:sp>
      <p:sp>
        <p:nvSpPr>
          <p:cNvPr id="4" name="Slide Number Placeholder 3"/>
          <p:cNvSpPr>
            <a:spLocks noGrp="1"/>
          </p:cNvSpPr>
          <p:nvPr>
            <p:ph type="sldNum" sz="quarter" idx="10"/>
          </p:nvPr>
        </p:nvSpPr>
        <p:spPr/>
        <p:txBody>
          <a:bodyPr/>
          <a:lstStyle/>
          <a:p>
            <a:fld id="{182422B6-94B8-45E2-9206-6270C3C726D5}" type="slidenum">
              <a:rPr lang="en-AU" smtClean="0"/>
              <a:pPr/>
              <a:t>7</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From a survey of nearly</a:t>
            </a:r>
            <a:r>
              <a:rPr lang="en-AU" baseline="0" dirty="0"/>
              <a:t> 2000 samples of finished wine.</a:t>
            </a:r>
          </a:p>
          <a:p>
            <a:r>
              <a:rPr lang="en-AU" baseline="0" dirty="0"/>
              <a:t>Interestingly 2011 was a significantly wet year when we would have expected a greater use of fungicide sprays.</a:t>
            </a:r>
            <a:endParaRPr lang="en-AU" dirty="0"/>
          </a:p>
        </p:txBody>
      </p:sp>
      <p:sp>
        <p:nvSpPr>
          <p:cNvPr id="4" name="Slide Number Placeholder 3"/>
          <p:cNvSpPr>
            <a:spLocks noGrp="1"/>
          </p:cNvSpPr>
          <p:nvPr>
            <p:ph type="sldNum" sz="quarter" idx="10"/>
          </p:nvPr>
        </p:nvSpPr>
        <p:spPr/>
        <p:txBody>
          <a:bodyPr/>
          <a:lstStyle/>
          <a:p>
            <a:fld id="{182422B6-94B8-45E2-9206-6270C3C726D5}" type="slidenum">
              <a:rPr lang="en-AU" smtClean="0"/>
              <a:pPr/>
              <a:t>8</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Grapes were sourced from 22 vineyards which had documented number of </a:t>
            </a:r>
            <a:r>
              <a:rPr lang="en-AU" dirty="0" err="1"/>
              <a:t>Mn</a:t>
            </a:r>
            <a:r>
              <a:rPr lang="en-AU" dirty="0"/>
              <a:t>-based fungicide applications. This fruit was then fermented under controlled</a:t>
            </a:r>
            <a:r>
              <a:rPr lang="en-AU" baseline="0" dirty="0"/>
              <a:t> conditions and no correlation was found.</a:t>
            </a:r>
          </a:p>
          <a:p>
            <a:r>
              <a:rPr lang="en-AU" baseline="0" dirty="0"/>
              <a:t>A number of other vineyards that had no applications at all, had levels of </a:t>
            </a:r>
            <a:r>
              <a:rPr lang="en-AU" baseline="0" dirty="0" err="1"/>
              <a:t>Mn</a:t>
            </a:r>
            <a:r>
              <a:rPr lang="en-AU" baseline="0" dirty="0"/>
              <a:t> above 2.0 mg/L</a:t>
            </a:r>
          </a:p>
          <a:p>
            <a:r>
              <a:rPr lang="en-AU" baseline="0" dirty="0"/>
              <a:t>The differences between this study and earlier ones is probably related to the impacts of local environmental conditions  such as rain events during ripening.</a:t>
            </a:r>
            <a:endParaRPr lang="en-AU" dirty="0"/>
          </a:p>
        </p:txBody>
      </p:sp>
      <p:sp>
        <p:nvSpPr>
          <p:cNvPr id="4" name="Slide Number Placeholder 3"/>
          <p:cNvSpPr>
            <a:spLocks noGrp="1"/>
          </p:cNvSpPr>
          <p:nvPr>
            <p:ph type="sldNum" sz="quarter" idx="10"/>
          </p:nvPr>
        </p:nvSpPr>
        <p:spPr/>
        <p:txBody>
          <a:bodyPr/>
          <a:lstStyle/>
          <a:p>
            <a:fld id="{182422B6-94B8-45E2-9206-6270C3C726D5}" type="slidenum">
              <a:rPr lang="en-AU" smtClean="0"/>
              <a:pPr/>
              <a:t>9</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639D5C6F-2EAC-423C-B972-A72E944A8231}" type="datetimeFigureOut">
              <a:rPr lang="en-AU" smtClean="0"/>
              <a:pPr/>
              <a:t>18/10/2017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2072756-BAFC-4305-8CA7-C7AADA02DA92}" type="slidenum">
              <a:rPr lang="en-AU" smtClean="0"/>
              <a:pPr/>
              <a:t>‹#›</a:t>
            </a:fld>
            <a:endParaRPr lang="en-AU"/>
          </a:p>
        </p:txBody>
      </p:sp>
    </p:spTree>
    <p:extLst>
      <p:ext uri="{BB962C8B-B14F-4D97-AF65-F5344CB8AC3E}">
        <p14:creationId xmlns:p14="http://schemas.microsoft.com/office/powerpoint/2010/main" val="1653775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639D5C6F-2EAC-423C-B972-A72E944A8231}" type="datetimeFigureOut">
              <a:rPr lang="en-AU" smtClean="0"/>
              <a:pPr/>
              <a:t>18/10/2017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2072756-BAFC-4305-8CA7-C7AADA02DA92}" type="slidenum">
              <a:rPr lang="en-AU" smtClean="0"/>
              <a:pPr/>
              <a:t>‹#›</a:t>
            </a:fld>
            <a:endParaRPr lang="en-AU"/>
          </a:p>
        </p:txBody>
      </p:sp>
    </p:spTree>
    <p:extLst>
      <p:ext uri="{BB962C8B-B14F-4D97-AF65-F5344CB8AC3E}">
        <p14:creationId xmlns:p14="http://schemas.microsoft.com/office/powerpoint/2010/main" val="2321955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639D5C6F-2EAC-423C-B972-A72E944A8231}" type="datetimeFigureOut">
              <a:rPr lang="en-AU" smtClean="0"/>
              <a:pPr/>
              <a:t>18/10/2017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2072756-BAFC-4305-8CA7-C7AADA02DA92}" type="slidenum">
              <a:rPr lang="en-AU" smtClean="0"/>
              <a:pPr/>
              <a:t>‹#›</a:t>
            </a:fld>
            <a:endParaRPr lang="en-AU"/>
          </a:p>
        </p:txBody>
      </p:sp>
    </p:spTree>
    <p:extLst>
      <p:ext uri="{BB962C8B-B14F-4D97-AF65-F5344CB8AC3E}">
        <p14:creationId xmlns:p14="http://schemas.microsoft.com/office/powerpoint/2010/main" val="103373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639D5C6F-2EAC-423C-B972-A72E944A8231}" type="datetimeFigureOut">
              <a:rPr lang="en-AU" smtClean="0"/>
              <a:pPr/>
              <a:t>18/10/2017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2072756-BAFC-4305-8CA7-C7AADA02DA92}" type="slidenum">
              <a:rPr lang="en-AU" smtClean="0"/>
              <a:pPr/>
              <a:t>‹#›</a:t>
            </a:fld>
            <a:endParaRPr lang="en-AU"/>
          </a:p>
        </p:txBody>
      </p:sp>
    </p:spTree>
    <p:extLst>
      <p:ext uri="{BB962C8B-B14F-4D97-AF65-F5344CB8AC3E}">
        <p14:creationId xmlns:p14="http://schemas.microsoft.com/office/powerpoint/2010/main" val="2783266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9D5C6F-2EAC-423C-B972-A72E944A8231}" type="datetimeFigureOut">
              <a:rPr lang="en-AU" smtClean="0"/>
              <a:pPr/>
              <a:t>18/10/2017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2072756-BAFC-4305-8CA7-C7AADA02DA92}" type="slidenum">
              <a:rPr lang="en-AU" smtClean="0"/>
              <a:pPr/>
              <a:t>‹#›</a:t>
            </a:fld>
            <a:endParaRPr lang="en-AU"/>
          </a:p>
        </p:txBody>
      </p:sp>
    </p:spTree>
    <p:extLst>
      <p:ext uri="{BB962C8B-B14F-4D97-AF65-F5344CB8AC3E}">
        <p14:creationId xmlns:p14="http://schemas.microsoft.com/office/powerpoint/2010/main" val="1565991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639D5C6F-2EAC-423C-B972-A72E944A8231}" type="datetimeFigureOut">
              <a:rPr lang="en-AU" smtClean="0"/>
              <a:pPr/>
              <a:t>18/10/2017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2072756-BAFC-4305-8CA7-C7AADA02DA92}" type="slidenum">
              <a:rPr lang="en-AU" smtClean="0"/>
              <a:pPr/>
              <a:t>‹#›</a:t>
            </a:fld>
            <a:endParaRPr lang="en-AU"/>
          </a:p>
        </p:txBody>
      </p:sp>
    </p:spTree>
    <p:extLst>
      <p:ext uri="{BB962C8B-B14F-4D97-AF65-F5344CB8AC3E}">
        <p14:creationId xmlns:p14="http://schemas.microsoft.com/office/powerpoint/2010/main" val="1093456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639D5C6F-2EAC-423C-B972-A72E944A8231}" type="datetimeFigureOut">
              <a:rPr lang="en-AU" smtClean="0"/>
              <a:pPr/>
              <a:t>18/10/2017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2072756-BAFC-4305-8CA7-C7AADA02DA92}" type="slidenum">
              <a:rPr lang="en-AU" smtClean="0"/>
              <a:pPr/>
              <a:t>‹#›</a:t>
            </a:fld>
            <a:endParaRPr lang="en-AU"/>
          </a:p>
        </p:txBody>
      </p:sp>
    </p:spTree>
    <p:extLst>
      <p:ext uri="{BB962C8B-B14F-4D97-AF65-F5344CB8AC3E}">
        <p14:creationId xmlns:p14="http://schemas.microsoft.com/office/powerpoint/2010/main" val="3949017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639D5C6F-2EAC-423C-B972-A72E944A8231}" type="datetimeFigureOut">
              <a:rPr lang="en-AU" smtClean="0"/>
              <a:pPr/>
              <a:t>18/10/2017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2072756-BAFC-4305-8CA7-C7AADA02DA92}" type="slidenum">
              <a:rPr lang="en-AU" smtClean="0"/>
              <a:pPr/>
              <a:t>‹#›</a:t>
            </a:fld>
            <a:endParaRPr lang="en-AU"/>
          </a:p>
        </p:txBody>
      </p:sp>
    </p:spTree>
    <p:extLst>
      <p:ext uri="{BB962C8B-B14F-4D97-AF65-F5344CB8AC3E}">
        <p14:creationId xmlns:p14="http://schemas.microsoft.com/office/powerpoint/2010/main" val="1110866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9D5C6F-2EAC-423C-B972-A72E944A8231}" type="datetimeFigureOut">
              <a:rPr lang="en-AU" smtClean="0"/>
              <a:pPr/>
              <a:t>18/10/2017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2072756-BAFC-4305-8CA7-C7AADA02DA92}" type="slidenum">
              <a:rPr lang="en-AU" smtClean="0"/>
              <a:pPr/>
              <a:t>‹#›</a:t>
            </a:fld>
            <a:endParaRPr lang="en-AU"/>
          </a:p>
        </p:txBody>
      </p:sp>
    </p:spTree>
    <p:extLst>
      <p:ext uri="{BB962C8B-B14F-4D97-AF65-F5344CB8AC3E}">
        <p14:creationId xmlns:p14="http://schemas.microsoft.com/office/powerpoint/2010/main" val="3343726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9D5C6F-2EAC-423C-B972-A72E944A8231}" type="datetimeFigureOut">
              <a:rPr lang="en-AU" smtClean="0"/>
              <a:pPr/>
              <a:t>18/10/2017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2072756-BAFC-4305-8CA7-C7AADA02DA92}" type="slidenum">
              <a:rPr lang="en-AU" smtClean="0"/>
              <a:pPr/>
              <a:t>‹#›</a:t>
            </a:fld>
            <a:endParaRPr lang="en-AU"/>
          </a:p>
        </p:txBody>
      </p:sp>
    </p:spTree>
    <p:extLst>
      <p:ext uri="{BB962C8B-B14F-4D97-AF65-F5344CB8AC3E}">
        <p14:creationId xmlns:p14="http://schemas.microsoft.com/office/powerpoint/2010/main" val="3063546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9D5C6F-2EAC-423C-B972-A72E944A8231}" type="datetimeFigureOut">
              <a:rPr lang="en-AU" smtClean="0"/>
              <a:pPr/>
              <a:t>18/10/2017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2072756-BAFC-4305-8CA7-C7AADA02DA92}" type="slidenum">
              <a:rPr lang="en-AU" smtClean="0"/>
              <a:pPr/>
              <a:t>‹#›</a:t>
            </a:fld>
            <a:endParaRPr lang="en-AU"/>
          </a:p>
        </p:txBody>
      </p:sp>
    </p:spTree>
    <p:extLst>
      <p:ext uri="{BB962C8B-B14F-4D97-AF65-F5344CB8AC3E}">
        <p14:creationId xmlns:p14="http://schemas.microsoft.com/office/powerpoint/2010/main" val="2321899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9D5C6F-2EAC-423C-B972-A72E944A8231}" type="datetimeFigureOut">
              <a:rPr lang="en-AU" smtClean="0"/>
              <a:pPr/>
              <a:t>18/10/2017</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072756-BAFC-4305-8CA7-C7AADA02DA92}" type="slidenum">
              <a:rPr lang="en-AU" smtClean="0"/>
              <a:pPr/>
              <a:t>‹#›</a:t>
            </a:fld>
            <a:endParaRPr lang="en-AU"/>
          </a:p>
        </p:txBody>
      </p:sp>
    </p:spTree>
    <p:extLst>
      <p:ext uri="{BB962C8B-B14F-4D97-AF65-F5344CB8AC3E}">
        <p14:creationId xmlns:p14="http://schemas.microsoft.com/office/powerpoint/2010/main" val="4002675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AU" dirty="0"/>
              <a:t>APEC WRF WG</a:t>
            </a:r>
            <a:br>
              <a:rPr lang="en-AU" dirty="0"/>
            </a:br>
            <a:r>
              <a:rPr lang="en-AU" dirty="0"/>
              <a:t>- Technical Issues under Consideration at the Codex Committee on Food Additives (CCFA)</a:t>
            </a:r>
          </a:p>
        </p:txBody>
      </p:sp>
      <p:sp>
        <p:nvSpPr>
          <p:cNvPr id="3" name="Subtitle 2"/>
          <p:cNvSpPr>
            <a:spLocks noGrp="1"/>
          </p:cNvSpPr>
          <p:nvPr>
            <p:ph type="subTitle" idx="1"/>
          </p:nvPr>
        </p:nvSpPr>
        <p:spPr>
          <a:xfrm>
            <a:off x="1331640" y="4581128"/>
            <a:ext cx="6400800" cy="1752600"/>
          </a:xfrm>
        </p:spPr>
        <p:txBody>
          <a:bodyPr>
            <a:normAutofit/>
          </a:bodyPr>
          <a:lstStyle/>
          <a:p>
            <a:r>
              <a:rPr lang="en-AU" sz="1800" dirty="0"/>
              <a:t>Dr Eric Wilkes</a:t>
            </a:r>
          </a:p>
          <a:p>
            <a:r>
              <a:rPr lang="en-AU" sz="1800" dirty="0"/>
              <a:t>Australian Wine Research Institute</a:t>
            </a:r>
          </a:p>
          <a:p>
            <a:endParaRPr lang="en-AU" dirty="0"/>
          </a:p>
        </p:txBody>
      </p:sp>
      <p:pic>
        <p:nvPicPr>
          <p:cNvPr id="5" name="Picture 1" descr="C:\Users\Ferman PC Take 2\AppData\Local\Temp\APEC_Wine_Regulatory_Forum_Logo-2014a-1.jpg"/>
          <p:cNvPicPr>
            <a:picLocks noChangeAspect="1"/>
          </p:cNvPicPr>
          <p:nvPr/>
        </p:nvPicPr>
        <p:blipFill>
          <a:blip r:embed="rId3" cstate="print"/>
          <a:srcRect/>
          <a:stretch>
            <a:fillRect/>
          </a:stretch>
        </p:blipFill>
        <p:spPr bwMode="auto">
          <a:xfrm>
            <a:off x="3059832" y="212150"/>
            <a:ext cx="2952328" cy="768577"/>
          </a:xfrm>
          <a:prstGeom prst="rect">
            <a:avLst/>
          </a:prstGeom>
          <a:noFill/>
          <a:ln w="9525">
            <a:noFill/>
            <a:miter lim="800000"/>
            <a:headEnd/>
            <a:tailEnd/>
          </a:ln>
        </p:spPr>
      </p:pic>
      <p:pic>
        <p:nvPicPr>
          <p:cNvPr id="6" name="Picture 2" descr="C:\Users\eric.wilkes\Desktop\AWRI_V1_JPG_jpg.jpg"/>
          <p:cNvPicPr>
            <a:picLocks noChangeAspect="1" noChangeArrowheads="1"/>
          </p:cNvPicPr>
          <p:nvPr/>
        </p:nvPicPr>
        <p:blipFill>
          <a:blip r:embed="rId4" cstate="print">
            <a:lum bright="20000"/>
          </a:blip>
          <a:srcRect/>
          <a:stretch>
            <a:fillRect/>
          </a:stretch>
        </p:blipFill>
        <p:spPr bwMode="auto">
          <a:xfrm>
            <a:off x="4241814" y="5445224"/>
            <a:ext cx="660372" cy="935040"/>
          </a:xfrm>
          <a:prstGeom prst="rect">
            <a:avLst/>
          </a:prstGeom>
          <a:noFill/>
        </p:spPr>
      </p:pic>
    </p:spTree>
    <p:extLst>
      <p:ext uri="{BB962C8B-B14F-4D97-AF65-F5344CB8AC3E}">
        <p14:creationId xmlns:p14="http://schemas.microsoft.com/office/powerpoint/2010/main" val="2781161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5976664" cy="868958"/>
          </a:xfrm>
        </p:spPr>
        <p:txBody>
          <a:bodyPr>
            <a:normAutofit fontScale="90000"/>
          </a:bodyPr>
          <a:lstStyle/>
          <a:p>
            <a:pPr algn="l"/>
            <a:r>
              <a:rPr lang="en-AU" sz="4000" u="sng" dirty="0" err="1"/>
              <a:t>Mn</a:t>
            </a:r>
            <a:r>
              <a:rPr lang="en-AU" sz="4000" u="sng" dirty="0"/>
              <a:t> - a difficult to control natural component</a:t>
            </a:r>
          </a:p>
        </p:txBody>
      </p:sp>
      <p:sp>
        <p:nvSpPr>
          <p:cNvPr id="3" name="Content Placeholder 2"/>
          <p:cNvSpPr>
            <a:spLocks noGrp="1"/>
          </p:cNvSpPr>
          <p:nvPr>
            <p:ph idx="1"/>
          </p:nvPr>
        </p:nvSpPr>
        <p:spPr>
          <a:xfrm>
            <a:off x="457200" y="1600200"/>
            <a:ext cx="8229600" cy="5069160"/>
          </a:xfrm>
        </p:spPr>
        <p:txBody>
          <a:bodyPr>
            <a:normAutofit fontScale="85000" lnSpcReduction="20000"/>
          </a:bodyPr>
          <a:lstStyle/>
          <a:p>
            <a:pPr lvl="0">
              <a:defRPr/>
            </a:pPr>
            <a:r>
              <a:rPr lang="en-AU" dirty="0"/>
              <a:t>The main drivers of manganese concentration appear to be local soil bioavailability and environmental conditions.</a:t>
            </a:r>
          </a:p>
          <a:p>
            <a:pPr lvl="0">
              <a:defRPr/>
            </a:pPr>
            <a:r>
              <a:rPr lang="en-AU" dirty="0"/>
              <a:t>Vineyard practices may be able to modulate but not eliminate manganese levels.</a:t>
            </a:r>
          </a:p>
          <a:p>
            <a:pPr lvl="0">
              <a:defRPr/>
            </a:pPr>
            <a:r>
              <a:rPr lang="en-AU" dirty="0"/>
              <a:t>The vinification process is not adding to the levels already found in grapes.</a:t>
            </a:r>
          </a:p>
          <a:p>
            <a:pPr lvl="0">
              <a:defRPr/>
            </a:pPr>
            <a:r>
              <a:rPr lang="en-AU" dirty="0"/>
              <a:t>Given the natural variation found in the sources it is difficult, if not impossible, for wine producers to ensure that they will meet an arbitrary limit not based on the observed natural variation in wines.</a:t>
            </a:r>
          </a:p>
          <a:p>
            <a:pPr lvl="0">
              <a:defRPr/>
            </a:pPr>
            <a:r>
              <a:rPr lang="en-AU" dirty="0"/>
              <a:t>Furthermore, such limits do not reflect any health or quality concerns and impose an unreasonable impost on economies.</a:t>
            </a:r>
          </a:p>
        </p:txBody>
      </p:sp>
      <p:pic>
        <p:nvPicPr>
          <p:cNvPr id="5" name="Picture 1" descr="C:\Users\Ferman PC Take 2\AppData\Local\Temp\APEC_Wine_Regulatory_Forum_Logo-2014a-1.jpg"/>
          <p:cNvPicPr>
            <a:picLocks noChangeAspect="1"/>
          </p:cNvPicPr>
          <p:nvPr/>
        </p:nvPicPr>
        <p:blipFill>
          <a:blip r:embed="rId3" cstate="print"/>
          <a:srcRect/>
          <a:stretch>
            <a:fillRect/>
          </a:stretch>
        </p:blipFill>
        <p:spPr bwMode="auto">
          <a:xfrm>
            <a:off x="6516216" y="116632"/>
            <a:ext cx="2448272" cy="637357"/>
          </a:xfrm>
          <a:prstGeom prst="rect">
            <a:avLst/>
          </a:prstGeom>
          <a:noFill/>
          <a:ln w="9525">
            <a:noFill/>
            <a:miter lim="800000"/>
            <a:headEnd/>
            <a:tailEnd/>
          </a:ln>
        </p:spPr>
      </p:pic>
    </p:spTree>
    <p:extLst>
      <p:ext uri="{BB962C8B-B14F-4D97-AF65-F5344CB8AC3E}">
        <p14:creationId xmlns:p14="http://schemas.microsoft.com/office/powerpoint/2010/main" val="418406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5184576" cy="868958"/>
          </a:xfrm>
        </p:spPr>
        <p:txBody>
          <a:bodyPr/>
          <a:lstStyle/>
          <a:p>
            <a:pPr algn="l"/>
            <a:r>
              <a:rPr lang="en-AU" u="sng" dirty="0"/>
              <a:t>Organic acids in wine</a:t>
            </a:r>
          </a:p>
        </p:txBody>
      </p:sp>
      <p:sp>
        <p:nvSpPr>
          <p:cNvPr id="3" name="Content Placeholder 2"/>
          <p:cNvSpPr>
            <a:spLocks noGrp="1"/>
          </p:cNvSpPr>
          <p:nvPr>
            <p:ph idx="1"/>
          </p:nvPr>
        </p:nvSpPr>
        <p:spPr>
          <a:xfrm>
            <a:off x="395536" y="1196752"/>
            <a:ext cx="8229600" cy="4525963"/>
          </a:xfrm>
        </p:spPr>
        <p:txBody>
          <a:bodyPr>
            <a:normAutofit fontScale="92500" lnSpcReduction="20000"/>
          </a:bodyPr>
          <a:lstStyle/>
          <a:p>
            <a:endParaRPr lang="en-AU" b="1" dirty="0"/>
          </a:p>
          <a:p>
            <a:r>
              <a:rPr lang="en-AU" dirty="0"/>
              <a:t>The main organic acids found in wine are:</a:t>
            </a:r>
          </a:p>
          <a:p>
            <a:pPr lvl="1"/>
            <a:r>
              <a:rPr lang="en-AU" dirty="0"/>
              <a:t>Tartaric</a:t>
            </a:r>
          </a:p>
          <a:p>
            <a:pPr lvl="1"/>
            <a:r>
              <a:rPr lang="en-AU" dirty="0"/>
              <a:t>Malic</a:t>
            </a:r>
          </a:p>
          <a:p>
            <a:pPr lvl="1"/>
            <a:r>
              <a:rPr lang="en-AU" dirty="0"/>
              <a:t>Lactic</a:t>
            </a:r>
          </a:p>
          <a:p>
            <a:pPr lvl="1"/>
            <a:r>
              <a:rPr lang="en-AU" dirty="0" err="1"/>
              <a:t>Succinic</a:t>
            </a:r>
            <a:endParaRPr lang="en-AU" dirty="0"/>
          </a:p>
          <a:p>
            <a:pPr lvl="1"/>
            <a:r>
              <a:rPr lang="en-AU" dirty="0"/>
              <a:t>Acetic</a:t>
            </a:r>
          </a:p>
          <a:p>
            <a:pPr lvl="1"/>
            <a:r>
              <a:rPr lang="en-AU" dirty="0"/>
              <a:t>Citric</a:t>
            </a:r>
          </a:p>
          <a:p>
            <a:pPr lvl="1"/>
            <a:endParaRPr lang="en-AU" dirty="0"/>
          </a:p>
          <a:p>
            <a:r>
              <a:rPr lang="en-AU" dirty="0"/>
              <a:t>The proportion of each are  largely driven by environmental factors.</a:t>
            </a:r>
          </a:p>
          <a:p>
            <a:pPr marL="0" indent="0">
              <a:buNone/>
            </a:pPr>
            <a:endParaRPr lang="en-AU" dirty="0"/>
          </a:p>
        </p:txBody>
      </p:sp>
      <p:pic>
        <p:nvPicPr>
          <p:cNvPr id="5" name="Picture 1" descr="C:\Users\Ferman PC Take 2\AppData\Local\Temp\APEC_Wine_Regulatory_Forum_Logo-2014a-1.jpg"/>
          <p:cNvPicPr>
            <a:picLocks noChangeAspect="1"/>
          </p:cNvPicPr>
          <p:nvPr/>
        </p:nvPicPr>
        <p:blipFill>
          <a:blip r:embed="rId3" cstate="print"/>
          <a:srcRect/>
          <a:stretch>
            <a:fillRect/>
          </a:stretch>
        </p:blipFill>
        <p:spPr bwMode="auto">
          <a:xfrm>
            <a:off x="6516216" y="116632"/>
            <a:ext cx="2448272" cy="637357"/>
          </a:xfrm>
          <a:prstGeom prst="rect">
            <a:avLst/>
          </a:prstGeom>
          <a:noFill/>
          <a:ln w="9525">
            <a:noFill/>
            <a:miter lim="800000"/>
            <a:headEnd/>
            <a:tailEnd/>
          </a:ln>
        </p:spPr>
      </p:pic>
    </p:spTree>
    <p:extLst>
      <p:ext uri="{BB962C8B-B14F-4D97-AF65-F5344CB8AC3E}">
        <p14:creationId xmlns:p14="http://schemas.microsoft.com/office/powerpoint/2010/main" val="418406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20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20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20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2000"/>
                                        <p:tgtEl>
                                          <p:spTgt spid="3">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2000"/>
                                        <p:tgtEl>
                                          <p:spTgt spid="3">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fade">
                                      <p:cBhvr>
                                        <p:cTn id="30"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6264696" cy="868958"/>
          </a:xfrm>
        </p:spPr>
        <p:txBody>
          <a:bodyPr/>
          <a:lstStyle/>
          <a:p>
            <a:pPr algn="l"/>
            <a:r>
              <a:rPr lang="en-AU" u="sng" dirty="0"/>
              <a:t>A complex story</a:t>
            </a:r>
          </a:p>
        </p:txBody>
      </p:sp>
      <p:pic>
        <p:nvPicPr>
          <p:cNvPr id="5" name="Picture 1" descr="C:\Users\Ferman PC Take 2\AppData\Local\Temp\APEC_Wine_Regulatory_Forum_Logo-2014a-1.jpg"/>
          <p:cNvPicPr>
            <a:picLocks noChangeAspect="1"/>
          </p:cNvPicPr>
          <p:nvPr/>
        </p:nvPicPr>
        <p:blipFill>
          <a:blip r:embed="rId3" cstate="print"/>
          <a:srcRect/>
          <a:stretch>
            <a:fillRect/>
          </a:stretch>
        </p:blipFill>
        <p:spPr bwMode="auto">
          <a:xfrm>
            <a:off x="6516216" y="116632"/>
            <a:ext cx="2448272" cy="637357"/>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1403648" y="1052736"/>
            <a:ext cx="6372708" cy="4248472"/>
          </a:xfrm>
          <a:prstGeom prst="rect">
            <a:avLst/>
          </a:prstGeom>
          <a:noFill/>
          <a:ln w="9525">
            <a:noFill/>
            <a:miter lim="800000"/>
            <a:headEnd/>
            <a:tailEnd/>
          </a:ln>
        </p:spPr>
      </p:pic>
      <p:sp>
        <p:nvSpPr>
          <p:cNvPr id="6" name="Content Placeholder 5"/>
          <p:cNvSpPr>
            <a:spLocks noGrp="1"/>
          </p:cNvSpPr>
          <p:nvPr>
            <p:ph idx="1"/>
          </p:nvPr>
        </p:nvSpPr>
        <p:spPr>
          <a:xfrm>
            <a:off x="467544" y="5517232"/>
            <a:ext cx="8229600" cy="896963"/>
          </a:xfrm>
        </p:spPr>
        <p:txBody>
          <a:bodyPr>
            <a:normAutofit fontScale="70000" lnSpcReduction="20000"/>
          </a:bodyPr>
          <a:lstStyle/>
          <a:p>
            <a:pPr marL="36000" indent="0">
              <a:buNone/>
            </a:pPr>
            <a:r>
              <a:rPr lang="en-AU" dirty="0"/>
              <a:t>The organic acids found in wine have a direct and significant role in the taste, balance, colour and stability of a wine, and represent an integral aspect of the wine style.</a:t>
            </a:r>
          </a:p>
        </p:txBody>
      </p:sp>
    </p:spTree>
    <p:extLst>
      <p:ext uri="{BB962C8B-B14F-4D97-AF65-F5344CB8AC3E}">
        <p14:creationId xmlns:p14="http://schemas.microsoft.com/office/powerpoint/2010/main" val="418406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5806988" cy="868958"/>
          </a:xfrm>
        </p:spPr>
        <p:txBody>
          <a:bodyPr/>
          <a:lstStyle/>
          <a:p>
            <a:pPr algn="l"/>
            <a:r>
              <a:rPr lang="en-AU" u="sng" dirty="0"/>
              <a:t>No simple relationship</a:t>
            </a:r>
          </a:p>
        </p:txBody>
      </p:sp>
      <p:pic>
        <p:nvPicPr>
          <p:cNvPr id="5" name="Picture 1" descr="C:\Users\Ferman PC Take 2\AppData\Local\Temp\APEC_Wine_Regulatory_Forum_Logo-2014a-1.jpg"/>
          <p:cNvPicPr>
            <a:picLocks noChangeAspect="1"/>
          </p:cNvPicPr>
          <p:nvPr/>
        </p:nvPicPr>
        <p:blipFill>
          <a:blip r:embed="rId3" cstate="print"/>
          <a:srcRect/>
          <a:stretch>
            <a:fillRect/>
          </a:stretch>
        </p:blipFill>
        <p:spPr bwMode="auto">
          <a:xfrm>
            <a:off x="6516216" y="116632"/>
            <a:ext cx="2448272" cy="637357"/>
          </a:xfrm>
          <a:prstGeom prst="rect">
            <a:avLst/>
          </a:prstGeom>
          <a:noFill/>
          <a:ln w="9525">
            <a:noFill/>
            <a:miter lim="800000"/>
            <a:headEnd/>
            <a:tailEnd/>
          </a:ln>
        </p:spPr>
      </p:pic>
      <p:pic>
        <p:nvPicPr>
          <p:cNvPr id="6" name="Picture 2"/>
          <p:cNvPicPr>
            <a:picLocks noChangeAspect="1" noChangeArrowheads="1"/>
          </p:cNvPicPr>
          <p:nvPr/>
        </p:nvPicPr>
        <p:blipFill>
          <a:blip r:embed="rId4" cstate="print"/>
          <a:srcRect/>
          <a:stretch>
            <a:fillRect/>
          </a:stretch>
        </p:blipFill>
        <p:spPr bwMode="auto">
          <a:xfrm>
            <a:off x="1691680" y="1340768"/>
            <a:ext cx="5760640" cy="3840427"/>
          </a:xfrm>
          <a:prstGeom prst="rect">
            <a:avLst/>
          </a:prstGeom>
          <a:noFill/>
          <a:ln w="9525">
            <a:noFill/>
            <a:miter lim="800000"/>
            <a:headEnd/>
            <a:tailEnd/>
          </a:ln>
        </p:spPr>
      </p:pic>
      <p:sp>
        <p:nvSpPr>
          <p:cNvPr id="7" name="Content Placeholder 6"/>
          <p:cNvSpPr>
            <a:spLocks noGrp="1"/>
          </p:cNvSpPr>
          <p:nvPr>
            <p:ph idx="1"/>
          </p:nvPr>
        </p:nvSpPr>
        <p:spPr>
          <a:xfrm>
            <a:off x="539552" y="5301208"/>
            <a:ext cx="8229600" cy="1556792"/>
          </a:xfrm>
        </p:spPr>
        <p:txBody>
          <a:bodyPr>
            <a:normAutofit fontScale="70000" lnSpcReduction="20000"/>
          </a:bodyPr>
          <a:lstStyle/>
          <a:p>
            <a:r>
              <a:rPr lang="en-AU" dirty="0"/>
              <a:t>The variation in organic acid content between wines is significant and represents a complex interplay between environmental and stylistic issues.</a:t>
            </a:r>
          </a:p>
          <a:p>
            <a:r>
              <a:rPr lang="en-AU" dirty="0"/>
              <a:t>Importantly, all these naturally occurring species pose no health related issues at quantities found in wine.</a:t>
            </a:r>
          </a:p>
        </p:txBody>
      </p:sp>
    </p:spTree>
    <p:extLst>
      <p:ext uri="{BB962C8B-B14F-4D97-AF65-F5344CB8AC3E}">
        <p14:creationId xmlns:p14="http://schemas.microsoft.com/office/powerpoint/2010/main" val="418406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2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868958"/>
          </a:xfrm>
        </p:spPr>
        <p:txBody>
          <a:bodyPr>
            <a:normAutofit/>
          </a:bodyPr>
          <a:lstStyle/>
          <a:p>
            <a:pPr algn="l"/>
            <a:r>
              <a:rPr lang="en-AU" sz="4000" u="sng" dirty="0"/>
              <a:t>An integral winemaking tool</a:t>
            </a:r>
          </a:p>
        </p:txBody>
      </p:sp>
      <p:sp>
        <p:nvSpPr>
          <p:cNvPr id="3" name="Content Placeholder 2"/>
          <p:cNvSpPr>
            <a:spLocks noGrp="1"/>
          </p:cNvSpPr>
          <p:nvPr>
            <p:ph idx="1"/>
          </p:nvPr>
        </p:nvSpPr>
        <p:spPr>
          <a:xfrm>
            <a:off x="467544" y="1484784"/>
            <a:ext cx="8229600" cy="4824536"/>
          </a:xfrm>
        </p:spPr>
        <p:txBody>
          <a:bodyPr>
            <a:normAutofit/>
          </a:bodyPr>
          <a:lstStyle/>
          <a:p>
            <a:pPr lvl="0">
              <a:defRPr/>
            </a:pPr>
            <a:r>
              <a:rPr lang="en-AU" sz="2400" dirty="0"/>
              <a:t>Climate, vineyard and variety are the main drivers of the naturally high variation in acid content.</a:t>
            </a:r>
          </a:p>
          <a:p>
            <a:pPr lvl="0">
              <a:defRPr/>
            </a:pPr>
            <a:r>
              <a:rPr lang="en-AU" sz="2400" dirty="0"/>
              <a:t>Warmer climates can lead to significantly less acid available in grapes</a:t>
            </a:r>
            <a:r>
              <a:rPr lang="en-AU" sz="2400" baseline="30000" dirty="0"/>
              <a:t>1</a:t>
            </a:r>
            <a:r>
              <a:rPr lang="en-AU" sz="2400" dirty="0"/>
              <a:t>.</a:t>
            </a:r>
          </a:p>
          <a:p>
            <a:pPr lvl="0">
              <a:defRPr/>
            </a:pPr>
            <a:r>
              <a:rPr lang="en-AU" sz="2400" dirty="0"/>
              <a:t>Acid adjustments are a traditional and widely accepted tool used to meet sensory, stylistic and stability goals.</a:t>
            </a:r>
          </a:p>
          <a:p>
            <a:pPr lvl="0">
              <a:defRPr/>
            </a:pPr>
            <a:r>
              <a:rPr lang="en-AU" sz="2400" dirty="0"/>
              <a:t>Acid additions are made to meet a sensory profile (GMP) rather than to meet arbitrary limits.</a:t>
            </a:r>
          </a:p>
          <a:p>
            <a:pPr lvl="0">
              <a:defRPr/>
            </a:pPr>
            <a:r>
              <a:rPr lang="en-AU" sz="2400" dirty="0"/>
              <a:t>Introduction of arbitrary limits on such naturally variable components would impose a significant impost on the ability of some economies to make wines that meet their traditional and consumer expectations.</a:t>
            </a:r>
          </a:p>
          <a:p>
            <a:pPr>
              <a:buNone/>
            </a:pPr>
            <a:endParaRPr lang="en-AU" b="1" dirty="0"/>
          </a:p>
        </p:txBody>
      </p:sp>
      <p:pic>
        <p:nvPicPr>
          <p:cNvPr id="5" name="Picture 1" descr="C:\Users\Ferman PC Take 2\AppData\Local\Temp\APEC_Wine_Regulatory_Forum_Logo-2014a-1.jpg"/>
          <p:cNvPicPr>
            <a:picLocks noChangeAspect="1"/>
          </p:cNvPicPr>
          <p:nvPr/>
        </p:nvPicPr>
        <p:blipFill>
          <a:blip r:embed="rId3" cstate="print"/>
          <a:srcRect/>
          <a:stretch>
            <a:fillRect/>
          </a:stretch>
        </p:blipFill>
        <p:spPr bwMode="auto">
          <a:xfrm>
            <a:off x="6516216" y="116632"/>
            <a:ext cx="2448272" cy="637357"/>
          </a:xfrm>
          <a:prstGeom prst="rect">
            <a:avLst/>
          </a:prstGeom>
          <a:noFill/>
          <a:ln w="9525">
            <a:noFill/>
            <a:miter lim="800000"/>
            <a:headEnd/>
            <a:tailEnd/>
          </a:ln>
        </p:spPr>
      </p:pic>
      <p:sp>
        <p:nvSpPr>
          <p:cNvPr id="6" name="TextBox 5"/>
          <p:cNvSpPr txBox="1"/>
          <p:nvPr/>
        </p:nvSpPr>
        <p:spPr>
          <a:xfrm>
            <a:off x="683568" y="6309320"/>
            <a:ext cx="3750386" cy="276999"/>
          </a:xfrm>
          <a:prstGeom prst="rect">
            <a:avLst/>
          </a:prstGeom>
          <a:noFill/>
        </p:spPr>
        <p:txBody>
          <a:bodyPr wrap="none" rtlCol="0">
            <a:spAutoFit/>
          </a:bodyPr>
          <a:lstStyle/>
          <a:p>
            <a:r>
              <a:rPr lang="en-AU" sz="1200" dirty="0"/>
              <a:t>1 </a:t>
            </a:r>
            <a:r>
              <a:rPr lang="en-AU" sz="1200" dirty="0" err="1"/>
              <a:t>Ribereau-Gayon</a:t>
            </a:r>
            <a:r>
              <a:rPr lang="en-AU" sz="1200" dirty="0"/>
              <a:t> et.al., Handbook of </a:t>
            </a:r>
            <a:r>
              <a:rPr lang="en-AU" sz="1200" dirty="0" err="1"/>
              <a:t>enology</a:t>
            </a:r>
            <a:r>
              <a:rPr lang="en-AU" sz="1200" dirty="0"/>
              <a:t> , volume 1</a:t>
            </a:r>
          </a:p>
        </p:txBody>
      </p:sp>
    </p:spTree>
    <p:extLst>
      <p:ext uri="{BB962C8B-B14F-4D97-AF65-F5344CB8AC3E}">
        <p14:creationId xmlns:p14="http://schemas.microsoft.com/office/powerpoint/2010/main" val="418406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5184576" cy="868958"/>
          </a:xfrm>
        </p:spPr>
        <p:txBody>
          <a:bodyPr/>
          <a:lstStyle/>
          <a:p>
            <a:pPr algn="l"/>
            <a:r>
              <a:rPr lang="en-AU" u="sng" dirty="0"/>
              <a:t>Manganese in wine</a:t>
            </a:r>
          </a:p>
        </p:txBody>
      </p:sp>
      <p:pic>
        <p:nvPicPr>
          <p:cNvPr id="5" name="Picture 1" descr="C:\Users\Ferman PC Take 2\AppData\Local\Temp\APEC_Wine_Regulatory_Forum_Logo-2014a-1.jpg"/>
          <p:cNvPicPr>
            <a:picLocks noChangeAspect="1"/>
          </p:cNvPicPr>
          <p:nvPr/>
        </p:nvPicPr>
        <p:blipFill>
          <a:blip r:embed="rId3" cstate="print"/>
          <a:srcRect/>
          <a:stretch>
            <a:fillRect/>
          </a:stretch>
        </p:blipFill>
        <p:spPr bwMode="auto">
          <a:xfrm>
            <a:off x="6516216" y="116632"/>
            <a:ext cx="2448272" cy="637357"/>
          </a:xfrm>
          <a:prstGeom prst="rect">
            <a:avLst/>
          </a:prstGeom>
          <a:noFill/>
          <a:ln w="9525">
            <a:noFill/>
            <a:miter lim="800000"/>
            <a:headEnd/>
            <a:tailEnd/>
          </a:ln>
        </p:spPr>
      </p:pic>
      <p:sp>
        <p:nvSpPr>
          <p:cNvPr id="6" name="Content Placeholder 5"/>
          <p:cNvSpPr>
            <a:spLocks noGrp="1"/>
          </p:cNvSpPr>
          <p:nvPr>
            <p:ph idx="1"/>
          </p:nvPr>
        </p:nvSpPr>
        <p:spPr>
          <a:xfrm>
            <a:off x="467544" y="1628800"/>
            <a:ext cx="8229600" cy="5085184"/>
          </a:xfrm>
        </p:spPr>
        <p:txBody>
          <a:bodyPr>
            <a:normAutofit fontScale="85000" lnSpcReduction="20000"/>
          </a:bodyPr>
          <a:lstStyle/>
          <a:p>
            <a:r>
              <a:rPr lang="en-AU" dirty="0"/>
              <a:t>Manganese is a naturally occurring element ubiquitous throughout the environment.</a:t>
            </a:r>
          </a:p>
          <a:p>
            <a:r>
              <a:rPr lang="en-AU" dirty="0"/>
              <a:t>In wine its possible sources include soil and water, some vineyard sprays and fertilizers, and to a lesser extent some wine processing aids, equipment and cleaning products.</a:t>
            </a:r>
          </a:p>
          <a:p>
            <a:r>
              <a:rPr lang="en-AU" dirty="0"/>
              <a:t>Manganese salts, also a possible source of manganese, are not permitted wine additives in most economies.</a:t>
            </a:r>
          </a:p>
          <a:p>
            <a:r>
              <a:rPr lang="en-AU" dirty="0"/>
              <a:t>Winemaking processes do not tend to reduce its levels at any processing stage.</a:t>
            </a:r>
          </a:p>
          <a:p>
            <a:r>
              <a:rPr lang="en-AU" dirty="0"/>
              <a:t>At the levels found in wine, manganese does not pose any human health risk, and is indeed an essential element for health.</a:t>
            </a:r>
          </a:p>
        </p:txBody>
      </p:sp>
    </p:spTree>
    <p:extLst>
      <p:ext uri="{BB962C8B-B14F-4D97-AF65-F5344CB8AC3E}">
        <p14:creationId xmlns:p14="http://schemas.microsoft.com/office/powerpoint/2010/main" val="418406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2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20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20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2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04664"/>
            <a:ext cx="5904656" cy="868958"/>
          </a:xfrm>
        </p:spPr>
        <p:txBody>
          <a:bodyPr/>
          <a:lstStyle/>
          <a:p>
            <a:pPr algn="l"/>
            <a:r>
              <a:rPr lang="en-AU" u="sng" dirty="0"/>
              <a:t>Significant variability</a:t>
            </a:r>
          </a:p>
        </p:txBody>
      </p:sp>
      <p:pic>
        <p:nvPicPr>
          <p:cNvPr id="5" name="Picture 1" descr="C:\Users\Ferman PC Take 2\AppData\Local\Temp\APEC_Wine_Regulatory_Forum_Logo-2014a-1.jpg"/>
          <p:cNvPicPr>
            <a:picLocks noChangeAspect="1"/>
          </p:cNvPicPr>
          <p:nvPr/>
        </p:nvPicPr>
        <p:blipFill>
          <a:blip r:embed="rId3" cstate="print"/>
          <a:srcRect/>
          <a:stretch>
            <a:fillRect/>
          </a:stretch>
        </p:blipFill>
        <p:spPr bwMode="auto">
          <a:xfrm>
            <a:off x="6516216" y="116632"/>
            <a:ext cx="2448272" cy="637357"/>
          </a:xfrm>
          <a:prstGeom prst="rect">
            <a:avLst/>
          </a:prstGeom>
          <a:noFill/>
          <a:ln w="9525">
            <a:noFill/>
            <a:miter lim="800000"/>
            <a:headEnd/>
            <a:tailEnd/>
          </a:ln>
        </p:spPr>
      </p:pic>
      <p:sp>
        <p:nvSpPr>
          <p:cNvPr id="7" name="Content Placeholder 6"/>
          <p:cNvSpPr>
            <a:spLocks noGrp="1"/>
          </p:cNvSpPr>
          <p:nvPr>
            <p:ph idx="1"/>
          </p:nvPr>
        </p:nvSpPr>
        <p:spPr>
          <a:xfrm>
            <a:off x="467544" y="5373216"/>
            <a:ext cx="8496944" cy="1484784"/>
          </a:xfrm>
        </p:spPr>
        <p:txBody>
          <a:bodyPr>
            <a:normAutofit fontScale="77500" lnSpcReduction="20000"/>
          </a:bodyPr>
          <a:lstStyle/>
          <a:p>
            <a:r>
              <a:rPr lang="en-AU" dirty="0"/>
              <a:t>The range of </a:t>
            </a:r>
            <a:r>
              <a:rPr lang="en-AU" dirty="0" err="1"/>
              <a:t>Mn</a:t>
            </a:r>
            <a:r>
              <a:rPr lang="en-AU" dirty="0"/>
              <a:t> levels found in wines around the world is significant.</a:t>
            </a:r>
          </a:p>
          <a:p>
            <a:r>
              <a:rPr lang="en-AU" dirty="0"/>
              <a:t>However, the differences between regions is not statistically significant with distributions being similar.</a:t>
            </a:r>
          </a:p>
        </p:txBody>
      </p:sp>
      <p:grpSp>
        <p:nvGrpSpPr>
          <p:cNvPr id="1028" name="Group 4"/>
          <p:cNvGrpSpPr>
            <a:grpSpLocks noChangeAspect="1"/>
          </p:cNvGrpSpPr>
          <p:nvPr/>
        </p:nvGrpSpPr>
        <p:grpSpPr bwMode="auto">
          <a:xfrm>
            <a:off x="468313" y="1484313"/>
            <a:ext cx="3813175" cy="3898900"/>
            <a:chOff x="295" y="935"/>
            <a:chExt cx="2402" cy="2456"/>
          </a:xfrm>
        </p:grpSpPr>
        <p:sp>
          <p:nvSpPr>
            <p:cNvPr id="3" name="AutoShape 3"/>
            <p:cNvSpPr>
              <a:spLocks noChangeAspect="1" noChangeArrowheads="1" noTextEdit="1"/>
            </p:cNvSpPr>
            <p:nvPr/>
          </p:nvSpPr>
          <p:spPr bwMode="auto">
            <a:xfrm>
              <a:off x="295" y="935"/>
              <a:ext cx="2396" cy="2450"/>
            </a:xfrm>
            <a:prstGeom prst="rect">
              <a:avLst/>
            </a:prstGeom>
            <a:solidFill>
              <a:srgbClr val="FFFF99"/>
            </a:solidFill>
            <a:ln w="9525">
              <a:noFill/>
              <a:miter lim="800000"/>
              <a:headEnd/>
              <a:tailEnd/>
            </a:ln>
          </p:spPr>
          <p:txBody>
            <a:bodyPr vert="horz" wrap="square" lIns="91440" tIns="45720" rIns="91440" bIns="45720" numCol="1" anchor="t" anchorCtr="0" compatLnSpc="1">
              <a:prstTxWarp prst="textNoShape">
                <a:avLst/>
              </a:prstTxWarp>
            </a:bodyPr>
            <a:lstStyle/>
            <a:p>
              <a:endParaRPr lang="en-AU"/>
            </a:p>
          </p:txBody>
        </p:sp>
        <p:grpSp>
          <p:nvGrpSpPr>
            <p:cNvPr id="1229" name="Group 205"/>
            <p:cNvGrpSpPr>
              <a:grpSpLocks/>
            </p:cNvGrpSpPr>
            <p:nvPr/>
          </p:nvGrpSpPr>
          <p:grpSpPr bwMode="auto">
            <a:xfrm>
              <a:off x="295" y="935"/>
              <a:ext cx="2402" cy="2456"/>
              <a:chOff x="295" y="935"/>
              <a:chExt cx="2402" cy="2456"/>
            </a:xfrm>
          </p:grpSpPr>
          <p:sp>
            <p:nvSpPr>
              <p:cNvPr id="1029" name="Rectangle 5"/>
              <p:cNvSpPr>
                <a:spLocks noChangeArrowheads="1"/>
              </p:cNvSpPr>
              <p:nvPr/>
            </p:nvSpPr>
            <p:spPr bwMode="auto">
              <a:xfrm>
                <a:off x="295" y="935"/>
                <a:ext cx="2402" cy="245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030" name="Line 6"/>
              <p:cNvSpPr>
                <a:spLocks noChangeShapeType="1"/>
              </p:cNvSpPr>
              <p:nvPr/>
            </p:nvSpPr>
            <p:spPr bwMode="auto">
              <a:xfrm flipH="1">
                <a:off x="592" y="3014"/>
                <a:ext cx="34"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31" name="Rectangle 7"/>
              <p:cNvSpPr>
                <a:spLocks noChangeArrowheads="1"/>
              </p:cNvSpPr>
              <p:nvPr/>
            </p:nvSpPr>
            <p:spPr bwMode="auto">
              <a:xfrm>
                <a:off x="500" y="2973"/>
                <a:ext cx="80"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pitchFamily="34" charset="0"/>
                    <a:cs typeface="Arial" pitchFamily="34" charset="0"/>
                  </a:rPr>
                  <a:t>0</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32" name="Line 8"/>
              <p:cNvSpPr>
                <a:spLocks noChangeShapeType="1"/>
              </p:cNvSpPr>
              <p:nvPr/>
            </p:nvSpPr>
            <p:spPr bwMode="auto">
              <a:xfrm flipH="1">
                <a:off x="609" y="2928"/>
                <a:ext cx="17"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33" name="Line 9"/>
              <p:cNvSpPr>
                <a:spLocks noChangeShapeType="1"/>
              </p:cNvSpPr>
              <p:nvPr/>
            </p:nvSpPr>
            <p:spPr bwMode="auto">
              <a:xfrm flipH="1">
                <a:off x="609" y="2837"/>
                <a:ext cx="17"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34" name="Line 10"/>
              <p:cNvSpPr>
                <a:spLocks noChangeShapeType="1"/>
              </p:cNvSpPr>
              <p:nvPr/>
            </p:nvSpPr>
            <p:spPr bwMode="auto">
              <a:xfrm flipH="1">
                <a:off x="609" y="2751"/>
                <a:ext cx="17"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35" name="Line 11"/>
              <p:cNvSpPr>
                <a:spLocks noChangeShapeType="1"/>
              </p:cNvSpPr>
              <p:nvPr/>
            </p:nvSpPr>
            <p:spPr bwMode="auto">
              <a:xfrm flipH="1">
                <a:off x="592" y="2660"/>
                <a:ext cx="34"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36" name="Rectangle 12"/>
              <p:cNvSpPr>
                <a:spLocks noChangeArrowheads="1"/>
              </p:cNvSpPr>
              <p:nvPr/>
            </p:nvSpPr>
            <p:spPr bwMode="auto">
              <a:xfrm>
                <a:off x="500" y="2619"/>
                <a:ext cx="80"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pitchFamily="34" charset="0"/>
                    <a:cs typeface="Arial" pitchFamily="34" charset="0"/>
                  </a:rPr>
                  <a:t>1</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37" name="Line 13"/>
              <p:cNvSpPr>
                <a:spLocks noChangeShapeType="1"/>
              </p:cNvSpPr>
              <p:nvPr/>
            </p:nvSpPr>
            <p:spPr bwMode="auto">
              <a:xfrm flipH="1">
                <a:off x="609" y="2574"/>
                <a:ext cx="17"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38" name="Line 14"/>
              <p:cNvSpPr>
                <a:spLocks noChangeShapeType="1"/>
              </p:cNvSpPr>
              <p:nvPr/>
            </p:nvSpPr>
            <p:spPr bwMode="auto">
              <a:xfrm flipH="1">
                <a:off x="609" y="2488"/>
                <a:ext cx="17"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39" name="Line 15"/>
              <p:cNvSpPr>
                <a:spLocks noChangeShapeType="1"/>
              </p:cNvSpPr>
              <p:nvPr/>
            </p:nvSpPr>
            <p:spPr bwMode="auto">
              <a:xfrm flipH="1">
                <a:off x="609" y="2397"/>
                <a:ext cx="17"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40" name="Line 16"/>
              <p:cNvSpPr>
                <a:spLocks noChangeShapeType="1"/>
              </p:cNvSpPr>
              <p:nvPr/>
            </p:nvSpPr>
            <p:spPr bwMode="auto">
              <a:xfrm flipH="1">
                <a:off x="592" y="2311"/>
                <a:ext cx="34"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41" name="Rectangle 17"/>
              <p:cNvSpPr>
                <a:spLocks noChangeArrowheads="1"/>
              </p:cNvSpPr>
              <p:nvPr/>
            </p:nvSpPr>
            <p:spPr bwMode="auto">
              <a:xfrm>
                <a:off x="500" y="2271"/>
                <a:ext cx="80"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pitchFamily="34" charset="0"/>
                    <a:cs typeface="Arial" pitchFamily="34" charset="0"/>
                  </a:rPr>
                  <a:t>2</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42" name="Line 18"/>
              <p:cNvSpPr>
                <a:spLocks noChangeShapeType="1"/>
              </p:cNvSpPr>
              <p:nvPr/>
            </p:nvSpPr>
            <p:spPr bwMode="auto">
              <a:xfrm flipH="1">
                <a:off x="609" y="2220"/>
                <a:ext cx="17"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43" name="Line 19"/>
              <p:cNvSpPr>
                <a:spLocks noChangeShapeType="1"/>
              </p:cNvSpPr>
              <p:nvPr/>
            </p:nvSpPr>
            <p:spPr bwMode="auto">
              <a:xfrm flipH="1">
                <a:off x="609" y="2134"/>
                <a:ext cx="17"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44" name="Line 20"/>
              <p:cNvSpPr>
                <a:spLocks noChangeShapeType="1"/>
              </p:cNvSpPr>
              <p:nvPr/>
            </p:nvSpPr>
            <p:spPr bwMode="auto">
              <a:xfrm flipH="1">
                <a:off x="609" y="2043"/>
                <a:ext cx="17"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45" name="Line 21"/>
              <p:cNvSpPr>
                <a:spLocks noChangeShapeType="1"/>
              </p:cNvSpPr>
              <p:nvPr/>
            </p:nvSpPr>
            <p:spPr bwMode="auto">
              <a:xfrm flipH="1">
                <a:off x="592" y="1957"/>
                <a:ext cx="34"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46" name="Rectangle 22"/>
              <p:cNvSpPr>
                <a:spLocks noChangeArrowheads="1"/>
              </p:cNvSpPr>
              <p:nvPr/>
            </p:nvSpPr>
            <p:spPr bwMode="auto">
              <a:xfrm>
                <a:off x="500" y="1917"/>
                <a:ext cx="80"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pitchFamily="34" charset="0"/>
                    <a:cs typeface="Arial" pitchFamily="34" charset="0"/>
                  </a:rPr>
                  <a:t>3</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47" name="Line 23"/>
              <p:cNvSpPr>
                <a:spLocks noChangeShapeType="1"/>
              </p:cNvSpPr>
              <p:nvPr/>
            </p:nvSpPr>
            <p:spPr bwMode="auto">
              <a:xfrm flipH="1">
                <a:off x="609" y="1872"/>
                <a:ext cx="17"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48" name="Line 24"/>
              <p:cNvSpPr>
                <a:spLocks noChangeShapeType="1"/>
              </p:cNvSpPr>
              <p:nvPr/>
            </p:nvSpPr>
            <p:spPr bwMode="auto">
              <a:xfrm flipH="1">
                <a:off x="609" y="1780"/>
                <a:ext cx="17"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49" name="Line 25"/>
              <p:cNvSpPr>
                <a:spLocks noChangeShapeType="1"/>
              </p:cNvSpPr>
              <p:nvPr/>
            </p:nvSpPr>
            <p:spPr bwMode="auto">
              <a:xfrm flipH="1">
                <a:off x="609" y="1695"/>
                <a:ext cx="17"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50" name="Line 26"/>
              <p:cNvSpPr>
                <a:spLocks noChangeShapeType="1"/>
              </p:cNvSpPr>
              <p:nvPr/>
            </p:nvSpPr>
            <p:spPr bwMode="auto">
              <a:xfrm flipH="1">
                <a:off x="592" y="1603"/>
                <a:ext cx="34"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51" name="Rectangle 27"/>
              <p:cNvSpPr>
                <a:spLocks noChangeArrowheads="1"/>
              </p:cNvSpPr>
              <p:nvPr/>
            </p:nvSpPr>
            <p:spPr bwMode="auto">
              <a:xfrm>
                <a:off x="500" y="1563"/>
                <a:ext cx="80"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pitchFamily="34" charset="0"/>
                    <a:cs typeface="Arial" pitchFamily="34" charset="0"/>
                  </a:rPr>
                  <a:t>4</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52" name="Line 28"/>
              <p:cNvSpPr>
                <a:spLocks noChangeShapeType="1"/>
              </p:cNvSpPr>
              <p:nvPr/>
            </p:nvSpPr>
            <p:spPr bwMode="auto">
              <a:xfrm flipH="1">
                <a:off x="609" y="1518"/>
                <a:ext cx="17"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53" name="Line 29"/>
              <p:cNvSpPr>
                <a:spLocks noChangeShapeType="1"/>
              </p:cNvSpPr>
              <p:nvPr/>
            </p:nvSpPr>
            <p:spPr bwMode="auto">
              <a:xfrm flipH="1">
                <a:off x="609" y="1432"/>
                <a:ext cx="17"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54" name="Line 30"/>
              <p:cNvSpPr>
                <a:spLocks noChangeShapeType="1"/>
              </p:cNvSpPr>
              <p:nvPr/>
            </p:nvSpPr>
            <p:spPr bwMode="auto">
              <a:xfrm flipH="1">
                <a:off x="609" y="1340"/>
                <a:ext cx="17"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55" name="Line 31"/>
              <p:cNvSpPr>
                <a:spLocks noChangeShapeType="1"/>
              </p:cNvSpPr>
              <p:nvPr/>
            </p:nvSpPr>
            <p:spPr bwMode="auto">
              <a:xfrm flipH="1">
                <a:off x="592" y="1255"/>
                <a:ext cx="34"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56" name="Rectangle 32"/>
              <p:cNvSpPr>
                <a:spLocks noChangeArrowheads="1"/>
              </p:cNvSpPr>
              <p:nvPr/>
            </p:nvSpPr>
            <p:spPr bwMode="auto">
              <a:xfrm>
                <a:off x="500" y="1214"/>
                <a:ext cx="80"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pitchFamily="34" charset="0"/>
                    <a:cs typeface="Arial" pitchFamily="34" charset="0"/>
                  </a:rPr>
                  <a:t>5</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57" name="Line 33"/>
              <p:cNvSpPr>
                <a:spLocks noChangeShapeType="1"/>
              </p:cNvSpPr>
              <p:nvPr/>
            </p:nvSpPr>
            <p:spPr bwMode="auto">
              <a:xfrm flipH="1">
                <a:off x="609" y="1163"/>
                <a:ext cx="17"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58" name="Line 34"/>
              <p:cNvSpPr>
                <a:spLocks noChangeShapeType="1"/>
              </p:cNvSpPr>
              <p:nvPr/>
            </p:nvSpPr>
            <p:spPr bwMode="auto">
              <a:xfrm flipH="1">
                <a:off x="609" y="1078"/>
                <a:ext cx="17"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59" name="Rectangle 35"/>
              <p:cNvSpPr>
                <a:spLocks noChangeArrowheads="1"/>
              </p:cNvSpPr>
              <p:nvPr/>
            </p:nvSpPr>
            <p:spPr bwMode="auto">
              <a:xfrm rot="16200000">
                <a:off x="-91" y="1914"/>
                <a:ext cx="942"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err="1">
                    <a:ln>
                      <a:noFill/>
                    </a:ln>
                    <a:solidFill>
                      <a:srgbClr val="000000"/>
                    </a:solidFill>
                    <a:effectLst/>
                    <a:latin typeface="Arial" pitchFamily="34" charset="0"/>
                    <a:cs typeface="Arial" pitchFamily="34" charset="0"/>
                  </a:rPr>
                  <a:t>Mn</a:t>
                </a:r>
                <a:r>
                  <a:rPr kumimoji="0" lang="en-US" sz="1000" b="1" i="0" u="none" strike="noStrike" cap="none" normalizeH="0" baseline="0" dirty="0">
                    <a:ln>
                      <a:noFill/>
                    </a:ln>
                    <a:solidFill>
                      <a:srgbClr val="000000"/>
                    </a:solidFill>
                    <a:effectLst/>
                    <a:latin typeface="Arial" pitchFamily="34" charset="0"/>
                    <a:cs typeface="Arial" pitchFamily="34" charset="0"/>
                  </a:rPr>
                  <a:t> concentration (mg/L)</a:t>
                </a:r>
                <a:endParaRPr kumimoji="0" lang="en-US" sz="1000" b="1" i="0" u="none" strike="noStrike" cap="none" normalizeH="0" baseline="0" dirty="0">
                  <a:ln>
                    <a:noFill/>
                  </a:ln>
                  <a:solidFill>
                    <a:schemeClr val="tx1"/>
                  </a:solidFill>
                  <a:effectLst/>
                  <a:latin typeface="Arial" pitchFamily="34" charset="0"/>
                  <a:cs typeface="Arial" pitchFamily="34" charset="0"/>
                </a:endParaRPr>
              </a:p>
            </p:txBody>
          </p:sp>
          <p:sp>
            <p:nvSpPr>
              <p:cNvPr id="1060" name="Rectangle 36"/>
              <p:cNvSpPr>
                <a:spLocks noChangeArrowheads="1"/>
              </p:cNvSpPr>
              <p:nvPr/>
            </p:nvSpPr>
            <p:spPr bwMode="auto">
              <a:xfrm>
                <a:off x="626" y="1078"/>
                <a:ext cx="1922" cy="193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061" name="Line 37"/>
              <p:cNvSpPr>
                <a:spLocks noChangeShapeType="1"/>
              </p:cNvSpPr>
              <p:nvPr/>
            </p:nvSpPr>
            <p:spPr bwMode="auto">
              <a:xfrm flipV="1">
                <a:off x="786" y="2414"/>
                <a:ext cx="1" cy="246"/>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62" name="Line 38"/>
              <p:cNvSpPr>
                <a:spLocks noChangeShapeType="1"/>
              </p:cNvSpPr>
              <p:nvPr/>
            </p:nvSpPr>
            <p:spPr bwMode="auto">
              <a:xfrm flipV="1">
                <a:off x="945" y="2414"/>
                <a:ext cx="1" cy="246"/>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63" name="Line 39"/>
              <p:cNvSpPr>
                <a:spLocks noChangeShapeType="1"/>
              </p:cNvSpPr>
              <p:nvPr/>
            </p:nvSpPr>
            <p:spPr bwMode="auto">
              <a:xfrm>
                <a:off x="786" y="2660"/>
                <a:ext cx="159" cy="1"/>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64" name="Line 40"/>
              <p:cNvSpPr>
                <a:spLocks noChangeShapeType="1"/>
              </p:cNvSpPr>
              <p:nvPr/>
            </p:nvSpPr>
            <p:spPr bwMode="auto">
              <a:xfrm>
                <a:off x="786" y="2414"/>
                <a:ext cx="159" cy="1"/>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65" name="Line 41"/>
              <p:cNvSpPr>
                <a:spLocks noChangeShapeType="1"/>
              </p:cNvSpPr>
              <p:nvPr/>
            </p:nvSpPr>
            <p:spPr bwMode="auto">
              <a:xfrm>
                <a:off x="786" y="2557"/>
                <a:ext cx="159" cy="1"/>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66" name="Line 42"/>
              <p:cNvSpPr>
                <a:spLocks noChangeShapeType="1"/>
              </p:cNvSpPr>
              <p:nvPr/>
            </p:nvSpPr>
            <p:spPr bwMode="auto">
              <a:xfrm>
                <a:off x="865" y="2660"/>
                <a:ext cx="1" cy="228"/>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67" name="Line 43"/>
              <p:cNvSpPr>
                <a:spLocks noChangeShapeType="1"/>
              </p:cNvSpPr>
              <p:nvPr/>
            </p:nvSpPr>
            <p:spPr bwMode="auto">
              <a:xfrm>
                <a:off x="786" y="2888"/>
                <a:ext cx="159" cy="1"/>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68" name="Line 44"/>
              <p:cNvSpPr>
                <a:spLocks noChangeShapeType="1"/>
              </p:cNvSpPr>
              <p:nvPr/>
            </p:nvSpPr>
            <p:spPr bwMode="auto">
              <a:xfrm flipV="1">
                <a:off x="865" y="2203"/>
                <a:ext cx="1" cy="211"/>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69" name="Line 45"/>
              <p:cNvSpPr>
                <a:spLocks noChangeShapeType="1"/>
              </p:cNvSpPr>
              <p:nvPr/>
            </p:nvSpPr>
            <p:spPr bwMode="auto">
              <a:xfrm>
                <a:off x="786" y="2203"/>
                <a:ext cx="159" cy="1"/>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70" name="Line 46"/>
              <p:cNvSpPr>
                <a:spLocks noChangeShapeType="1"/>
              </p:cNvSpPr>
              <p:nvPr/>
            </p:nvSpPr>
            <p:spPr bwMode="auto">
              <a:xfrm flipV="1">
                <a:off x="1265" y="2488"/>
                <a:ext cx="1" cy="217"/>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71" name="Line 47"/>
              <p:cNvSpPr>
                <a:spLocks noChangeShapeType="1"/>
              </p:cNvSpPr>
              <p:nvPr/>
            </p:nvSpPr>
            <p:spPr bwMode="auto">
              <a:xfrm flipV="1">
                <a:off x="1425" y="2488"/>
                <a:ext cx="1" cy="217"/>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72" name="Line 48"/>
              <p:cNvSpPr>
                <a:spLocks noChangeShapeType="1"/>
              </p:cNvSpPr>
              <p:nvPr/>
            </p:nvSpPr>
            <p:spPr bwMode="auto">
              <a:xfrm>
                <a:off x="1265" y="2705"/>
                <a:ext cx="160" cy="1"/>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73" name="Line 49"/>
              <p:cNvSpPr>
                <a:spLocks noChangeShapeType="1"/>
              </p:cNvSpPr>
              <p:nvPr/>
            </p:nvSpPr>
            <p:spPr bwMode="auto">
              <a:xfrm>
                <a:off x="1265" y="2488"/>
                <a:ext cx="160" cy="1"/>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74" name="Line 50"/>
              <p:cNvSpPr>
                <a:spLocks noChangeShapeType="1"/>
              </p:cNvSpPr>
              <p:nvPr/>
            </p:nvSpPr>
            <p:spPr bwMode="auto">
              <a:xfrm>
                <a:off x="1265" y="2625"/>
                <a:ext cx="160" cy="1"/>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75" name="Line 51"/>
              <p:cNvSpPr>
                <a:spLocks noChangeShapeType="1"/>
              </p:cNvSpPr>
              <p:nvPr/>
            </p:nvSpPr>
            <p:spPr bwMode="auto">
              <a:xfrm>
                <a:off x="1345" y="2705"/>
                <a:ext cx="1" cy="223"/>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76" name="Line 52"/>
              <p:cNvSpPr>
                <a:spLocks noChangeShapeType="1"/>
              </p:cNvSpPr>
              <p:nvPr/>
            </p:nvSpPr>
            <p:spPr bwMode="auto">
              <a:xfrm>
                <a:off x="1265" y="2928"/>
                <a:ext cx="160" cy="1"/>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77" name="Line 53"/>
              <p:cNvSpPr>
                <a:spLocks noChangeShapeType="1"/>
              </p:cNvSpPr>
              <p:nvPr/>
            </p:nvSpPr>
            <p:spPr bwMode="auto">
              <a:xfrm flipV="1">
                <a:off x="1345" y="2169"/>
                <a:ext cx="1" cy="319"/>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78" name="Line 54"/>
              <p:cNvSpPr>
                <a:spLocks noChangeShapeType="1"/>
              </p:cNvSpPr>
              <p:nvPr/>
            </p:nvSpPr>
            <p:spPr bwMode="auto">
              <a:xfrm>
                <a:off x="1265" y="2169"/>
                <a:ext cx="160" cy="1"/>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79" name="Line 55"/>
              <p:cNvSpPr>
                <a:spLocks noChangeShapeType="1"/>
              </p:cNvSpPr>
              <p:nvPr/>
            </p:nvSpPr>
            <p:spPr bwMode="auto">
              <a:xfrm flipV="1">
                <a:off x="1750" y="2414"/>
                <a:ext cx="1" cy="320"/>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80" name="Line 56"/>
              <p:cNvSpPr>
                <a:spLocks noChangeShapeType="1"/>
              </p:cNvSpPr>
              <p:nvPr/>
            </p:nvSpPr>
            <p:spPr bwMode="auto">
              <a:xfrm flipV="1">
                <a:off x="1909" y="2414"/>
                <a:ext cx="1" cy="320"/>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81" name="Line 57"/>
              <p:cNvSpPr>
                <a:spLocks noChangeShapeType="1"/>
              </p:cNvSpPr>
              <p:nvPr/>
            </p:nvSpPr>
            <p:spPr bwMode="auto">
              <a:xfrm>
                <a:off x="1750" y="2734"/>
                <a:ext cx="159" cy="1"/>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82" name="Line 58"/>
              <p:cNvSpPr>
                <a:spLocks noChangeShapeType="1"/>
              </p:cNvSpPr>
              <p:nvPr/>
            </p:nvSpPr>
            <p:spPr bwMode="auto">
              <a:xfrm>
                <a:off x="1750" y="2414"/>
                <a:ext cx="159" cy="1"/>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83" name="Line 59"/>
              <p:cNvSpPr>
                <a:spLocks noChangeShapeType="1"/>
              </p:cNvSpPr>
              <p:nvPr/>
            </p:nvSpPr>
            <p:spPr bwMode="auto">
              <a:xfrm>
                <a:off x="1750" y="2625"/>
                <a:ext cx="159" cy="1"/>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84" name="Line 60"/>
              <p:cNvSpPr>
                <a:spLocks noChangeShapeType="1"/>
              </p:cNvSpPr>
              <p:nvPr/>
            </p:nvSpPr>
            <p:spPr bwMode="auto">
              <a:xfrm>
                <a:off x="1830" y="2734"/>
                <a:ext cx="1" cy="108"/>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85" name="Line 61"/>
              <p:cNvSpPr>
                <a:spLocks noChangeShapeType="1"/>
              </p:cNvSpPr>
              <p:nvPr/>
            </p:nvSpPr>
            <p:spPr bwMode="auto">
              <a:xfrm>
                <a:off x="1750" y="2842"/>
                <a:ext cx="159" cy="1"/>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86" name="Line 62"/>
              <p:cNvSpPr>
                <a:spLocks noChangeShapeType="1"/>
              </p:cNvSpPr>
              <p:nvPr/>
            </p:nvSpPr>
            <p:spPr bwMode="auto">
              <a:xfrm flipV="1">
                <a:off x="1830" y="2277"/>
                <a:ext cx="1" cy="137"/>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87" name="Line 63"/>
              <p:cNvSpPr>
                <a:spLocks noChangeShapeType="1"/>
              </p:cNvSpPr>
              <p:nvPr/>
            </p:nvSpPr>
            <p:spPr bwMode="auto">
              <a:xfrm>
                <a:off x="1750" y="2277"/>
                <a:ext cx="159" cy="1"/>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88" name="Line 64"/>
              <p:cNvSpPr>
                <a:spLocks noChangeShapeType="1"/>
              </p:cNvSpPr>
              <p:nvPr/>
            </p:nvSpPr>
            <p:spPr bwMode="auto">
              <a:xfrm flipV="1">
                <a:off x="2229" y="2311"/>
                <a:ext cx="1" cy="314"/>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89" name="Line 65"/>
              <p:cNvSpPr>
                <a:spLocks noChangeShapeType="1"/>
              </p:cNvSpPr>
              <p:nvPr/>
            </p:nvSpPr>
            <p:spPr bwMode="auto">
              <a:xfrm flipV="1">
                <a:off x="2389" y="2311"/>
                <a:ext cx="1" cy="314"/>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90" name="Line 66"/>
              <p:cNvSpPr>
                <a:spLocks noChangeShapeType="1"/>
              </p:cNvSpPr>
              <p:nvPr/>
            </p:nvSpPr>
            <p:spPr bwMode="auto">
              <a:xfrm>
                <a:off x="2229" y="2625"/>
                <a:ext cx="160" cy="1"/>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91" name="Line 67"/>
              <p:cNvSpPr>
                <a:spLocks noChangeShapeType="1"/>
              </p:cNvSpPr>
              <p:nvPr/>
            </p:nvSpPr>
            <p:spPr bwMode="auto">
              <a:xfrm>
                <a:off x="2229" y="2311"/>
                <a:ext cx="160" cy="1"/>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92" name="Line 68"/>
              <p:cNvSpPr>
                <a:spLocks noChangeShapeType="1"/>
              </p:cNvSpPr>
              <p:nvPr/>
            </p:nvSpPr>
            <p:spPr bwMode="auto">
              <a:xfrm>
                <a:off x="2229" y="2523"/>
                <a:ext cx="160" cy="1"/>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93" name="Line 69"/>
              <p:cNvSpPr>
                <a:spLocks noChangeShapeType="1"/>
              </p:cNvSpPr>
              <p:nvPr/>
            </p:nvSpPr>
            <p:spPr bwMode="auto">
              <a:xfrm>
                <a:off x="2309" y="2625"/>
                <a:ext cx="1" cy="120"/>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94" name="Line 70"/>
              <p:cNvSpPr>
                <a:spLocks noChangeShapeType="1"/>
              </p:cNvSpPr>
              <p:nvPr/>
            </p:nvSpPr>
            <p:spPr bwMode="auto">
              <a:xfrm>
                <a:off x="2229" y="2745"/>
                <a:ext cx="160" cy="1"/>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95" name="Line 71"/>
              <p:cNvSpPr>
                <a:spLocks noChangeShapeType="1"/>
              </p:cNvSpPr>
              <p:nvPr/>
            </p:nvSpPr>
            <p:spPr bwMode="auto">
              <a:xfrm flipV="1">
                <a:off x="2309" y="1854"/>
                <a:ext cx="1" cy="457"/>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96" name="Line 72"/>
              <p:cNvSpPr>
                <a:spLocks noChangeShapeType="1"/>
              </p:cNvSpPr>
              <p:nvPr/>
            </p:nvSpPr>
            <p:spPr bwMode="auto">
              <a:xfrm>
                <a:off x="2229" y="1854"/>
                <a:ext cx="160" cy="1"/>
              </a:xfrm>
              <a:prstGeom prst="line">
                <a:avLst/>
              </a:prstGeom>
              <a:noFill/>
              <a:ln w="9525">
                <a:solidFill>
                  <a:srgbClr val="EF3A5C"/>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97" name="Rectangle 73"/>
              <p:cNvSpPr>
                <a:spLocks noChangeArrowheads="1"/>
              </p:cNvSpPr>
              <p:nvPr/>
            </p:nvSpPr>
            <p:spPr bwMode="auto">
              <a:xfrm>
                <a:off x="1339" y="2917"/>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098" name="Rectangle 74"/>
              <p:cNvSpPr>
                <a:spLocks noChangeArrowheads="1"/>
              </p:cNvSpPr>
              <p:nvPr/>
            </p:nvSpPr>
            <p:spPr bwMode="auto">
              <a:xfrm>
                <a:off x="1342" y="2908"/>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099" name="Rectangle 75"/>
              <p:cNvSpPr>
                <a:spLocks noChangeArrowheads="1"/>
              </p:cNvSpPr>
              <p:nvPr/>
            </p:nvSpPr>
            <p:spPr bwMode="auto">
              <a:xfrm>
                <a:off x="860" y="2877"/>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00" name="Rectangle 76"/>
              <p:cNvSpPr>
                <a:spLocks noChangeArrowheads="1"/>
              </p:cNvSpPr>
              <p:nvPr/>
            </p:nvSpPr>
            <p:spPr bwMode="auto">
              <a:xfrm>
                <a:off x="1342" y="285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01" name="Rectangle 77"/>
              <p:cNvSpPr>
                <a:spLocks noChangeArrowheads="1"/>
              </p:cNvSpPr>
              <p:nvPr/>
            </p:nvSpPr>
            <p:spPr bwMode="auto">
              <a:xfrm>
                <a:off x="1345" y="2848"/>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02" name="Rectangle 78"/>
              <p:cNvSpPr>
                <a:spLocks noChangeArrowheads="1"/>
              </p:cNvSpPr>
              <p:nvPr/>
            </p:nvSpPr>
            <p:spPr bwMode="auto">
              <a:xfrm>
                <a:off x="1342" y="2845"/>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03" name="Rectangle 79"/>
              <p:cNvSpPr>
                <a:spLocks noChangeArrowheads="1"/>
              </p:cNvSpPr>
              <p:nvPr/>
            </p:nvSpPr>
            <p:spPr bwMode="auto">
              <a:xfrm>
                <a:off x="1339" y="2837"/>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04" name="Rectangle 80"/>
              <p:cNvSpPr>
                <a:spLocks noChangeArrowheads="1"/>
              </p:cNvSpPr>
              <p:nvPr/>
            </p:nvSpPr>
            <p:spPr bwMode="auto">
              <a:xfrm>
                <a:off x="1827" y="283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05" name="Rectangle 81"/>
              <p:cNvSpPr>
                <a:spLocks noChangeArrowheads="1"/>
              </p:cNvSpPr>
              <p:nvPr/>
            </p:nvSpPr>
            <p:spPr bwMode="auto">
              <a:xfrm>
                <a:off x="1342" y="283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06" name="Rectangle 82"/>
              <p:cNvSpPr>
                <a:spLocks noChangeArrowheads="1"/>
              </p:cNvSpPr>
              <p:nvPr/>
            </p:nvSpPr>
            <p:spPr bwMode="auto">
              <a:xfrm>
                <a:off x="1339" y="282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07" name="Rectangle 83"/>
              <p:cNvSpPr>
                <a:spLocks noChangeArrowheads="1"/>
              </p:cNvSpPr>
              <p:nvPr/>
            </p:nvSpPr>
            <p:spPr bwMode="auto">
              <a:xfrm>
                <a:off x="860" y="281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08" name="Rectangle 84"/>
              <p:cNvSpPr>
                <a:spLocks noChangeArrowheads="1"/>
              </p:cNvSpPr>
              <p:nvPr/>
            </p:nvSpPr>
            <p:spPr bwMode="auto">
              <a:xfrm>
                <a:off x="1345" y="281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09" name="Rectangle 85"/>
              <p:cNvSpPr>
                <a:spLocks noChangeArrowheads="1"/>
              </p:cNvSpPr>
              <p:nvPr/>
            </p:nvSpPr>
            <p:spPr bwMode="auto">
              <a:xfrm>
                <a:off x="1382" y="28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10" name="Rectangle 86"/>
              <p:cNvSpPr>
                <a:spLocks noChangeArrowheads="1"/>
              </p:cNvSpPr>
              <p:nvPr/>
            </p:nvSpPr>
            <p:spPr bwMode="auto">
              <a:xfrm>
                <a:off x="1342" y="28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11" name="Rectangle 87"/>
              <p:cNvSpPr>
                <a:spLocks noChangeArrowheads="1"/>
              </p:cNvSpPr>
              <p:nvPr/>
            </p:nvSpPr>
            <p:spPr bwMode="auto">
              <a:xfrm>
                <a:off x="1342" y="28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12" name="Rectangle 88"/>
              <p:cNvSpPr>
                <a:spLocks noChangeArrowheads="1"/>
              </p:cNvSpPr>
              <p:nvPr/>
            </p:nvSpPr>
            <p:spPr bwMode="auto">
              <a:xfrm>
                <a:off x="1342" y="281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13" name="Rectangle 89"/>
              <p:cNvSpPr>
                <a:spLocks noChangeArrowheads="1"/>
              </p:cNvSpPr>
              <p:nvPr/>
            </p:nvSpPr>
            <p:spPr bwMode="auto">
              <a:xfrm>
                <a:off x="1818" y="28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14" name="Rectangle 90"/>
              <p:cNvSpPr>
                <a:spLocks noChangeArrowheads="1"/>
              </p:cNvSpPr>
              <p:nvPr/>
            </p:nvSpPr>
            <p:spPr bwMode="auto">
              <a:xfrm>
                <a:off x="1322" y="28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15" name="Rectangle 91"/>
              <p:cNvSpPr>
                <a:spLocks noChangeArrowheads="1"/>
              </p:cNvSpPr>
              <p:nvPr/>
            </p:nvSpPr>
            <p:spPr bwMode="auto">
              <a:xfrm>
                <a:off x="1881" y="28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16" name="Rectangle 92"/>
              <p:cNvSpPr>
                <a:spLocks noChangeArrowheads="1"/>
              </p:cNvSpPr>
              <p:nvPr/>
            </p:nvSpPr>
            <p:spPr bwMode="auto">
              <a:xfrm>
                <a:off x="1333" y="28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17" name="Rectangle 93"/>
              <p:cNvSpPr>
                <a:spLocks noChangeArrowheads="1"/>
              </p:cNvSpPr>
              <p:nvPr/>
            </p:nvSpPr>
            <p:spPr bwMode="auto">
              <a:xfrm>
                <a:off x="1339" y="28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18" name="Rectangle 94"/>
              <p:cNvSpPr>
                <a:spLocks noChangeArrowheads="1"/>
              </p:cNvSpPr>
              <p:nvPr/>
            </p:nvSpPr>
            <p:spPr bwMode="auto">
              <a:xfrm>
                <a:off x="1342" y="280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19" name="Rectangle 95"/>
              <p:cNvSpPr>
                <a:spLocks noChangeArrowheads="1"/>
              </p:cNvSpPr>
              <p:nvPr/>
            </p:nvSpPr>
            <p:spPr bwMode="auto">
              <a:xfrm>
                <a:off x="1328" y="279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20" name="Rectangle 96"/>
              <p:cNvSpPr>
                <a:spLocks noChangeArrowheads="1"/>
              </p:cNvSpPr>
              <p:nvPr/>
            </p:nvSpPr>
            <p:spPr bwMode="auto">
              <a:xfrm>
                <a:off x="1342" y="280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21" name="Rectangle 97"/>
              <p:cNvSpPr>
                <a:spLocks noChangeArrowheads="1"/>
              </p:cNvSpPr>
              <p:nvPr/>
            </p:nvSpPr>
            <p:spPr bwMode="auto">
              <a:xfrm>
                <a:off x="1342" y="280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22" name="Rectangle 98"/>
              <p:cNvSpPr>
                <a:spLocks noChangeArrowheads="1"/>
              </p:cNvSpPr>
              <p:nvPr/>
            </p:nvSpPr>
            <p:spPr bwMode="auto">
              <a:xfrm>
                <a:off x="1328" y="279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23" name="Rectangle 99"/>
              <p:cNvSpPr>
                <a:spLocks noChangeArrowheads="1"/>
              </p:cNvSpPr>
              <p:nvPr/>
            </p:nvSpPr>
            <p:spPr bwMode="auto">
              <a:xfrm>
                <a:off x="1342" y="280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24" name="Rectangle 100"/>
              <p:cNvSpPr>
                <a:spLocks noChangeArrowheads="1"/>
              </p:cNvSpPr>
              <p:nvPr/>
            </p:nvSpPr>
            <p:spPr bwMode="auto">
              <a:xfrm>
                <a:off x="1827" y="279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25" name="Rectangle 101"/>
              <p:cNvSpPr>
                <a:spLocks noChangeArrowheads="1"/>
              </p:cNvSpPr>
              <p:nvPr/>
            </p:nvSpPr>
            <p:spPr bwMode="auto">
              <a:xfrm>
                <a:off x="1342" y="2788"/>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26" name="Rectangle 102"/>
              <p:cNvSpPr>
                <a:spLocks noChangeArrowheads="1"/>
              </p:cNvSpPr>
              <p:nvPr/>
            </p:nvSpPr>
            <p:spPr bwMode="auto">
              <a:xfrm>
                <a:off x="1325" y="2788"/>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27" name="Rectangle 103"/>
              <p:cNvSpPr>
                <a:spLocks noChangeArrowheads="1"/>
              </p:cNvSpPr>
              <p:nvPr/>
            </p:nvSpPr>
            <p:spPr bwMode="auto">
              <a:xfrm>
                <a:off x="1342" y="2788"/>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28" name="Rectangle 104"/>
              <p:cNvSpPr>
                <a:spLocks noChangeArrowheads="1"/>
              </p:cNvSpPr>
              <p:nvPr/>
            </p:nvSpPr>
            <p:spPr bwMode="auto">
              <a:xfrm>
                <a:off x="1336" y="2788"/>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29" name="Rectangle 105"/>
              <p:cNvSpPr>
                <a:spLocks noChangeArrowheads="1"/>
              </p:cNvSpPr>
              <p:nvPr/>
            </p:nvSpPr>
            <p:spPr bwMode="auto">
              <a:xfrm>
                <a:off x="843" y="2780"/>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30" name="Rectangle 106"/>
              <p:cNvSpPr>
                <a:spLocks noChangeArrowheads="1"/>
              </p:cNvSpPr>
              <p:nvPr/>
            </p:nvSpPr>
            <p:spPr bwMode="auto">
              <a:xfrm>
                <a:off x="1339" y="27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31" name="Rectangle 107"/>
              <p:cNvSpPr>
                <a:spLocks noChangeArrowheads="1"/>
              </p:cNvSpPr>
              <p:nvPr/>
            </p:nvSpPr>
            <p:spPr bwMode="auto">
              <a:xfrm>
                <a:off x="1339" y="27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32" name="Rectangle 108"/>
              <p:cNvSpPr>
                <a:spLocks noChangeArrowheads="1"/>
              </p:cNvSpPr>
              <p:nvPr/>
            </p:nvSpPr>
            <p:spPr bwMode="auto">
              <a:xfrm>
                <a:off x="1288" y="2780"/>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33" name="Rectangle 109"/>
              <p:cNvSpPr>
                <a:spLocks noChangeArrowheads="1"/>
              </p:cNvSpPr>
              <p:nvPr/>
            </p:nvSpPr>
            <p:spPr bwMode="auto">
              <a:xfrm>
                <a:off x="1339" y="27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34" name="Rectangle 110"/>
              <p:cNvSpPr>
                <a:spLocks noChangeArrowheads="1"/>
              </p:cNvSpPr>
              <p:nvPr/>
            </p:nvSpPr>
            <p:spPr bwMode="auto">
              <a:xfrm>
                <a:off x="1790" y="2780"/>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35" name="Rectangle 111"/>
              <p:cNvSpPr>
                <a:spLocks noChangeArrowheads="1"/>
              </p:cNvSpPr>
              <p:nvPr/>
            </p:nvSpPr>
            <p:spPr bwMode="auto">
              <a:xfrm>
                <a:off x="1333" y="27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36" name="Rectangle 112"/>
              <p:cNvSpPr>
                <a:spLocks noChangeArrowheads="1"/>
              </p:cNvSpPr>
              <p:nvPr/>
            </p:nvSpPr>
            <p:spPr bwMode="auto">
              <a:xfrm>
                <a:off x="1342" y="277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37" name="Rectangle 113"/>
              <p:cNvSpPr>
                <a:spLocks noChangeArrowheads="1"/>
              </p:cNvSpPr>
              <p:nvPr/>
            </p:nvSpPr>
            <p:spPr bwMode="auto">
              <a:xfrm>
                <a:off x="1305" y="2768"/>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38" name="Rectangle 114"/>
              <p:cNvSpPr>
                <a:spLocks noChangeArrowheads="1"/>
              </p:cNvSpPr>
              <p:nvPr/>
            </p:nvSpPr>
            <p:spPr bwMode="auto">
              <a:xfrm>
                <a:off x="1393" y="277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39" name="Rectangle 115"/>
              <p:cNvSpPr>
                <a:spLocks noChangeArrowheads="1"/>
              </p:cNvSpPr>
              <p:nvPr/>
            </p:nvSpPr>
            <p:spPr bwMode="auto">
              <a:xfrm>
                <a:off x="1336" y="277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40" name="Rectangle 116"/>
              <p:cNvSpPr>
                <a:spLocks noChangeArrowheads="1"/>
              </p:cNvSpPr>
              <p:nvPr/>
            </p:nvSpPr>
            <p:spPr bwMode="auto">
              <a:xfrm>
                <a:off x="1342" y="277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41" name="Rectangle 117"/>
              <p:cNvSpPr>
                <a:spLocks noChangeArrowheads="1"/>
              </p:cNvSpPr>
              <p:nvPr/>
            </p:nvSpPr>
            <p:spPr bwMode="auto">
              <a:xfrm>
                <a:off x="1342" y="277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42" name="Rectangle 118"/>
              <p:cNvSpPr>
                <a:spLocks noChangeArrowheads="1"/>
              </p:cNvSpPr>
              <p:nvPr/>
            </p:nvSpPr>
            <p:spPr bwMode="auto">
              <a:xfrm>
                <a:off x="1345" y="2768"/>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43" name="Rectangle 119"/>
              <p:cNvSpPr>
                <a:spLocks noChangeArrowheads="1"/>
              </p:cNvSpPr>
              <p:nvPr/>
            </p:nvSpPr>
            <p:spPr bwMode="auto">
              <a:xfrm>
                <a:off x="1353" y="277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44" name="Rectangle 120"/>
              <p:cNvSpPr>
                <a:spLocks noChangeArrowheads="1"/>
              </p:cNvSpPr>
              <p:nvPr/>
            </p:nvSpPr>
            <p:spPr bwMode="auto">
              <a:xfrm>
                <a:off x="1345" y="2768"/>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45" name="Rectangle 121"/>
              <p:cNvSpPr>
                <a:spLocks noChangeArrowheads="1"/>
              </p:cNvSpPr>
              <p:nvPr/>
            </p:nvSpPr>
            <p:spPr bwMode="auto">
              <a:xfrm>
                <a:off x="1396" y="276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46" name="Rectangle 122"/>
              <p:cNvSpPr>
                <a:spLocks noChangeArrowheads="1"/>
              </p:cNvSpPr>
              <p:nvPr/>
            </p:nvSpPr>
            <p:spPr bwMode="auto">
              <a:xfrm>
                <a:off x="1322" y="276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47" name="Rectangle 123"/>
              <p:cNvSpPr>
                <a:spLocks noChangeArrowheads="1"/>
              </p:cNvSpPr>
              <p:nvPr/>
            </p:nvSpPr>
            <p:spPr bwMode="auto">
              <a:xfrm>
                <a:off x="1367" y="276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48" name="Rectangle 124"/>
              <p:cNvSpPr>
                <a:spLocks noChangeArrowheads="1"/>
              </p:cNvSpPr>
              <p:nvPr/>
            </p:nvSpPr>
            <p:spPr bwMode="auto">
              <a:xfrm>
                <a:off x="860" y="275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49" name="Rectangle 125"/>
              <p:cNvSpPr>
                <a:spLocks noChangeArrowheads="1"/>
              </p:cNvSpPr>
              <p:nvPr/>
            </p:nvSpPr>
            <p:spPr bwMode="auto">
              <a:xfrm>
                <a:off x="1336" y="276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50" name="Rectangle 126"/>
              <p:cNvSpPr>
                <a:spLocks noChangeArrowheads="1"/>
              </p:cNvSpPr>
              <p:nvPr/>
            </p:nvSpPr>
            <p:spPr bwMode="auto">
              <a:xfrm>
                <a:off x="1328" y="275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51" name="Rectangle 127"/>
              <p:cNvSpPr>
                <a:spLocks noChangeArrowheads="1"/>
              </p:cNvSpPr>
              <p:nvPr/>
            </p:nvSpPr>
            <p:spPr bwMode="auto">
              <a:xfrm>
                <a:off x="1342" y="276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52" name="Rectangle 128"/>
              <p:cNvSpPr>
                <a:spLocks noChangeArrowheads="1"/>
              </p:cNvSpPr>
              <p:nvPr/>
            </p:nvSpPr>
            <p:spPr bwMode="auto">
              <a:xfrm>
                <a:off x="1342" y="276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53" name="Rectangle 129"/>
              <p:cNvSpPr>
                <a:spLocks noChangeArrowheads="1"/>
              </p:cNvSpPr>
              <p:nvPr/>
            </p:nvSpPr>
            <p:spPr bwMode="auto">
              <a:xfrm>
                <a:off x="1325" y="276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54" name="Rectangle 130"/>
              <p:cNvSpPr>
                <a:spLocks noChangeArrowheads="1"/>
              </p:cNvSpPr>
              <p:nvPr/>
            </p:nvSpPr>
            <p:spPr bwMode="auto">
              <a:xfrm>
                <a:off x="1342" y="276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55" name="Rectangle 131"/>
              <p:cNvSpPr>
                <a:spLocks noChangeArrowheads="1"/>
              </p:cNvSpPr>
              <p:nvPr/>
            </p:nvSpPr>
            <p:spPr bwMode="auto">
              <a:xfrm>
                <a:off x="1325" y="276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56" name="Rectangle 132"/>
              <p:cNvSpPr>
                <a:spLocks noChangeArrowheads="1"/>
              </p:cNvSpPr>
              <p:nvPr/>
            </p:nvSpPr>
            <p:spPr bwMode="auto">
              <a:xfrm>
                <a:off x="1370" y="276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57" name="Rectangle 133"/>
              <p:cNvSpPr>
                <a:spLocks noChangeArrowheads="1"/>
              </p:cNvSpPr>
              <p:nvPr/>
            </p:nvSpPr>
            <p:spPr bwMode="auto">
              <a:xfrm>
                <a:off x="1382" y="276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58" name="Rectangle 134"/>
              <p:cNvSpPr>
                <a:spLocks noChangeArrowheads="1"/>
              </p:cNvSpPr>
              <p:nvPr/>
            </p:nvSpPr>
            <p:spPr bwMode="auto">
              <a:xfrm>
                <a:off x="1288" y="275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59" name="Rectangle 135"/>
              <p:cNvSpPr>
                <a:spLocks noChangeArrowheads="1"/>
              </p:cNvSpPr>
              <p:nvPr/>
            </p:nvSpPr>
            <p:spPr bwMode="auto">
              <a:xfrm>
                <a:off x="1827" y="275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60" name="Rectangle 136"/>
              <p:cNvSpPr>
                <a:spLocks noChangeArrowheads="1"/>
              </p:cNvSpPr>
              <p:nvPr/>
            </p:nvSpPr>
            <p:spPr bwMode="auto">
              <a:xfrm>
                <a:off x="860" y="2751"/>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61" name="Rectangle 137"/>
              <p:cNvSpPr>
                <a:spLocks noChangeArrowheads="1"/>
              </p:cNvSpPr>
              <p:nvPr/>
            </p:nvSpPr>
            <p:spPr bwMode="auto">
              <a:xfrm>
                <a:off x="803" y="2751"/>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62" name="Rectangle 138"/>
              <p:cNvSpPr>
                <a:spLocks noChangeArrowheads="1"/>
              </p:cNvSpPr>
              <p:nvPr/>
            </p:nvSpPr>
            <p:spPr bwMode="auto">
              <a:xfrm>
                <a:off x="1345" y="2751"/>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63" name="Rectangle 139"/>
              <p:cNvSpPr>
                <a:spLocks noChangeArrowheads="1"/>
              </p:cNvSpPr>
              <p:nvPr/>
            </p:nvSpPr>
            <p:spPr bwMode="auto">
              <a:xfrm>
                <a:off x="1342" y="275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64" name="Rectangle 140"/>
              <p:cNvSpPr>
                <a:spLocks noChangeArrowheads="1"/>
              </p:cNvSpPr>
              <p:nvPr/>
            </p:nvSpPr>
            <p:spPr bwMode="auto">
              <a:xfrm>
                <a:off x="1342" y="275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65" name="Rectangle 141"/>
              <p:cNvSpPr>
                <a:spLocks noChangeArrowheads="1"/>
              </p:cNvSpPr>
              <p:nvPr/>
            </p:nvSpPr>
            <p:spPr bwMode="auto">
              <a:xfrm>
                <a:off x="1342" y="275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66" name="Rectangle 142"/>
              <p:cNvSpPr>
                <a:spLocks noChangeArrowheads="1"/>
              </p:cNvSpPr>
              <p:nvPr/>
            </p:nvSpPr>
            <p:spPr bwMode="auto">
              <a:xfrm>
                <a:off x="1345" y="2751"/>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67" name="Rectangle 143"/>
              <p:cNvSpPr>
                <a:spLocks noChangeArrowheads="1"/>
              </p:cNvSpPr>
              <p:nvPr/>
            </p:nvSpPr>
            <p:spPr bwMode="auto">
              <a:xfrm>
                <a:off x="1359" y="275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68" name="Rectangle 144"/>
              <p:cNvSpPr>
                <a:spLocks noChangeArrowheads="1"/>
              </p:cNvSpPr>
              <p:nvPr/>
            </p:nvSpPr>
            <p:spPr bwMode="auto">
              <a:xfrm>
                <a:off x="1342" y="275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69" name="Rectangle 145"/>
              <p:cNvSpPr>
                <a:spLocks noChangeArrowheads="1"/>
              </p:cNvSpPr>
              <p:nvPr/>
            </p:nvSpPr>
            <p:spPr bwMode="auto">
              <a:xfrm>
                <a:off x="1342" y="275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70" name="Rectangle 146"/>
              <p:cNvSpPr>
                <a:spLocks noChangeArrowheads="1"/>
              </p:cNvSpPr>
              <p:nvPr/>
            </p:nvSpPr>
            <p:spPr bwMode="auto">
              <a:xfrm>
                <a:off x="1296" y="275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71" name="Rectangle 147"/>
              <p:cNvSpPr>
                <a:spLocks noChangeArrowheads="1"/>
              </p:cNvSpPr>
              <p:nvPr/>
            </p:nvSpPr>
            <p:spPr bwMode="auto">
              <a:xfrm>
                <a:off x="1336" y="275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72" name="Rectangle 148"/>
              <p:cNvSpPr>
                <a:spLocks noChangeArrowheads="1"/>
              </p:cNvSpPr>
              <p:nvPr/>
            </p:nvSpPr>
            <p:spPr bwMode="auto">
              <a:xfrm>
                <a:off x="1353" y="275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73" name="Rectangle 149"/>
              <p:cNvSpPr>
                <a:spLocks noChangeArrowheads="1"/>
              </p:cNvSpPr>
              <p:nvPr/>
            </p:nvSpPr>
            <p:spPr bwMode="auto">
              <a:xfrm>
                <a:off x="1342" y="2748"/>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74" name="Rectangle 150"/>
              <p:cNvSpPr>
                <a:spLocks noChangeArrowheads="1"/>
              </p:cNvSpPr>
              <p:nvPr/>
            </p:nvSpPr>
            <p:spPr bwMode="auto">
              <a:xfrm>
                <a:off x="1288" y="2745"/>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75" name="Rectangle 151"/>
              <p:cNvSpPr>
                <a:spLocks noChangeArrowheads="1"/>
              </p:cNvSpPr>
              <p:nvPr/>
            </p:nvSpPr>
            <p:spPr bwMode="auto">
              <a:xfrm>
                <a:off x="1342" y="2748"/>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76" name="Rectangle 152"/>
              <p:cNvSpPr>
                <a:spLocks noChangeArrowheads="1"/>
              </p:cNvSpPr>
              <p:nvPr/>
            </p:nvSpPr>
            <p:spPr bwMode="auto">
              <a:xfrm>
                <a:off x="1784" y="274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77" name="Rectangle 153"/>
              <p:cNvSpPr>
                <a:spLocks noChangeArrowheads="1"/>
              </p:cNvSpPr>
              <p:nvPr/>
            </p:nvSpPr>
            <p:spPr bwMode="auto">
              <a:xfrm>
                <a:off x="1339" y="274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78" name="Rectangle 154"/>
              <p:cNvSpPr>
                <a:spLocks noChangeArrowheads="1"/>
              </p:cNvSpPr>
              <p:nvPr/>
            </p:nvSpPr>
            <p:spPr bwMode="auto">
              <a:xfrm>
                <a:off x="1339" y="274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79" name="Rectangle 155"/>
              <p:cNvSpPr>
                <a:spLocks noChangeArrowheads="1"/>
              </p:cNvSpPr>
              <p:nvPr/>
            </p:nvSpPr>
            <p:spPr bwMode="auto">
              <a:xfrm>
                <a:off x="883" y="2740"/>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80" name="Rectangle 156"/>
              <p:cNvSpPr>
                <a:spLocks noChangeArrowheads="1"/>
              </p:cNvSpPr>
              <p:nvPr/>
            </p:nvSpPr>
            <p:spPr bwMode="auto">
              <a:xfrm>
                <a:off x="1359" y="273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81" name="Rectangle 157"/>
              <p:cNvSpPr>
                <a:spLocks noChangeArrowheads="1"/>
              </p:cNvSpPr>
              <p:nvPr/>
            </p:nvSpPr>
            <p:spPr bwMode="auto">
              <a:xfrm>
                <a:off x="1342" y="273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82" name="Rectangle 158"/>
              <p:cNvSpPr>
                <a:spLocks noChangeArrowheads="1"/>
              </p:cNvSpPr>
              <p:nvPr/>
            </p:nvSpPr>
            <p:spPr bwMode="auto">
              <a:xfrm>
                <a:off x="1353" y="273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83" name="Rectangle 159"/>
              <p:cNvSpPr>
                <a:spLocks noChangeArrowheads="1"/>
              </p:cNvSpPr>
              <p:nvPr/>
            </p:nvSpPr>
            <p:spPr bwMode="auto">
              <a:xfrm>
                <a:off x="1861" y="273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84" name="Rectangle 160"/>
              <p:cNvSpPr>
                <a:spLocks noChangeArrowheads="1"/>
              </p:cNvSpPr>
              <p:nvPr/>
            </p:nvSpPr>
            <p:spPr bwMode="auto">
              <a:xfrm>
                <a:off x="2272" y="273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85" name="Rectangle 161"/>
              <p:cNvSpPr>
                <a:spLocks noChangeArrowheads="1"/>
              </p:cNvSpPr>
              <p:nvPr/>
            </p:nvSpPr>
            <p:spPr bwMode="auto">
              <a:xfrm>
                <a:off x="1342" y="273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86" name="Rectangle 162"/>
              <p:cNvSpPr>
                <a:spLocks noChangeArrowheads="1"/>
              </p:cNvSpPr>
              <p:nvPr/>
            </p:nvSpPr>
            <p:spPr bwMode="auto">
              <a:xfrm>
                <a:off x="1342" y="273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87" name="Rectangle 163"/>
              <p:cNvSpPr>
                <a:spLocks noChangeArrowheads="1"/>
              </p:cNvSpPr>
              <p:nvPr/>
            </p:nvSpPr>
            <p:spPr bwMode="auto">
              <a:xfrm>
                <a:off x="1342" y="273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88" name="Rectangle 164"/>
              <p:cNvSpPr>
                <a:spLocks noChangeArrowheads="1"/>
              </p:cNvSpPr>
              <p:nvPr/>
            </p:nvSpPr>
            <p:spPr bwMode="auto">
              <a:xfrm>
                <a:off x="1362" y="273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89" name="Rectangle 165"/>
              <p:cNvSpPr>
                <a:spLocks noChangeArrowheads="1"/>
              </p:cNvSpPr>
              <p:nvPr/>
            </p:nvSpPr>
            <p:spPr bwMode="auto">
              <a:xfrm>
                <a:off x="1342" y="273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90" name="Rectangle 166"/>
              <p:cNvSpPr>
                <a:spLocks noChangeArrowheads="1"/>
              </p:cNvSpPr>
              <p:nvPr/>
            </p:nvSpPr>
            <p:spPr bwMode="auto">
              <a:xfrm>
                <a:off x="900" y="2728"/>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91" name="Rectangle 167"/>
              <p:cNvSpPr>
                <a:spLocks noChangeArrowheads="1"/>
              </p:cNvSpPr>
              <p:nvPr/>
            </p:nvSpPr>
            <p:spPr bwMode="auto">
              <a:xfrm>
                <a:off x="1342" y="273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92" name="Rectangle 168"/>
              <p:cNvSpPr>
                <a:spLocks noChangeArrowheads="1"/>
              </p:cNvSpPr>
              <p:nvPr/>
            </p:nvSpPr>
            <p:spPr bwMode="auto">
              <a:xfrm>
                <a:off x="1815" y="273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93" name="Rectangle 169"/>
              <p:cNvSpPr>
                <a:spLocks noChangeArrowheads="1"/>
              </p:cNvSpPr>
              <p:nvPr/>
            </p:nvSpPr>
            <p:spPr bwMode="auto">
              <a:xfrm>
                <a:off x="2306" y="273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94" name="Rectangle 170"/>
              <p:cNvSpPr>
                <a:spLocks noChangeArrowheads="1"/>
              </p:cNvSpPr>
              <p:nvPr/>
            </p:nvSpPr>
            <p:spPr bwMode="auto">
              <a:xfrm>
                <a:off x="1342" y="273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95" name="Rectangle 171"/>
              <p:cNvSpPr>
                <a:spLocks noChangeArrowheads="1"/>
              </p:cNvSpPr>
              <p:nvPr/>
            </p:nvSpPr>
            <p:spPr bwMode="auto">
              <a:xfrm>
                <a:off x="1288" y="2728"/>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96" name="Rectangle 172"/>
              <p:cNvSpPr>
                <a:spLocks noChangeArrowheads="1"/>
              </p:cNvSpPr>
              <p:nvPr/>
            </p:nvSpPr>
            <p:spPr bwMode="auto">
              <a:xfrm>
                <a:off x="1342" y="273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97" name="Rectangle 173"/>
              <p:cNvSpPr>
                <a:spLocks noChangeArrowheads="1"/>
              </p:cNvSpPr>
              <p:nvPr/>
            </p:nvSpPr>
            <p:spPr bwMode="auto">
              <a:xfrm>
                <a:off x="1322" y="272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98" name="Rectangle 174"/>
              <p:cNvSpPr>
                <a:spLocks noChangeArrowheads="1"/>
              </p:cNvSpPr>
              <p:nvPr/>
            </p:nvSpPr>
            <p:spPr bwMode="auto">
              <a:xfrm>
                <a:off x="1333" y="272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199" name="Rectangle 175"/>
              <p:cNvSpPr>
                <a:spLocks noChangeArrowheads="1"/>
              </p:cNvSpPr>
              <p:nvPr/>
            </p:nvSpPr>
            <p:spPr bwMode="auto">
              <a:xfrm>
                <a:off x="2314" y="272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00" name="Rectangle 176"/>
              <p:cNvSpPr>
                <a:spLocks noChangeArrowheads="1"/>
              </p:cNvSpPr>
              <p:nvPr/>
            </p:nvSpPr>
            <p:spPr bwMode="auto">
              <a:xfrm>
                <a:off x="1830" y="2723"/>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01" name="Rectangle 177"/>
              <p:cNvSpPr>
                <a:spLocks noChangeArrowheads="1"/>
              </p:cNvSpPr>
              <p:nvPr/>
            </p:nvSpPr>
            <p:spPr bwMode="auto">
              <a:xfrm>
                <a:off x="1824" y="272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02" name="Rectangle 178"/>
              <p:cNvSpPr>
                <a:spLocks noChangeArrowheads="1"/>
              </p:cNvSpPr>
              <p:nvPr/>
            </p:nvSpPr>
            <p:spPr bwMode="auto">
              <a:xfrm>
                <a:off x="877" y="272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03" name="Rectangle 179"/>
              <p:cNvSpPr>
                <a:spLocks noChangeArrowheads="1"/>
              </p:cNvSpPr>
              <p:nvPr/>
            </p:nvSpPr>
            <p:spPr bwMode="auto">
              <a:xfrm>
                <a:off x="1339" y="272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04" name="Rectangle 180"/>
              <p:cNvSpPr>
                <a:spLocks noChangeArrowheads="1"/>
              </p:cNvSpPr>
              <p:nvPr/>
            </p:nvSpPr>
            <p:spPr bwMode="auto">
              <a:xfrm>
                <a:off x="1339" y="272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05" name="Rectangle 181"/>
              <p:cNvSpPr>
                <a:spLocks noChangeArrowheads="1"/>
              </p:cNvSpPr>
              <p:nvPr/>
            </p:nvSpPr>
            <p:spPr bwMode="auto">
              <a:xfrm>
                <a:off x="2303" y="272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06" name="Rectangle 182"/>
              <p:cNvSpPr>
                <a:spLocks noChangeArrowheads="1"/>
              </p:cNvSpPr>
              <p:nvPr/>
            </p:nvSpPr>
            <p:spPr bwMode="auto">
              <a:xfrm>
                <a:off x="1339" y="272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07" name="Rectangle 183"/>
              <p:cNvSpPr>
                <a:spLocks noChangeArrowheads="1"/>
              </p:cNvSpPr>
              <p:nvPr/>
            </p:nvSpPr>
            <p:spPr bwMode="auto">
              <a:xfrm>
                <a:off x="1362" y="2723"/>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08" name="Rectangle 184"/>
              <p:cNvSpPr>
                <a:spLocks noChangeArrowheads="1"/>
              </p:cNvSpPr>
              <p:nvPr/>
            </p:nvSpPr>
            <p:spPr bwMode="auto">
              <a:xfrm>
                <a:off x="1350" y="272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09" name="Rectangle 185"/>
              <p:cNvSpPr>
                <a:spLocks noChangeArrowheads="1"/>
              </p:cNvSpPr>
              <p:nvPr/>
            </p:nvSpPr>
            <p:spPr bwMode="auto">
              <a:xfrm>
                <a:off x="1827" y="272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10" name="Rectangle 186"/>
              <p:cNvSpPr>
                <a:spLocks noChangeArrowheads="1"/>
              </p:cNvSpPr>
              <p:nvPr/>
            </p:nvSpPr>
            <p:spPr bwMode="auto">
              <a:xfrm>
                <a:off x="1342" y="272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11" name="Rectangle 187"/>
              <p:cNvSpPr>
                <a:spLocks noChangeArrowheads="1"/>
              </p:cNvSpPr>
              <p:nvPr/>
            </p:nvSpPr>
            <p:spPr bwMode="auto">
              <a:xfrm>
                <a:off x="1376" y="272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12" name="Rectangle 188"/>
              <p:cNvSpPr>
                <a:spLocks noChangeArrowheads="1"/>
              </p:cNvSpPr>
              <p:nvPr/>
            </p:nvSpPr>
            <p:spPr bwMode="auto">
              <a:xfrm>
                <a:off x="1313" y="272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13" name="Rectangle 189"/>
              <p:cNvSpPr>
                <a:spLocks noChangeArrowheads="1"/>
              </p:cNvSpPr>
              <p:nvPr/>
            </p:nvSpPr>
            <p:spPr bwMode="auto">
              <a:xfrm>
                <a:off x="1342" y="272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14" name="Rectangle 190"/>
              <p:cNvSpPr>
                <a:spLocks noChangeArrowheads="1"/>
              </p:cNvSpPr>
              <p:nvPr/>
            </p:nvSpPr>
            <p:spPr bwMode="auto">
              <a:xfrm>
                <a:off x="1376" y="27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15" name="Rectangle 191"/>
              <p:cNvSpPr>
                <a:spLocks noChangeArrowheads="1"/>
              </p:cNvSpPr>
              <p:nvPr/>
            </p:nvSpPr>
            <p:spPr bwMode="auto">
              <a:xfrm>
                <a:off x="1345" y="2711"/>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16" name="Rectangle 192"/>
              <p:cNvSpPr>
                <a:spLocks noChangeArrowheads="1"/>
              </p:cNvSpPr>
              <p:nvPr/>
            </p:nvSpPr>
            <p:spPr bwMode="auto">
              <a:xfrm>
                <a:off x="1342" y="27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17" name="Rectangle 193"/>
              <p:cNvSpPr>
                <a:spLocks noChangeArrowheads="1"/>
              </p:cNvSpPr>
              <p:nvPr/>
            </p:nvSpPr>
            <p:spPr bwMode="auto">
              <a:xfrm>
                <a:off x="1353" y="27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18" name="Rectangle 194"/>
              <p:cNvSpPr>
                <a:spLocks noChangeArrowheads="1"/>
              </p:cNvSpPr>
              <p:nvPr/>
            </p:nvSpPr>
            <p:spPr bwMode="auto">
              <a:xfrm>
                <a:off x="2306" y="27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19" name="Rectangle 195"/>
              <p:cNvSpPr>
                <a:spLocks noChangeArrowheads="1"/>
              </p:cNvSpPr>
              <p:nvPr/>
            </p:nvSpPr>
            <p:spPr bwMode="auto">
              <a:xfrm>
                <a:off x="1827" y="27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20" name="Rectangle 196"/>
              <p:cNvSpPr>
                <a:spLocks noChangeArrowheads="1"/>
              </p:cNvSpPr>
              <p:nvPr/>
            </p:nvSpPr>
            <p:spPr bwMode="auto">
              <a:xfrm>
                <a:off x="1342" y="27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21" name="Rectangle 197"/>
              <p:cNvSpPr>
                <a:spLocks noChangeArrowheads="1"/>
              </p:cNvSpPr>
              <p:nvPr/>
            </p:nvSpPr>
            <p:spPr bwMode="auto">
              <a:xfrm>
                <a:off x="1342" y="27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22" name="Rectangle 198"/>
              <p:cNvSpPr>
                <a:spLocks noChangeArrowheads="1"/>
              </p:cNvSpPr>
              <p:nvPr/>
            </p:nvSpPr>
            <p:spPr bwMode="auto">
              <a:xfrm>
                <a:off x="1376" y="27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23" name="Rectangle 199"/>
              <p:cNvSpPr>
                <a:spLocks noChangeArrowheads="1"/>
              </p:cNvSpPr>
              <p:nvPr/>
            </p:nvSpPr>
            <p:spPr bwMode="auto">
              <a:xfrm>
                <a:off x="1342" y="2708"/>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24" name="Rectangle 200"/>
              <p:cNvSpPr>
                <a:spLocks noChangeArrowheads="1"/>
              </p:cNvSpPr>
              <p:nvPr/>
            </p:nvSpPr>
            <p:spPr bwMode="auto">
              <a:xfrm>
                <a:off x="1345" y="2705"/>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25" name="Rectangle 201"/>
              <p:cNvSpPr>
                <a:spLocks noChangeArrowheads="1"/>
              </p:cNvSpPr>
              <p:nvPr/>
            </p:nvSpPr>
            <p:spPr bwMode="auto">
              <a:xfrm>
                <a:off x="1342" y="2708"/>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26" name="Rectangle 202"/>
              <p:cNvSpPr>
                <a:spLocks noChangeArrowheads="1"/>
              </p:cNvSpPr>
              <p:nvPr/>
            </p:nvSpPr>
            <p:spPr bwMode="auto">
              <a:xfrm>
                <a:off x="868" y="2708"/>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27" name="Rectangle 203"/>
              <p:cNvSpPr>
                <a:spLocks noChangeArrowheads="1"/>
              </p:cNvSpPr>
              <p:nvPr/>
            </p:nvSpPr>
            <p:spPr bwMode="auto">
              <a:xfrm>
                <a:off x="1328" y="2705"/>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28" name="Rectangle 204"/>
              <p:cNvSpPr>
                <a:spLocks noChangeArrowheads="1"/>
              </p:cNvSpPr>
              <p:nvPr/>
            </p:nvSpPr>
            <p:spPr bwMode="auto">
              <a:xfrm>
                <a:off x="1342" y="2708"/>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grpSp>
        <p:grpSp>
          <p:nvGrpSpPr>
            <p:cNvPr id="1430" name="Group 406"/>
            <p:cNvGrpSpPr>
              <a:grpSpLocks/>
            </p:cNvGrpSpPr>
            <p:nvPr/>
          </p:nvGrpSpPr>
          <p:grpSpPr bwMode="auto">
            <a:xfrm>
              <a:off x="826" y="2580"/>
              <a:ext cx="1504" cy="131"/>
              <a:chOff x="826" y="2580"/>
              <a:chExt cx="1504" cy="131"/>
            </a:xfrm>
          </p:grpSpPr>
          <p:sp>
            <p:nvSpPr>
              <p:cNvPr id="1230" name="Rectangle 206"/>
              <p:cNvSpPr>
                <a:spLocks noChangeArrowheads="1"/>
              </p:cNvSpPr>
              <p:nvPr/>
            </p:nvSpPr>
            <p:spPr bwMode="auto">
              <a:xfrm>
                <a:off x="1399" y="2708"/>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31" name="Rectangle 207"/>
              <p:cNvSpPr>
                <a:spLocks noChangeArrowheads="1"/>
              </p:cNvSpPr>
              <p:nvPr/>
            </p:nvSpPr>
            <p:spPr bwMode="auto">
              <a:xfrm>
                <a:off x="1342" y="2708"/>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32" name="Rectangle 208"/>
              <p:cNvSpPr>
                <a:spLocks noChangeArrowheads="1"/>
              </p:cNvSpPr>
              <p:nvPr/>
            </p:nvSpPr>
            <p:spPr bwMode="auto">
              <a:xfrm>
                <a:off x="1328" y="2705"/>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33" name="Rectangle 209"/>
              <p:cNvSpPr>
                <a:spLocks noChangeArrowheads="1"/>
              </p:cNvSpPr>
              <p:nvPr/>
            </p:nvSpPr>
            <p:spPr bwMode="auto">
              <a:xfrm>
                <a:off x="1353" y="2708"/>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34" name="Rectangle 210"/>
              <p:cNvSpPr>
                <a:spLocks noChangeArrowheads="1"/>
              </p:cNvSpPr>
              <p:nvPr/>
            </p:nvSpPr>
            <p:spPr bwMode="auto">
              <a:xfrm>
                <a:off x="1830" y="2700"/>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35" name="Rectangle 211"/>
              <p:cNvSpPr>
                <a:spLocks noChangeArrowheads="1"/>
              </p:cNvSpPr>
              <p:nvPr/>
            </p:nvSpPr>
            <p:spPr bwMode="auto">
              <a:xfrm>
                <a:off x="1345" y="269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36" name="Rectangle 212"/>
              <p:cNvSpPr>
                <a:spLocks noChangeArrowheads="1"/>
              </p:cNvSpPr>
              <p:nvPr/>
            </p:nvSpPr>
            <p:spPr bwMode="auto">
              <a:xfrm>
                <a:off x="1336" y="269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37" name="Rectangle 213"/>
              <p:cNvSpPr>
                <a:spLocks noChangeArrowheads="1"/>
              </p:cNvSpPr>
              <p:nvPr/>
            </p:nvSpPr>
            <p:spPr bwMode="auto">
              <a:xfrm>
                <a:off x="2292" y="269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38" name="Rectangle 214"/>
              <p:cNvSpPr>
                <a:spLocks noChangeArrowheads="1"/>
              </p:cNvSpPr>
              <p:nvPr/>
            </p:nvSpPr>
            <p:spPr bwMode="auto">
              <a:xfrm>
                <a:off x="1319" y="269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39" name="Rectangle 215"/>
              <p:cNvSpPr>
                <a:spLocks noChangeArrowheads="1"/>
              </p:cNvSpPr>
              <p:nvPr/>
            </p:nvSpPr>
            <p:spPr bwMode="auto">
              <a:xfrm>
                <a:off x="1288" y="269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40" name="Rectangle 216"/>
              <p:cNvSpPr>
                <a:spLocks noChangeArrowheads="1"/>
              </p:cNvSpPr>
              <p:nvPr/>
            </p:nvSpPr>
            <p:spPr bwMode="auto">
              <a:xfrm>
                <a:off x="1313" y="269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41" name="Rectangle 217"/>
              <p:cNvSpPr>
                <a:spLocks noChangeArrowheads="1"/>
              </p:cNvSpPr>
              <p:nvPr/>
            </p:nvSpPr>
            <p:spPr bwMode="auto">
              <a:xfrm>
                <a:off x="1362" y="269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42" name="Rectangle 218"/>
              <p:cNvSpPr>
                <a:spLocks noChangeArrowheads="1"/>
              </p:cNvSpPr>
              <p:nvPr/>
            </p:nvSpPr>
            <p:spPr bwMode="auto">
              <a:xfrm>
                <a:off x="1827" y="269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43" name="Rectangle 219"/>
              <p:cNvSpPr>
                <a:spLocks noChangeArrowheads="1"/>
              </p:cNvSpPr>
              <p:nvPr/>
            </p:nvSpPr>
            <p:spPr bwMode="auto">
              <a:xfrm>
                <a:off x="1830" y="269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44" name="Rectangle 220"/>
              <p:cNvSpPr>
                <a:spLocks noChangeArrowheads="1"/>
              </p:cNvSpPr>
              <p:nvPr/>
            </p:nvSpPr>
            <p:spPr bwMode="auto">
              <a:xfrm>
                <a:off x="1359" y="269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45" name="Rectangle 221"/>
              <p:cNvSpPr>
                <a:spLocks noChangeArrowheads="1"/>
              </p:cNvSpPr>
              <p:nvPr/>
            </p:nvSpPr>
            <p:spPr bwMode="auto">
              <a:xfrm>
                <a:off x="1342" y="269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46" name="Rectangle 222"/>
              <p:cNvSpPr>
                <a:spLocks noChangeArrowheads="1"/>
              </p:cNvSpPr>
              <p:nvPr/>
            </p:nvSpPr>
            <p:spPr bwMode="auto">
              <a:xfrm>
                <a:off x="1827" y="269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47" name="Rectangle 223"/>
              <p:cNvSpPr>
                <a:spLocks noChangeArrowheads="1"/>
              </p:cNvSpPr>
              <p:nvPr/>
            </p:nvSpPr>
            <p:spPr bwMode="auto">
              <a:xfrm>
                <a:off x="1342" y="269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48" name="Rectangle 224"/>
              <p:cNvSpPr>
                <a:spLocks noChangeArrowheads="1"/>
              </p:cNvSpPr>
              <p:nvPr/>
            </p:nvSpPr>
            <p:spPr bwMode="auto">
              <a:xfrm>
                <a:off x="1370" y="269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49" name="Rectangle 225"/>
              <p:cNvSpPr>
                <a:spLocks noChangeArrowheads="1"/>
              </p:cNvSpPr>
              <p:nvPr/>
            </p:nvSpPr>
            <p:spPr bwMode="auto">
              <a:xfrm>
                <a:off x="2306" y="269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50" name="Rectangle 226"/>
              <p:cNvSpPr>
                <a:spLocks noChangeArrowheads="1"/>
              </p:cNvSpPr>
              <p:nvPr/>
            </p:nvSpPr>
            <p:spPr bwMode="auto">
              <a:xfrm>
                <a:off x="1342" y="269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51" name="Rectangle 227"/>
              <p:cNvSpPr>
                <a:spLocks noChangeArrowheads="1"/>
              </p:cNvSpPr>
              <p:nvPr/>
            </p:nvSpPr>
            <p:spPr bwMode="auto">
              <a:xfrm>
                <a:off x="1362" y="2688"/>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52" name="Rectangle 228"/>
              <p:cNvSpPr>
                <a:spLocks noChangeArrowheads="1"/>
              </p:cNvSpPr>
              <p:nvPr/>
            </p:nvSpPr>
            <p:spPr bwMode="auto">
              <a:xfrm>
                <a:off x="1342" y="269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53" name="Rectangle 229"/>
              <p:cNvSpPr>
                <a:spLocks noChangeArrowheads="1"/>
              </p:cNvSpPr>
              <p:nvPr/>
            </p:nvSpPr>
            <p:spPr bwMode="auto">
              <a:xfrm>
                <a:off x="1345" y="2683"/>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54" name="Rectangle 230"/>
              <p:cNvSpPr>
                <a:spLocks noChangeArrowheads="1"/>
              </p:cNvSpPr>
              <p:nvPr/>
            </p:nvSpPr>
            <p:spPr bwMode="auto">
              <a:xfrm>
                <a:off x="877" y="268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55" name="Rectangle 231"/>
              <p:cNvSpPr>
                <a:spLocks noChangeArrowheads="1"/>
              </p:cNvSpPr>
              <p:nvPr/>
            </p:nvSpPr>
            <p:spPr bwMode="auto">
              <a:xfrm>
                <a:off x="1339" y="268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56" name="Rectangle 232"/>
              <p:cNvSpPr>
                <a:spLocks noChangeArrowheads="1"/>
              </p:cNvSpPr>
              <p:nvPr/>
            </p:nvSpPr>
            <p:spPr bwMode="auto">
              <a:xfrm>
                <a:off x="1339" y="268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57" name="Rectangle 233"/>
              <p:cNvSpPr>
                <a:spLocks noChangeArrowheads="1"/>
              </p:cNvSpPr>
              <p:nvPr/>
            </p:nvSpPr>
            <p:spPr bwMode="auto">
              <a:xfrm>
                <a:off x="1293" y="268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58" name="Rectangle 234"/>
              <p:cNvSpPr>
                <a:spLocks noChangeArrowheads="1"/>
              </p:cNvSpPr>
              <p:nvPr/>
            </p:nvSpPr>
            <p:spPr bwMode="auto">
              <a:xfrm>
                <a:off x="1342" y="26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59" name="Rectangle 235"/>
              <p:cNvSpPr>
                <a:spLocks noChangeArrowheads="1"/>
              </p:cNvSpPr>
              <p:nvPr/>
            </p:nvSpPr>
            <p:spPr bwMode="auto">
              <a:xfrm>
                <a:off x="1345" y="267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60" name="Rectangle 236"/>
              <p:cNvSpPr>
                <a:spLocks noChangeArrowheads="1"/>
              </p:cNvSpPr>
              <p:nvPr/>
            </p:nvSpPr>
            <p:spPr bwMode="auto">
              <a:xfrm>
                <a:off x="1342" y="26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61" name="Rectangle 237"/>
              <p:cNvSpPr>
                <a:spLocks noChangeArrowheads="1"/>
              </p:cNvSpPr>
              <p:nvPr/>
            </p:nvSpPr>
            <p:spPr bwMode="auto">
              <a:xfrm>
                <a:off x="1345" y="267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62" name="Rectangle 238"/>
              <p:cNvSpPr>
                <a:spLocks noChangeArrowheads="1"/>
              </p:cNvSpPr>
              <p:nvPr/>
            </p:nvSpPr>
            <p:spPr bwMode="auto">
              <a:xfrm>
                <a:off x="1342" y="26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63" name="Rectangle 239"/>
              <p:cNvSpPr>
                <a:spLocks noChangeArrowheads="1"/>
              </p:cNvSpPr>
              <p:nvPr/>
            </p:nvSpPr>
            <p:spPr bwMode="auto">
              <a:xfrm>
                <a:off x="1342" y="26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64" name="Rectangle 240"/>
              <p:cNvSpPr>
                <a:spLocks noChangeArrowheads="1"/>
              </p:cNvSpPr>
              <p:nvPr/>
            </p:nvSpPr>
            <p:spPr bwMode="auto">
              <a:xfrm>
                <a:off x="2323" y="26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65" name="Rectangle 241"/>
              <p:cNvSpPr>
                <a:spLocks noChangeArrowheads="1"/>
              </p:cNvSpPr>
              <p:nvPr/>
            </p:nvSpPr>
            <p:spPr bwMode="auto">
              <a:xfrm>
                <a:off x="1345" y="267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66" name="Rectangle 242"/>
              <p:cNvSpPr>
                <a:spLocks noChangeArrowheads="1"/>
              </p:cNvSpPr>
              <p:nvPr/>
            </p:nvSpPr>
            <p:spPr bwMode="auto">
              <a:xfrm>
                <a:off x="1370" y="26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67" name="Rectangle 243"/>
              <p:cNvSpPr>
                <a:spLocks noChangeArrowheads="1"/>
              </p:cNvSpPr>
              <p:nvPr/>
            </p:nvSpPr>
            <p:spPr bwMode="auto">
              <a:xfrm>
                <a:off x="1342" y="26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68" name="Rectangle 244"/>
              <p:cNvSpPr>
                <a:spLocks noChangeArrowheads="1"/>
              </p:cNvSpPr>
              <p:nvPr/>
            </p:nvSpPr>
            <p:spPr bwMode="auto">
              <a:xfrm>
                <a:off x="2306" y="267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69" name="Rectangle 245"/>
              <p:cNvSpPr>
                <a:spLocks noChangeArrowheads="1"/>
              </p:cNvSpPr>
              <p:nvPr/>
            </p:nvSpPr>
            <p:spPr bwMode="auto">
              <a:xfrm>
                <a:off x="2329" y="267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70" name="Rectangle 246"/>
              <p:cNvSpPr>
                <a:spLocks noChangeArrowheads="1"/>
              </p:cNvSpPr>
              <p:nvPr/>
            </p:nvSpPr>
            <p:spPr bwMode="auto">
              <a:xfrm>
                <a:off x="1359" y="267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71" name="Rectangle 247"/>
              <p:cNvSpPr>
                <a:spLocks noChangeArrowheads="1"/>
              </p:cNvSpPr>
              <p:nvPr/>
            </p:nvSpPr>
            <p:spPr bwMode="auto">
              <a:xfrm>
                <a:off x="1336" y="267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72" name="Rectangle 248"/>
              <p:cNvSpPr>
                <a:spLocks noChangeArrowheads="1"/>
              </p:cNvSpPr>
              <p:nvPr/>
            </p:nvSpPr>
            <p:spPr bwMode="auto">
              <a:xfrm>
                <a:off x="1313" y="2668"/>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73" name="Rectangle 249"/>
              <p:cNvSpPr>
                <a:spLocks noChangeArrowheads="1"/>
              </p:cNvSpPr>
              <p:nvPr/>
            </p:nvSpPr>
            <p:spPr bwMode="auto">
              <a:xfrm>
                <a:off x="2309" y="2665"/>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74" name="Rectangle 250"/>
              <p:cNvSpPr>
                <a:spLocks noChangeArrowheads="1"/>
              </p:cNvSpPr>
              <p:nvPr/>
            </p:nvSpPr>
            <p:spPr bwMode="auto">
              <a:xfrm>
                <a:off x="1342" y="2668"/>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75" name="Rectangle 251"/>
              <p:cNvSpPr>
                <a:spLocks noChangeArrowheads="1"/>
              </p:cNvSpPr>
              <p:nvPr/>
            </p:nvSpPr>
            <p:spPr bwMode="auto">
              <a:xfrm>
                <a:off x="1345" y="2665"/>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76" name="Rectangle 252"/>
              <p:cNvSpPr>
                <a:spLocks noChangeArrowheads="1"/>
              </p:cNvSpPr>
              <p:nvPr/>
            </p:nvSpPr>
            <p:spPr bwMode="auto">
              <a:xfrm>
                <a:off x="1353" y="2668"/>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77" name="Rectangle 253"/>
              <p:cNvSpPr>
                <a:spLocks noChangeArrowheads="1"/>
              </p:cNvSpPr>
              <p:nvPr/>
            </p:nvSpPr>
            <p:spPr bwMode="auto">
              <a:xfrm>
                <a:off x="1325" y="2668"/>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78" name="Rectangle 254"/>
              <p:cNvSpPr>
                <a:spLocks noChangeArrowheads="1"/>
              </p:cNvSpPr>
              <p:nvPr/>
            </p:nvSpPr>
            <p:spPr bwMode="auto">
              <a:xfrm>
                <a:off x="1362" y="2665"/>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79" name="Rectangle 255"/>
              <p:cNvSpPr>
                <a:spLocks noChangeArrowheads="1"/>
              </p:cNvSpPr>
              <p:nvPr/>
            </p:nvSpPr>
            <p:spPr bwMode="auto">
              <a:xfrm>
                <a:off x="1319" y="2668"/>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80" name="Rectangle 256"/>
              <p:cNvSpPr>
                <a:spLocks noChangeArrowheads="1"/>
              </p:cNvSpPr>
              <p:nvPr/>
            </p:nvSpPr>
            <p:spPr bwMode="auto">
              <a:xfrm>
                <a:off x="1345" y="2665"/>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81" name="Rectangle 257"/>
              <p:cNvSpPr>
                <a:spLocks noChangeArrowheads="1"/>
              </p:cNvSpPr>
              <p:nvPr/>
            </p:nvSpPr>
            <p:spPr bwMode="auto">
              <a:xfrm>
                <a:off x="1342" y="2668"/>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82" name="Rectangle 258"/>
              <p:cNvSpPr>
                <a:spLocks noChangeArrowheads="1"/>
              </p:cNvSpPr>
              <p:nvPr/>
            </p:nvSpPr>
            <p:spPr bwMode="auto">
              <a:xfrm>
                <a:off x="1362" y="2660"/>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83" name="Rectangle 259"/>
              <p:cNvSpPr>
                <a:spLocks noChangeArrowheads="1"/>
              </p:cNvSpPr>
              <p:nvPr/>
            </p:nvSpPr>
            <p:spPr bwMode="auto">
              <a:xfrm>
                <a:off x="1350" y="266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84" name="Rectangle 260"/>
              <p:cNvSpPr>
                <a:spLocks noChangeArrowheads="1"/>
              </p:cNvSpPr>
              <p:nvPr/>
            </p:nvSpPr>
            <p:spPr bwMode="auto">
              <a:xfrm>
                <a:off x="1339" y="266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85" name="Rectangle 261"/>
              <p:cNvSpPr>
                <a:spLocks noChangeArrowheads="1"/>
              </p:cNvSpPr>
              <p:nvPr/>
            </p:nvSpPr>
            <p:spPr bwMode="auto">
              <a:xfrm>
                <a:off x="1367" y="266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86" name="Rectangle 262"/>
              <p:cNvSpPr>
                <a:spLocks noChangeArrowheads="1"/>
              </p:cNvSpPr>
              <p:nvPr/>
            </p:nvSpPr>
            <p:spPr bwMode="auto">
              <a:xfrm>
                <a:off x="1339" y="266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87" name="Rectangle 263"/>
              <p:cNvSpPr>
                <a:spLocks noChangeArrowheads="1"/>
              </p:cNvSpPr>
              <p:nvPr/>
            </p:nvSpPr>
            <p:spPr bwMode="auto">
              <a:xfrm>
                <a:off x="1362" y="2660"/>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88" name="Rectangle 264"/>
              <p:cNvSpPr>
                <a:spLocks noChangeArrowheads="1"/>
              </p:cNvSpPr>
              <p:nvPr/>
            </p:nvSpPr>
            <p:spPr bwMode="auto">
              <a:xfrm>
                <a:off x="2303" y="266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89" name="Rectangle 265"/>
              <p:cNvSpPr>
                <a:spLocks noChangeArrowheads="1"/>
              </p:cNvSpPr>
              <p:nvPr/>
            </p:nvSpPr>
            <p:spPr bwMode="auto">
              <a:xfrm>
                <a:off x="2275" y="2660"/>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90" name="Rectangle 266"/>
              <p:cNvSpPr>
                <a:spLocks noChangeArrowheads="1"/>
              </p:cNvSpPr>
              <p:nvPr/>
            </p:nvSpPr>
            <p:spPr bwMode="auto">
              <a:xfrm>
                <a:off x="1339" y="266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91" name="Rectangle 267"/>
              <p:cNvSpPr>
                <a:spLocks noChangeArrowheads="1"/>
              </p:cNvSpPr>
              <p:nvPr/>
            </p:nvSpPr>
            <p:spPr bwMode="auto">
              <a:xfrm>
                <a:off x="1339" y="266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92" name="Rectangle 268"/>
              <p:cNvSpPr>
                <a:spLocks noChangeArrowheads="1"/>
              </p:cNvSpPr>
              <p:nvPr/>
            </p:nvSpPr>
            <p:spPr bwMode="auto">
              <a:xfrm>
                <a:off x="1345" y="2660"/>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93" name="Rectangle 269"/>
              <p:cNvSpPr>
                <a:spLocks noChangeArrowheads="1"/>
              </p:cNvSpPr>
              <p:nvPr/>
            </p:nvSpPr>
            <p:spPr bwMode="auto">
              <a:xfrm>
                <a:off x="1339" y="266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94" name="Rectangle 270"/>
              <p:cNvSpPr>
                <a:spLocks noChangeArrowheads="1"/>
              </p:cNvSpPr>
              <p:nvPr/>
            </p:nvSpPr>
            <p:spPr bwMode="auto">
              <a:xfrm>
                <a:off x="860" y="265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95" name="Rectangle 271"/>
              <p:cNvSpPr>
                <a:spLocks noChangeArrowheads="1"/>
              </p:cNvSpPr>
              <p:nvPr/>
            </p:nvSpPr>
            <p:spPr bwMode="auto">
              <a:xfrm>
                <a:off x="1342" y="265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96" name="Rectangle 272"/>
              <p:cNvSpPr>
                <a:spLocks noChangeArrowheads="1"/>
              </p:cNvSpPr>
              <p:nvPr/>
            </p:nvSpPr>
            <p:spPr bwMode="auto">
              <a:xfrm>
                <a:off x="2323" y="265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97" name="Rectangle 273"/>
              <p:cNvSpPr>
                <a:spLocks noChangeArrowheads="1"/>
              </p:cNvSpPr>
              <p:nvPr/>
            </p:nvSpPr>
            <p:spPr bwMode="auto">
              <a:xfrm>
                <a:off x="1342" y="265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98" name="Rectangle 274"/>
              <p:cNvSpPr>
                <a:spLocks noChangeArrowheads="1"/>
              </p:cNvSpPr>
              <p:nvPr/>
            </p:nvSpPr>
            <p:spPr bwMode="auto">
              <a:xfrm>
                <a:off x="1342" y="265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299" name="Rectangle 275"/>
              <p:cNvSpPr>
                <a:spLocks noChangeArrowheads="1"/>
              </p:cNvSpPr>
              <p:nvPr/>
            </p:nvSpPr>
            <p:spPr bwMode="auto">
              <a:xfrm>
                <a:off x="1342" y="265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00" name="Rectangle 276"/>
              <p:cNvSpPr>
                <a:spLocks noChangeArrowheads="1"/>
              </p:cNvSpPr>
              <p:nvPr/>
            </p:nvSpPr>
            <p:spPr bwMode="auto">
              <a:xfrm>
                <a:off x="1376" y="265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01" name="Rectangle 277"/>
              <p:cNvSpPr>
                <a:spLocks noChangeArrowheads="1"/>
              </p:cNvSpPr>
              <p:nvPr/>
            </p:nvSpPr>
            <p:spPr bwMode="auto">
              <a:xfrm>
                <a:off x="1342" y="265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02" name="Rectangle 278"/>
              <p:cNvSpPr>
                <a:spLocks noChangeArrowheads="1"/>
              </p:cNvSpPr>
              <p:nvPr/>
            </p:nvSpPr>
            <p:spPr bwMode="auto">
              <a:xfrm>
                <a:off x="900" y="2648"/>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03" name="Rectangle 279"/>
              <p:cNvSpPr>
                <a:spLocks noChangeArrowheads="1"/>
              </p:cNvSpPr>
              <p:nvPr/>
            </p:nvSpPr>
            <p:spPr bwMode="auto">
              <a:xfrm>
                <a:off x="1342" y="265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04" name="Rectangle 280"/>
              <p:cNvSpPr>
                <a:spLocks noChangeArrowheads="1"/>
              </p:cNvSpPr>
              <p:nvPr/>
            </p:nvSpPr>
            <p:spPr bwMode="auto">
              <a:xfrm>
                <a:off x="1362" y="2648"/>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05" name="Rectangle 281"/>
              <p:cNvSpPr>
                <a:spLocks noChangeArrowheads="1"/>
              </p:cNvSpPr>
              <p:nvPr/>
            </p:nvSpPr>
            <p:spPr bwMode="auto">
              <a:xfrm>
                <a:off x="1827" y="265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06" name="Rectangle 282"/>
              <p:cNvSpPr>
                <a:spLocks noChangeArrowheads="1"/>
              </p:cNvSpPr>
              <p:nvPr/>
            </p:nvSpPr>
            <p:spPr bwMode="auto">
              <a:xfrm>
                <a:off x="908" y="265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07" name="Rectangle 283"/>
              <p:cNvSpPr>
                <a:spLocks noChangeArrowheads="1"/>
              </p:cNvSpPr>
              <p:nvPr/>
            </p:nvSpPr>
            <p:spPr bwMode="auto">
              <a:xfrm>
                <a:off x="874" y="265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08" name="Rectangle 284"/>
              <p:cNvSpPr>
                <a:spLocks noChangeArrowheads="1"/>
              </p:cNvSpPr>
              <p:nvPr/>
            </p:nvSpPr>
            <p:spPr bwMode="auto">
              <a:xfrm>
                <a:off x="1385" y="2648"/>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09" name="Rectangle 285"/>
              <p:cNvSpPr>
                <a:spLocks noChangeArrowheads="1"/>
              </p:cNvSpPr>
              <p:nvPr/>
            </p:nvSpPr>
            <p:spPr bwMode="auto">
              <a:xfrm>
                <a:off x="2306" y="265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10" name="Rectangle 286"/>
              <p:cNvSpPr>
                <a:spLocks noChangeArrowheads="1"/>
              </p:cNvSpPr>
              <p:nvPr/>
            </p:nvSpPr>
            <p:spPr bwMode="auto">
              <a:xfrm>
                <a:off x="843" y="2648"/>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11" name="Rectangle 287"/>
              <p:cNvSpPr>
                <a:spLocks noChangeArrowheads="1"/>
              </p:cNvSpPr>
              <p:nvPr/>
            </p:nvSpPr>
            <p:spPr bwMode="auto">
              <a:xfrm>
                <a:off x="851" y="265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12" name="Rectangle 288"/>
              <p:cNvSpPr>
                <a:spLocks noChangeArrowheads="1"/>
              </p:cNvSpPr>
              <p:nvPr/>
            </p:nvSpPr>
            <p:spPr bwMode="auto">
              <a:xfrm>
                <a:off x="860" y="2648"/>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13" name="Rectangle 289"/>
              <p:cNvSpPr>
                <a:spLocks noChangeArrowheads="1"/>
              </p:cNvSpPr>
              <p:nvPr/>
            </p:nvSpPr>
            <p:spPr bwMode="auto">
              <a:xfrm>
                <a:off x="2275" y="2648"/>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14" name="Rectangle 290"/>
              <p:cNvSpPr>
                <a:spLocks noChangeArrowheads="1"/>
              </p:cNvSpPr>
              <p:nvPr/>
            </p:nvSpPr>
            <p:spPr bwMode="auto">
              <a:xfrm>
                <a:off x="1359" y="265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15" name="Rectangle 291"/>
              <p:cNvSpPr>
                <a:spLocks noChangeArrowheads="1"/>
              </p:cNvSpPr>
              <p:nvPr/>
            </p:nvSpPr>
            <p:spPr bwMode="auto">
              <a:xfrm>
                <a:off x="1370" y="265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16" name="Rectangle 292"/>
              <p:cNvSpPr>
                <a:spLocks noChangeArrowheads="1"/>
              </p:cNvSpPr>
              <p:nvPr/>
            </p:nvSpPr>
            <p:spPr bwMode="auto">
              <a:xfrm>
                <a:off x="1342" y="265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17" name="Rectangle 293"/>
              <p:cNvSpPr>
                <a:spLocks noChangeArrowheads="1"/>
              </p:cNvSpPr>
              <p:nvPr/>
            </p:nvSpPr>
            <p:spPr bwMode="auto">
              <a:xfrm>
                <a:off x="1342" y="265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18" name="Rectangle 294"/>
              <p:cNvSpPr>
                <a:spLocks noChangeArrowheads="1"/>
              </p:cNvSpPr>
              <p:nvPr/>
            </p:nvSpPr>
            <p:spPr bwMode="auto">
              <a:xfrm>
                <a:off x="1359" y="265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19" name="Rectangle 295"/>
              <p:cNvSpPr>
                <a:spLocks noChangeArrowheads="1"/>
              </p:cNvSpPr>
              <p:nvPr/>
            </p:nvSpPr>
            <p:spPr bwMode="auto">
              <a:xfrm>
                <a:off x="1342" y="265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20" name="Rectangle 296"/>
              <p:cNvSpPr>
                <a:spLocks noChangeArrowheads="1"/>
              </p:cNvSpPr>
              <p:nvPr/>
            </p:nvSpPr>
            <p:spPr bwMode="auto">
              <a:xfrm>
                <a:off x="1336" y="265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21" name="Rectangle 297"/>
              <p:cNvSpPr>
                <a:spLocks noChangeArrowheads="1"/>
              </p:cNvSpPr>
              <p:nvPr/>
            </p:nvSpPr>
            <p:spPr bwMode="auto">
              <a:xfrm>
                <a:off x="1342" y="265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22" name="Rectangle 298"/>
              <p:cNvSpPr>
                <a:spLocks noChangeArrowheads="1"/>
              </p:cNvSpPr>
              <p:nvPr/>
            </p:nvSpPr>
            <p:spPr bwMode="auto">
              <a:xfrm>
                <a:off x="1345" y="2648"/>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23" name="Rectangle 299"/>
              <p:cNvSpPr>
                <a:spLocks noChangeArrowheads="1"/>
              </p:cNvSpPr>
              <p:nvPr/>
            </p:nvSpPr>
            <p:spPr bwMode="auto">
              <a:xfrm>
                <a:off x="1345" y="2648"/>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24" name="Rectangle 300"/>
              <p:cNvSpPr>
                <a:spLocks noChangeArrowheads="1"/>
              </p:cNvSpPr>
              <p:nvPr/>
            </p:nvSpPr>
            <p:spPr bwMode="auto">
              <a:xfrm>
                <a:off x="1342" y="265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25" name="Rectangle 301"/>
              <p:cNvSpPr>
                <a:spLocks noChangeArrowheads="1"/>
              </p:cNvSpPr>
              <p:nvPr/>
            </p:nvSpPr>
            <p:spPr bwMode="auto">
              <a:xfrm>
                <a:off x="1345" y="2648"/>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26" name="Rectangle 302"/>
              <p:cNvSpPr>
                <a:spLocks noChangeArrowheads="1"/>
              </p:cNvSpPr>
              <p:nvPr/>
            </p:nvSpPr>
            <p:spPr bwMode="auto">
              <a:xfrm>
                <a:off x="1370" y="265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27" name="Rectangle 303"/>
              <p:cNvSpPr>
                <a:spLocks noChangeArrowheads="1"/>
              </p:cNvSpPr>
              <p:nvPr/>
            </p:nvSpPr>
            <p:spPr bwMode="auto">
              <a:xfrm>
                <a:off x="1342" y="265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28" name="Rectangle 304"/>
              <p:cNvSpPr>
                <a:spLocks noChangeArrowheads="1"/>
              </p:cNvSpPr>
              <p:nvPr/>
            </p:nvSpPr>
            <p:spPr bwMode="auto">
              <a:xfrm>
                <a:off x="1342" y="265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29" name="Rectangle 305"/>
              <p:cNvSpPr>
                <a:spLocks noChangeArrowheads="1"/>
              </p:cNvSpPr>
              <p:nvPr/>
            </p:nvSpPr>
            <p:spPr bwMode="auto">
              <a:xfrm>
                <a:off x="1345" y="2648"/>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30" name="Rectangle 306"/>
              <p:cNvSpPr>
                <a:spLocks noChangeArrowheads="1"/>
              </p:cNvSpPr>
              <p:nvPr/>
            </p:nvSpPr>
            <p:spPr bwMode="auto">
              <a:xfrm>
                <a:off x="1319" y="265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31" name="Rectangle 307"/>
              <p:cNvSpPr>
                <a:spLocks noChangeArrowheads="1"/>
              </p:cNvSpPr>
              <p:nvPr/>
            </p:nvSpPr>
            <p:spPr bwMode="auto">
              <a:xfrm>
                <a:off x="1376" y="265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32" name="Rectangle 308"/>
              <p:cNvSpPr>
                <a:spLocks noChangeArrowheads="1"/>
              </p:cNvSpPr>
              <p:nvPr/>
            </p:nvSpPr>
            <p:spPr bwMode="auto">
              <a:xfrm>
                <a:off x="1353" y="265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33" name="Rectangle 309"/>
              <p:cNvSpPr>
                <a:spLocks noChangeArrowheads="1"/>
              </p:cNvSpPr>
              <p:nvPr/>
            </p:nvSpPr>
            <p:spPr bwMode="auto">
              <a:xfrm>
                <a:off x="1385" y="261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34" name="Rectangle 310"/>
              <p:cNvSpPr>
                <a:spLocks noChangeArrowheads="1"/>
              </p:cNvSpPr>
              <p:nvPr/>
            </p:nvSpPr>
            <p:spPr bwMode="auto">
              <a:xfrm>
                <a:off x="2292" y="261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35" name="Rectangle 311"/>
              <p:cNvSpPr>
                <a:spLocks noChangeArrowheads="1"/>
              </p:cNvSpPr>
              <p:nvPr/>
            </p:nvSpPr>
            <p:spPr bwMode="auto">
              <a:xfrm>
                <a:off x="1827"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36" name="Rectangle 312"/>
              <p:cNvSpPr>
                <a:spLocks noChangeArrowheads="1"/>
              </p:cNvSpPr>
              <p:nvPr/>
            </p:nvSpPr>
            <p:spPr bwMode="auto">
              <a:xfrm>
                <a:off x="2306"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37" name="Rectangle 313"/>
              <p:cNvSpPr>
                <a:spLocks noChangeArrowheads="1"/>
              </p:cNvSpPr>
              <p:nvPr/>
            </p:nvSpPr>
            <p:spPr bwMode="auto">
              <a:xfrm>
                <a:off x="2306"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38" name="Rectangle 314"/>
              <p:cNvSpPr>
                <a:spLocks noChangeArrowheads="1"/>
              </p:cNvSpPr>
              <p:nvPr/>
            </p:nvSpPr>
            <p:spPr bwMode="auto">
              <a:xfrm>
                <a:off x="1359"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39" name="Rectangle 315"/>
              <p:cNvSpPr>
                <a:spLocks noChangeArrowheads="1"/>
              </p:cNvSpPr>
              <p:nvPr/>
            </p:nvSpPr>
            <p:spPr bwMode="auto">
              <a:xfrm>
                <a:off x="840"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40" name="Rectangle 316"/>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41" name="Rectangle 317"/>
              <p:cNvSpPr>
                <a:spLocks noChangeArrowheads="1"/>
              </p:cNvSpPr>
              <p:nvPr/>
            </p:nvSpPr>
            <p:spPr bwMode="auto">
              <a:xfrm>
                <a:off x="868"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42" name="Rectangle 318"/>
              <p:cNvSpPr>
                <a:spLocks noChangeArrowheads="1"/>
              </p:cNvSpPr>
              <p:nvPr/>
            </p:nvSpPr>
            <p:spPr bwMode="auto">
              <a:xfrm>
                <a:off x="1827"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43" name="Rectangle 319"/>
              <p:cNvSpPr>
                <a:spLocks noChangeArrowheads="1"/>
              </p:cNvSpPr>
              <p:nvPr/>
            </p:nvSpPr>
            <p:spPr bwMode="auto">
              <a:xfrm>
                <a:off x="1328" y="261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44" name="Rectangle 320"/>
              <p:cNvSpPr>
                <a:spLocks noChangeArrowheads="1"/>
              </p:cNvSpPr>
              <p:nvPr/>
            </p:nvSpPr>
            <p:spPr bwMode="auto">
              <a:xfrm>
                <a:off x="1353"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45" name="Rectangle 321"/>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46" name="Rectangle 322"/>
              <p:cNvSpPr>
                <a:spLocks noChangeArrowheads="1"/>
              </p:cNvSpPr>
              <p:nvPr/>
            </p:nvSpPr>
            <p:spPr bwMode="auto">
              <a:xfrm>
                <a:off x="1827"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47" name="Rectangle 323"/>
              <p:cNvSpPr>
                <a:spLocks noChangeArrowheads="1"/>
              </p:cNvSpPr>
              <p:nvPr/>
            </p:nvSpPr>
            <p:spPr bwMode="auto">
              <a:xfrm>
                <a:off x="1821"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48" name="Rectangle 324"/>
              <p:cNvSpPr>
                <a:spLocks noChangeArrowheads="1"/>
              </p:cNvSpPr>
              <p:nvPr/>
            </p:nvSpPr>
            <p:spPr bwMode="auto">
              <a:xfrm>
                <a:off x="2309" y="261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49" name="Rectangle 325"/>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50" name="Rectangle 326"/>
              <p:cNvSpPr>
                <a:spLocks noChangeArrowheads="1"/>
              </p:cNvSpPr>
              <p:nvPr/>
            </p:nvSpPr>
            <p:spPr bwMode="auto">
              <a:xfrm>
                <a:off x="840"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51" name="Rectangle 327"/>
              <p:cNvSpPr>
                <a:spLocks noChangeArrowheads="1"/>
              </p:cNvSpPr>
              <p:nvPr/>
            </p:nvSpPr>
            <p:spPr bwMode="auto">
              <a:xfrm>
                <a:off x="2275" y="261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52" name="Rectangle 328"/>
              <p:cNvSpPr>
                <a:spLocks noChangeArrowheads="1"/>
              </p:cNvSpPr>
              <p:nvPr/>
            </p:nvSpPr>
            <p:spPr bwMode="auto">
              <a:xfrm>
                <a:off x="860" y="261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53" name="Rectangle 329"/>
              <p:cNvSpPr>
                <a:spLocks noChangeArrowheads="1"/>
              </p:cNvSpPr>
              <p:nvPr/>
            </p:nvSpPr>
            <p:spPr bwMode="auto">
              <a:xfrm>
                <a:off x="2306"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54" name="Rectangle 330"/>
              <p:cNvSpPr>
                <a:spLocks noChangeArrowheads="1"/>
              </p:cNvSpPr>
              <p:nvPr/>
            </p:nvSpPr>
            <p:spPr bwMode="auto">
              <a:xfrm>
                <a:off x="1345" y="261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55" name="Rectangle 331"/>
              <p:cNvSpPr>
                <a:spLocks noChangeArrowheads="1"/>
              </p:cNvSpPr>
              <p:nvPr/>
            </p:nvSpPr>
            <p:spPr bwMode="auto">
              <a:xfrm>
                <a:off x="1325"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56" name="Rectangle 332"/>
              <p:cNvSpPr>
                <a:spLocks noChangeArrowheads="1"/>
              </p:cNvSpPr>
              <p:nvPr/>
            </p:nvSpPr>
            <p:spPr bwMode="auto">
              <a:xfrm>
                <a:off x="1376"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57" name="Rectangle 333"/>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58" name="Rectangle 334"/>
              <p:cNvSpPr>
                <a:spLocks noChangeArrowheads="1"/>
              </p:cNvSpPr>
              <p:nvPr/>
            </p:nvSpPr>
            <p:spPr bwMode="auto">
              <a:xfrm>
                <a:off x="2300"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59" name="Rectangle 335"/>
              <p:cNvSpPr>
                <a:spLocks noChangeArrowheads="1"/>
              </p:cNvSpPr>
              <p:nvPr/>
            </p:nvSpPr>
            <p:spPr bwMode="auto">
              <a:xfrm>
                <a:off x="2306"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60" name="Rectangle 336"/>
              <p:cNvSpPr>
                <a:spLocks noChangeArrowheads="1"/>
              </p:cNvSpPr>
              <p:nvPr/>
            </p:nvSpPr>
            <p:spPr bwMode="auto">
              <a:xfrm>
                <a:off x="130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61" name="Rectangle 337"/>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62" name="Rectangle 338"/>
              <p:cNvSpPr>
                <a:spLocks noChangeArrowheads="1"/>
              </p:cNvSpPr>
              <p:nvPr/>
            </p:nvSpPr>
            <p:spPr bwMode="auto">
              <a:xfrm>
                <a:off x="1359"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63" name="Rectangle 339"/>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64" name="Rectangle 340"/>
              <p:cNvSpPr>
                <a:spLocks noChangeArrowheads="1"/>
              </p:cNvSpPr>
              <p:nvPr/>
            </p:nvSpPr>
            <p:spPr bwMode="auto">
              <a:xfrm>
                <a:off x="1288" y="261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65" name="Rectangle 341"/>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66" name="Rectangle 342"/>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67" name="Rectangle 343"/>
              <p:cNvSpPr>
                <a:spLocks noChangeArrowheads="1"/>
              </p:cNvSpPr>
              <p:nvPr/>
            </p:nvSpPr>
            <p:spPr bwMode="auto">
              <a:xfrm>
                <a:off x="1362" y="261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68" name="Rectangle 344"/>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69" name="Rectangle 345"/>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70" name="Rectangle 346"/>
              <p:cNvSpPr>
                <a:spLocks noChangeArrowheads="1"/>
              </p:cNvSpPr>
              <p:nvPr/>
            </p:nvSpPr>
            <p:spPr bwMode="auto">
              <a:xfrm>
                <a:off x="1376"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71" name="Rectangle 347"/>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72" name="Rectangle 348"/>
              <p:cNvSpPr>
                <a:spLocks noChangeArrowheads="1"/>
              </p:cNvSpPr>
              <p:nvPr/>
            </p:nvSpPr>
            <p:spPr bwMode="auto">
              <a:xfrm>
                <a:off x="1336"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73" name="Rectangle 349"/>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74" name="Rectangle 350"/>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75" name="Rectangle 351"/>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76" name="Rectangle 352"/>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77" name="Rectangle 353"/>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78" name="Rectangle 354"/>
              <p:cNvSpPr>
                <a:spLocks noChangeArrowheads="1"/>
              </p:cNvSpPr>
              <p:nvPr/>
            </p:nvSpPr>
            <p:spPr bwMode="auto">
              <a:xfrm>
                <a:off x="1285"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79" name="Rectangle 355"/>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80" name="Rectangle 356"/>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81" name="Rectangle 357"/>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82" name="Rectangle 358"/>
              <p:cNvSpPr>
                <a:spLocks noChangeArrowheads="1"/>
              </p:cNvSpPr>
              <p:nvPr/>
            </p:nvSpPr>
            <p:spPr bwMode="auto">
              <a:xfrm>
                <a:off x="1359"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83" name="Rectangle 359"/>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84" name="Rectangle 360"/>
              <p:cNvSpPr>
                <a:spLocks noChangeArrowheads="1"/>
              </p:cNvSpPr>
              <p:nvPr/>
            </p:nvSpPr>
            <p:spPr bwMode="auto">
              <a:xfrm>
                <a:off x="1328" y="261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85" name="Rectangle 361"/>
              <p:cNvSpPr>
                <a:spLocks noChangeArrowheads="1"/>
              </p:cNvSpPr>
              <p:nvPr/>
            </p:nvSpPr>
            <p:spPr bwMode="auto">
              <a:xfrm>
                <a:off x="130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86" name="Rectangle 362"/>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87" name="Rectangle 363"/>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88" name="Rectangle 364"/>
              <p:cNvSpPr>
                <a:spLocks noChangeArrowheads="1"/>
              </p:cNvSpPr>
              <p:nvPr/>
            </p:nvSpPr>
            <p:spPr bwMode="auto">
              <a:xfrm>
                <a:off x="1336"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89" name="Rectangle 365"/>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90" name="Rectangle 366"/>
              <p:cNvSpPr>
                <a:spLocks noChangeArrowheads="1"/>
              </p:cNvSpPr>
              <p:nvPr/>
            </p:nvSpPr>
            <p:spPr bwMode="auto">
              <a:xfrm>
                <a:off x="1345" y="261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91" name="Rectangle 367"/>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92" name="Rectangle 368"/>
              <p:cNvSpPr>
                <a:spLocks noChangeArrowheads="1"/>
              </p:cNvSpPr>
              <p:nvPr/>
            </p:nvSpPr>
            <p:spPr bwMode="auto">
              <a:xfrm>
                <a:off x="1345" y="261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93" name="Rectangle 369"/>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94" name="Rectangle 370"/>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95" name="Rectangle 371"/>
              <p:cNvSpPr>
                <a:spLocks noChangeArrowheads="1"/>
              </p:cNvSpPr>
              <p:nvPr/>
            </p:nvSpPr>
            <p:spPr bwMode="auto">
              <a:xfrm>
                <a:off x="1353"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96" name="Rectangle 372"/>
              <p:cNvSpPr>
                <a:spLocks noChangeArrowheads="1"/>
              </p:cNvSpPr>
              <p:nvPr/>
            </p:nvSpPr>
            <p:spPr bwMode="auto">
              <a:xfrm>
                <a:off x="1336"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97" name="Rectangle 373"/>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98" name="Rectangle 374"/>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399" name="Rectangle 375"/>
              <p:cNvSpPr>
                <a:spLocks noChangeArrowheads="1"/>
              </p:cNvSpPr>
              <p:nvPr/>
            </p:nvSpPr>
            <p:spPr bwMode="auto">
              <a:xfrm>
                <a:off x="1342" y="26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00" name="Rectangle 376"/>
              <p:cNvSpPr>
                <a:spLocks noChangeArrowheads="1"/>
              </p:cNvSpPr>
              <p:nvPr/>
            </p:nvSpPr>
            <p:spPr bwMode="auto">
              <a:xfrm>
                <a:off x="865"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01" name="Rectangle 377"/>
              <p:cNvSpPr>
                <a:spLocks noChangeArrowheads="1"/>
              </p:cNvSpPr>
              <p:nvPr/>
            </p:nvSpPr>
            <p:spPr bwMode="auto">
              <a:xfrm>
                <a:off x="1852"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02" name="Rectangle 378"/>
              <p:cNvSpPr>
                <a:spLocks noChangeArrowheads="1"/>
              </p:cNvSpPr>
              <p:nvPr/>
            </p:nvSpPr>
            <p:spPr bwMode="auto">
              <a:xfrm>
                <a:off x="2303"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03" name="Rectangle 379"/>
              <p:cNvSpPr>
                <a:spLocks noChangeArrowheads="1"/>
              </p:cNvSpPr>
              <p:nvPr/>
            </p:nvSpPr>
            <p:spPr bwMode="auto">
              <a:xfrm>
                <a:off x="2240"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04" name="Rectangle 380"/>
              <p:cNvSpPr>
                <a:spLocks noChangeArrowheads="1"/>
              </p:cNvSpPr>
              <p:nvPr/>
            </p:nvSpPr>
            <p:spPr bwMode="auto">
              <a:xfrm>
                <a:off x="860" y="2580"/>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05" name="Rectangle 381"/>
              <p:cNvSpPr>
                <a:spLocks noChangeArrowheads="1"/>
              </p:cNvSpPr>
              <p:nvPr/>
            </p:nvSpPr>
            <p:spPr bwMode="auto">
              <a:xfrm>
                <a:off x="1339"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06" name="Rectangle 382"/>
              <p:cNvSpPr>
                <a:spLocks noChangeArrowheads="1"/>
              </p:cNvSpPr>
              <p:nvPr/>
            </p:nvSpPr>
            <p:spPr bwMode="auto">
              <a:xfrm>
                <a:off x="1339"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07" name="Rectangle 383"/>
              <p:cNvSpPr>
                <a:spLocks noChangeArrowheads="1"/>
              </p:cNvSpPr>
              <p:nvPr/>
            </p:nvSpPr>
            <p:spPr bwMode="auto">
              <a:xfrm>
                <a:off x="1824"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08" name="Rectangle 384"/>
              <p:cNvSpPr>
                <a:spLocks noChangeArrowheads="1"/>
              </p:cNvSpPr>
              <p:nvPr/>
            </p:nvSpPr>
            <p:spPr bwMode="auto">
              <a:xfrm>
                <a:off x="2297"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09" name="Rectangle 385"/>
              <p:cNvSpPr>
                <a:spLocks noChangeArrowheads="1"/>
              </p:cNvSpPr>
              <p:nvPr/>
            </p:nvSpPr>
            <p:spPr bwMode="auto">
              <a:xfrm>
                <a:off x="860" y="2580"/>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10" name="Rectangle 386"/>
              <p:cNvSpPr>
                <a:spLocks noChangeArrowheads="1"/>
              </p:cNvSpPr>
              <p:nvPr/>
            </p:nvSpPr>
            <p:spPr bwMode="auto">
              <a:xfrm>
                <a:off x="1824"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11" name="Rectangle 387"/>
              <p:cNvSpPr>
                <a:spLocks noChangeArrowheads="1"/>
              </p:cNvSpPr>
              <p:nvPr/>
            </p:nvSpPr>
            <p:spPr bwMode="auto">
              <a:xfrm>
                <a:off x="865"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12" name="Rectangle 388"/>
              <p:cNvSpPr>
                <a:spLocks noChangeArrowheads="1"/>
              </p:cNvSpPr>
              <p:nvPr/>
            </p:nvSpPr>
            <p:spPr bwMode="auto">
              <a:xfrm>
                <a:off x="826" y="2580"/>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13" name="Rectangle 389"/>
              <p:cNvSpPr>
                <a:spLocks noChangeArrowheads="1"/>
              </p:cNvSpPr>
              <p:nvPr/>
            </p:nvSpPr>
            <p:spPr bwMode="auto">
              <a:xfrm>
                <a:off x="2297"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14" name="Rectangle 390"/>
              <p:cNvSpPr>
                <a:spLocks noChangeArrowheads="1"/>
              </p:cNvSpPr>
              <p:nvPr/>
            </p:nvSpPr>
            <p:spPr bwMode="auto">
              <a:xfrm>
                <a:off x="826" y="2580"/>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15" name="Rectangle 391"/>
              <p:cNvSpPr>
                <a:spLocks noChangeArrowheads="1"/>
              </p:cNvSpPr>
              <p:nvPr/>
            </p:nvSpPr>
            <p:spPr bwMode="auto">
              <a:xfrm>
                <a:off x="1339"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16" name="Rectangle 392"/>
              <p:cNvSpPr>
                <a:spLocks noChangeArrowheads="1"/>
              </p:cNvSpPr>
              <p:nvPr/>
            </p:nvSpPr>
            <p:spPr bwMode="auto">
              <a:xfrm>
                <a:off x="2303"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17" name="Rectangle 393"/>
              <p:cNvSpPr>
                <a:spLocks noChangeArrowheads="1"/>
              </p:cNvSpPr>
              <p:nvPr/>
            </p:nvSpPr>
            <p:spPr bwMode="auto">
              <a:xfrm>
                <a:off x="1362" y="2580"/>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18" name="Rectangle 394"/>
              <p:cNvSpPr>
                <a:spLocks noChangeArrowheads="1"/>
              </p:cNvSpPr>
              <p:nvPr/>
            </p:nvSpPr>
            <p:spPr bwMode="auto">
              <a:xfrm>
                <a:off x="2286"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19" name="Rectangle 395"/>
              <p:cNvSpPr>
                <a:spLocks noChangeArrowheads="1"/>
              </p:cNvSpPr>
              <p:nvPr/>
            </p:nvSpPr>
            <p:spPr bwMode="auto">
              <a:xfrm>
                <a:off x="1345" y="2580"/>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20" name="Rectangle 396"/>
              <p:cNvSpPr>
                <a:spLocks noChangeArrowheads="1"/>
              </p:cNvSpPr>
              <p:nvPr/>
            </p:nvSpPr>
            <p:spPr bwMode="auto">
              <a:xfrm>
                <a:off x="1390"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21" name="Rectangle 397"/>
              <p:cNvSpPr>
                <a:spLocks noChangeArrowheads="1"/>
              </p:cNvSpPr>
              <p:nvPr/>
            </p:nvSpPr>
            <p:spPr bwMode="auto">
              <a:xfrm>
                <a:off x="1339"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22" name="Rectangle 398"/>
              <p:cNvSpPr>
                <a:spLocks noChangeArrowheads="1"/>
              </p:cNvSpPr>
              <p:nvPr/>
            </p:nvSpPr>
            <p:spPr bwMode="auto">
              <a:xfrm>
                <a:off x="1339"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23" name="Rectangle 399"/>
              <p:cNvSpPr>
                <a:spLocks noChangeArrowheads="1"/>
              </p:cNvSpPr>
              <p:nvPr/>
            </p:nvSpPr>
            <p:spPr bwMode="auto">
              <a:xfrm>
                <a:off x="1339"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24" name="Rectangle 400"/>
              <p:cNvSpPr>
                <a:spLocks noChangeArrowheads="1"/>
              </p:cNvSpPr>
              <p:nvPr/>
            </p:nvSpPr>
            <p:spPr bwMode="auto">
              <a:xfrm>
                <a:off x="1328" y="2580"/>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25" name="Rectangle 401"/>
              <p:cNvSpPr>
                <a:spLocks noChangeArrowheads="1"/>
              </p:cNvSpPr>
              <p:nvPr/>
            </p:nvSpPr>
            <p:spPr bwMode="auto">
              <a:xfrm>
                <a:off x="1339"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26" name="Rectangle 402"/>
              <p:cNvSpPr>
                <a:spLocks noChangeArrowheads="1"/>
              </p:cNvSpPr>
              <p:nvPr/>
            </p:nvSpPr>
            <p:spPr bwMode="auto">
              <a:xfrm>
                <a:off x="1373"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27" name="Rectangle 403"/>
              <p:cNvSpPr>
                <a:spLocks noChangeArrowheads="1"/>
              </p:cNvSpPr>
              <p:nvPr/>
            </p:nvSpPr>
            <p:spPr bwMode="auto">
              <a:xfrm>
                <a:off x="1328" y="2580"/>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28" name="Rectangle 404"/>
              <p:cNvSpPr>
                <a:spLocks noChangeArrowheads="1"/>
              </p:cNvSpPr>
              <p:nvPr/>
            </p:nvSpPr>
            <p:spPr bwMode="auto">
              <a:xfrm>
                <a:off x="1356"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29" name="Rectangle 405"/>
              <p:cNvSpPr>
                <a:spLocks noChangeArrowheads="1"/>
              </p:cNvSpPr>
              <p:nvPr/>
            </p:nvSpPr>
            <p:spPr bwMode="auto">
              <a:xfrm>
                <a:off x="1339"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grpSp>
        <p:grpSp>
          <p:nvGrpSpPr>
            <p:cNvPr id="1631" name="Group 607"/>
            <p:cNvGrpSpPr>
              <a:grpSpLocks/>
            </p:cNvGrpSpPr>
            <p:nvPr/>
          </p:nvGrpSpPr>
          <p:grpSpPr bwMode="auto">
            <a:xfrm>
              <a:off x="820" y="2303"/>
              <a:ext cx="1534" cy="282"/>
              <a:chOff x="820" y="2303"/>
              <a:chExt cx="1534" cy="282"/>
            </a:xfrm>
          </p:grpSpPr>
          <p:sp>
            <p:nvSpPr>
              <p:cNvPr id="1431" name="Rectangle 407"/>
              <p:cNvSpPr>
                <a:spLocks noChangeArrowheads="1"/>
              </p:cNvSpPr>
              <p:nvPr/>
            </p:nvSpPr>
            <p:spPr bwMode="auto">
              <a:xfrm>
                <a:off x="1333"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32" name="Rectangle 408"/>
              <p:cNvSpPr>
                <a:spLocks noChangeArrowheads="1"/>
              </p:cNvSpPr>
              <p:nvPr/>
            </p:nvSpPr>
            <p:spPr bwMode="auto">
              <a:xfrm>
                <a:off x="1339"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33" name="Rectangle 409"/>
              <p:cNvSpPr>
                <a:spLocks noChangeArrowheads="1"/>
              </p:cNvSpPr>
              <p:nvPr/>
            </p:nvSpPr>
            <p:spPr bwMode="auto">
              <a:xfrm>
                <a:off x="1339"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34" name="Rectangle 410"/>
              <p:cNvSpPr>
                <a:spLocks noChangeArrowheads="1"/>
              </p:cNvSpPr>
              <p:nvPr/>
            </p:nvSpPr>
            <p:spPr bwMode="auto">
              <a:xfrm>
                <a:off x="1305" y="2580"/>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35" name="Rectangle 411"/>
              <p:cNvSpPr>
                <a:spLocks noChangeArrowheads="1"/>
              </p:cNvSpPr>
              <p:nvPr/>
            </p:nvSpPr>
            <p:spPr bwMode="auto">
              <a:xfrm>
                <a:off x="1339"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36" name="Rectangle 412"/>
              <p:cNvSpPr>
                <a:spLocks noChangeArrowheads="1"/>
              </p:cNvSpPr>
              <p:nvPr/>
            </p:nvSpPr>
            <p:spPr bwMode="auto">
              <a:xfrm>
                <a:off x="1356"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37" name="Rectangle 413"/>
              <p:cNvSpPr>
                <a:spLocks noChangeArrowheads="1"/>
              </p:cNvSpPr>
              <p:nvPr/>
            </p:nvSpPr>
            <p:spPr bwMode="auto">
              <a:xfrm>
                <a:off x="1339"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38" name="Rectangle 414"/>
              <p:cNvSpPr>
                <a:spLocks noChangeArrowheads="1"/>
              </p:cNvSpPr>
              <p:nvPr/>
            </p:nvSpPr>
            <p:spPr bwMode="auto">
              <a:xfrm>
                <a:off x="1339"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39" name="Rectangle 415"/>
              <p:cNvSpPr>
                <a:spLocks noChangeArrowheads="1"/>
              </p:cNvSpPr>
              <p:nvPr/>
            </p:nvSpPr>
            <p:spPr bwMode="auto">
              <a:xfrm>
                <a:off x="1310"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40" name="Rectangle 416"/>
              <p:cNvSpPr>
                <a:spLocks noChangeArrowheads="1"/>
              </p:cNvSpPr>
              <p:nvPr/>
            </p:nvSpPr>
            <p:spPr bwMode="auto">
              <a:xfrm>
                <a:off x="1339"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41" name="Rectangle 417"/>
              <p:cNvSpPr>
                <a:spLocks noChangeArrowheads="1"/>
              </p:cNvSpPr>
              <p:nvPr/>
            </p:nvSpPr>
            <p:spPr bwMode="auto">
              <a:xfrm>
                <a:off x="1339"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42" name="Rectangle 418"/>
              <p:cNvSpPr>
                <a:spLocks noChangeArrowheads="1"/>
              </p:cNvSpPr>
              <p:nvPr/>
            </p:nvSpPr>
            <p:spPr bwMode="auto">
              <a:xfrm>
                <a:off x="1339"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43" name="Rectangle 419"/>
              <p:cNvSpPr>
                <a:spLocks noChangeArrowheads="1"/>
              </p:cNvSpPr>
              <p:nvPr/>
            </p:nvSpPr>
            <p:spPr bwMode="auto">
              <a:xfrm>
                <a:off x="1350"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44" name="Rectangle 420"/>
              <p:cNvSpPr>
                <a:spLocks noChangeArrowheads="1"/>
              </p:cNvSpPr>
              <p:nvPr/>
            </p:nvSpPr>
            <p:spPr bwMode="auto">
              <a:xfrm>
                <a:off x="1333"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45" name="Rectangle 421"/>
              <p:cNvSpPr>
                <a:spLocks noChangeArrowheads="1"/>
              </p:cNvSpPr>
              <p:nvPr/>
            </p:nvSpPr>
            <p:spPr bwMode="auto">
              <a:xfrm>
                <a:off x="1385" y="2580"/>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46" name="Rectangle 422"/>
              <p:cNvSpPr>
                <a:spLocks noChangeArrowheads="1"/>
              </p:cNvSpPr>
              <p:nvPr/>
            </p:nvSpPr>
            <p:spPr bwMode="auto">
              <a:xfrm>
                <a:off x="1333" y="2580"/>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47" name="Rectangle 423"/>
              <p:cNvSpPr>
                <a:spLocks noChangeArrowheads="1"/>
              </p:cNvSpPr>
              <p:nvPr/>
            </p:nvSpPr>
            <p:spPr bwMode="auto">
              <a:xfrm>
                <a:off x="1345" y="2580"/>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48" name="Rectangle 424"/>
              <p:cNvSpPr>
                <a:spLocks noChangeArrowheads="1"/>
              </p:cNvSpPr>
              <p:nvPr/>
            </p:nvSpPr>
            <p:spPr bwMode="auto">
              <a:xfrm>
                <a:off x="1339"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49" name="Rectangle 425"/>
              <p:cNvSpPr>
                <a:spLocks noChangeArrowheads="1"/>
              </p:cNvSpPr>
              <p:nvPr/>
            </p:nvSpPr>
            <p:spPr bwMode="auto">
              <a:xfrm>
                <a:off x="1824"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50" name="Rectangle 426"/>
              <p:cNvSpPr>
                <a:spLocks noChangeArrowheads="1"/>
              </p:cNvSpPr>
              <p:nvPr/>
            </p:nvSpPr>
            <p:spPr bwMode="auto">
              <a:xfrm>
                <a:off x="820"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51" name="Rectangle 427"/>
              <p:cNvSpPr>
                <a:spLocks noChangeArrowheads="1"/>
              </p:cNvSpPr>
              <p:nvPr/>
            </p:nvSpPr>
            <p:spPr bwMode="auto">
              <a:xfrm>
                <a:off x="2303"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52" name="Rectangle 428"/>
              <p:cNvSpPr>
                <a:spLocks noChangeArrowheads="1"/>
              </p:cNvSpPr>
              <p:nvPr/>
            </p:nvSpPr>
            <p:spPr bwMode="auto">
              <a:xfrm>
                <a:off x="860" y="2546"/>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53" name="Rectangle 429"/>
              <p:cNvSpPr>
                <a:spLocks noChangeArrowheads="1"/>
              </p:cNvSpPr>
              <p:nvPr/>
            </p:nvSpPr>
            <p:spPr bwMode="auto">
              <a:xfrm>
                <a:off x="1316"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54" name="Rectangle 430"/>
              <p:cNvSpPr>
                <a:spLocks noChangeArrowheads="1"/>
              </p:cNvSpPr>
              <p:nvPr/>
            </p:nvSpPr>
            <p:spPr bwMode="auto">
              <a:xfrm>
                <a:off x="2275" y="2546"/>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55" name="Rectangle 431"/>
              <p:cNvSpPr>
                <a:spLocks noChangeArrowheads="1"/>
              </p:cNvSpPr>
              <p:nvPr/>
            </p:nvSpPr>
            <p:spPr bwMode="auto">
              <a:xfrm>
                <a:off x="826" y="2546"/>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56" name="Rectangle 432"/>
              <p:cNvSpPr>
                <a:spLocks noChangeArrowheads="1"/>
              </p:cNvSpPr>
              <p:nvPr/>
            </p:nvSpPr>
            <p:spPr bwMode="auto">
              <a:xfrm>
                <a:off x="1339"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57" name="Rectangle 433"/>
              <p:cNvSpPr>
                <a:spLocks noChangeArrowheads="1"/>
              </p:cNvSpPr>
              <p:nvPr/>
            </p:nvSpPr>
            <p:spPr bwMode="auto">
              <a:xfrm>
                <a:off x="1339"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58" name="Rectangle 434"/>
              <p:cNvSpPr>
                <a:spLocks noChangeArrowheads="1"/>
              </p:cNvSpPr>
              <p:nvPr/>
            </p:nvSpPr>
            <p:spPr bwMode="auto">
              <a:xfrm>
                <a:off x="2275" y="2546"/>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59" name="Rectangle 435"/>
              <p:cNvSpPr>
                <a:spLocks noChangeArrowheads="1"/>
              </p:cNvSpPr>
              <p:nvPr/>
            </p:nvSpPr>
            <p:spPr bwMode="auto">
              <a:xfrm>
                <a:off x="2343"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60" name="Rectangle 436"/>
              <p:cNvSpPr>
                <a:spLocks noChangeArrowheads="1"/>
              </p:cNvSpPr>
              <p:nvPr/>
            </p:nvSpPr>
            <p:spPr bwMode="auto">
              <a:xfrm>
                <a:off x="2252" y="2546"/>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61" name="Rectangle 437"/>
              <p:cNvSpPr>
                <a:spLocks noChangeArrowheads="1"/>
              </p:cNvSpPr>
              <p:nvPr/>
            </p:nvSpPr>
            <p:spPr bwMode="auto">
              <a:xfrm>
                <a:off x="2303"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62" name="Rectangle 438"/>
              <p:cNvSpPr>
                <a:spLocks noChangeArrowheads="1"/>
              </p:cNvSpPr>
              <p:nvPr/>
            </p:nvSpPr>
            <p:spPr bwMode="auto">
              <a:xfrm>
                <a:off x="2303"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63" name="Rectangle 439"/>
              <p:cNvSpPr>
                <a:spLocks noChangeArrowheads="1"/>
              </p:cNvSpPr>
              <p:nvPr/>
            </p:nvSpPr>
            <p:spPr bwMode="auto">
              <a:xfrm>
                <a:off x="2303"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64" name="Rectangle 440"/>
              <p:cNvSpPr>
                <a:spLocks noChangeArrowheads="1"/>
              </p:cNvSpPr>
              <p:nvPr/>
            </p:nvSpPr>
            <p:spPr bwMode="auto">
              <a:xfrm>
                <a:off x="1310"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65" name="Rectangle 441"/>
              <p:cNvSpPr>
                <a:spLocks noChangeArrowheads="1"/>
              </p:cNvSpPr>
              <p:nvPr/>
            </p:nvSpPr>
            <p:spPr bwMode="auto">
              <a:xfrm>
                <a:off x="1339"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66" name="Rectangle 442"/>
              <p:cNvSpPr>
                <a:spLocks noChangeArrowheads="1"/>
              </p:cNvSpPr>
              <p:nvPr/>
            </p:nvSpPr>
            <p:spPr bwMode="auto">
              <a:xfrm>
                <a:off x="1339"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67" name="Rectangle 443"/>
              <p:cNvSpPr>
                <a:spLocks noChangeArrowheads="1"/>
              </p:cNvSpPr>
              <p:nvPr/>
            </p:nvSpPr>
            <p:spPr bwMode="auto">
              <a:xfrm>
                <a:off x="1396"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68" name="Rectangle 444"/>
              <p:cNvSpPr>
                <a:spLocks noChangeArrowheads="1"/>
              </p:cNvSpPr>
              <p:nvPr/>
            </p:nvSpPr>
            <p:spPr bwMode="auto">
              <a:xfrm>
                <a:off x="1356"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69" name="Rectangle 445"/>
              <p:cNvSpPr>
                <a:spLocks noChangeArrowheads="1"/>
              </p:cNvSpPr>
              <p:nvPr/>
            </p:nvSpPr>
            <p:spPr bwMode="auto">
              <a:xfrm>
                <a:off x="1385" y="2546"/>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70" name="Rectangle 446"/>
              <p:cNvSpPr>
                <a:spLocks noChangeArrowheads="1"/>
              </p:cNvSpPr>
              <p:nvPr/>
            </p:nvSpPr>
            <p:spPr bwMode="auto">
              <a:xfrm>
                <a:off x="1339"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71" name="Rectangle 447"/>
              <p:cNvSpPr>
                <a:spLocks noChangeArrowheads="1"/>
              </p:cNvSpPr>
              <p:nvPr/>
            </p:nvSpPr>
            <p:spPr bwMode="auto">
              <a:xfrm>
                <a:off x="1305" y="2546"/>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72" name="Rectangle 448"/>
              <p:cNvSpPr>
                <a:spLocks noChangeArrowheads="1"/>
              </p:cNvSpPr>
              <p:nvPr/>
            </p:nvSpPr>
            <p:spPr bwMode="auto">
              <a:xfrm>
                <a:off x="1356"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73" name="Rectangle 449"/>
              <p:cNvSpPr>
                <a:spLocks noChangeArrowheads="1"/>
              </p:cNvSpPr>
              <p:nvPr/>
            </p:nvSpPr>
            <p:spPr bwMode="auto">
              <a:xfrm>
                <a:off x="1345" y="2546"/>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74" name="Rectangle 450"/>
              <p:cNvSpPr>
                <a:spLocks noChangeArrowheads="1"/>
              </p:cNvSpPr>
              <p:nvPr/>
            </p:nvSpPr>
            <p:spPr bwMode="auto">
              <a:xfrm>
                <a:off x="1339"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75" name="Rectangle 451"/>
              <p:cNvSpPr>
                <a:spLocks noChangeArrowheads="1"/>
              </p:cNvSpPr>
              <p:nvPr/>
            </p:nvSpPr>
            <p:spPr bwMode="auto">
              <a:xfrm>
                <a:off x="1339"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76" name="Rectangle 452"/>
              <p:cNvSpPr>
                <a:spLocks noChangeArrowheads="1"/>
              </p:cNvSpPr>
              <p:nvPr/>
            </p:nvSpPr>
            <p:spPr bwMode="auto">
              <a:xfrm>
                <a:off x="1350"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77" name="Rectangle 453"/>
              <p:cNvSpPr>
                <a:spLocks noChangeArrowheads="1"/>
              </p:cNvSpPr>
              <p:nvPr/>
            </p:nvSpPr>
            <p:spPr bwMode="auto">
              <a:xfrm>
                <a:off x="1339"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78" name="Rectangle 454"/>
              <p:cNvSpPr>
                <a:spLocks noChangeArrowheads="1"/>
              </p:cNvSpPr>
              <p:nvPr/>
            </p:nvSpPr>
            <p:spPr bwMode="auto">
              <a:xfrm>
                <a:off x="1339" y="254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79" name="Rectangle 455"/>
              <p:cNvSpPr>
                <a:spLocks noChangeArrowheads="1"/>
              </p:cNvSpPr>
              <p:nvPr/>
            </p:nvSpPr>
            <p:spPr bwMode="auto">
              <a:xfrm>
                <a:off x="1345" y="2511"/>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80" name="Rectangle 456"/>
              <p:cNvSpPr>
                <a:spLocks noChangeArrowheads="1"/>
              </p:cNvSpPr>
              <p:nvPr/>
            </p:nvSpPr>
            <p:spPr bwMode="auto">
              <a:xfrm>
                <a:off x="860" y="2511"/>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81" name="Rectangle 457"/>
              <p:cNvSpPr>
                <a:spLocks noChangeArrowheads="1"/>
              </p:cNvSpPr>
              <p:nvPr/>
            </p:nvSpPr>
            <p:spPr bwMode="auto">
              <a:xfrm>
                <a:off x="2306"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82" name="Rectangle 458"/>
              <p:cNvSpPr>
                <a:spLocks noChangeArrowheads="1"/>
              </p:cNvSpPr>
              <p:nvPr/>
            </p:nvSpPr>
            <p:spPr bwMode="auto">
              <a:xfrm>
                <a:off x="1342"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83" name="Rectangle 459"/>
              <p:cNvSpPr>
                <a:spLocks noChangeArrowheads="1"/>
              </p:cNvSpPr>
              <p:nvPr/>
            </p:nvSpPr>
            <p:spPr bwMode="auto">
              <a:xfrm>
                <a:off x="1342"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84" name="Rectangle 460"/>
              <p:cNvSpPr>
                <a:spLocks noChangeArrowheads="1"/>
              </p:cNvSpPr>
              <p:nvPr/>
            </p:nvSpPr>
            <p:spPr bwMode="auto">
              <a:xfrm>
                <a:off x="2306"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85" name="Rectangle 461"/>
              <p:cNvSpPr>
                <a:spLocks noChangeArrowheads="1"/>
              </p:cNvSpPr>
              <p:nvPr/>
            </p:nvSpPr>
            <p:spPr bwMode="auto">
              <a:xfrm>
                <a:off x="843" y="2511"/>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86" name="Rectangle 462"/>
              <p:cNvSpPr>
                <a:spLocks noChangeArrowheads="1"/>
              </p:cNvSpPr>
              <p:nvPr/>
            </p:nvSpPr>
            <p:spPr bwMode="auto">
              <a:xfrm>
                <a:off x="860" y="2511"/>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87" name="Rectangle 463"/>
              <p:cNvSpPr>
                <a:spLocks noChangeArrowheads="1"/>
              </p:cNvSpPr>
              <p:nvPr/>
            </p:nvSpPr>
            <p:spPr bwMode="auto">
              <a:xfrm>
                <a:off x="2306"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88" name="Rectangle 464"/>
              <p:cNvSpPr>
                <a:spLocks noChangeArrowheads="1"/>
              </p:cNvSpPr>
              <p:nvPr/>
            </p:nvSpPr>
            <p:spPr bwMode="auto">
              <a:xfrm>
                <a:off x="857"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89" name="Rectangle 465"/>
              <p:cNvSpPr>
                <a:spLocks noChangeArrowheads="1"/>
              </p:cNvSpPr>
              <p:nvPr/>
            </p:nvSpPr>
            <p:spPr bwMode="auto">
              <a:xfrm>
                <a:off x="2329"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90" name="Rectangle 466"/>
              <p:cNvSpPr>
                <a:spLocks noChangeArrowheads="1"/>
              </p:cNvSpPr>
              <p:nvPr/>
            </p:nvSpPr>
            <p:spPr bwMode="auto">
              <a:xfrm>
                <a:off x="1319"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91" name="Rectangle 467"/>
              <p:cNvSpPr>
                <a:spLocks noChangeArrowheads="1"/>
              </p:cNvSpPr>
              <p:nvPr/>
            </p:nvSpPr>
            <p:spPr bwMode="auto">
              <a:xfrm>
                <a:off x="1319"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92" name="Rectangle 468"/>
              <p:cNvSpPr>
                <a:spLocks noChangeArrowheads="1"/>
              </p:cNvSpPr>
              <p:nvPr/>
            </p:nvSpPr>
            <p:spPr bwMode="auto">
              <a:xfrm>
                <a:off x="1319"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93" name="Rectangle 469"/>
              <p:cNvSpPr>
                <a:spLocks noChangeArrowheads="1"/>
              </p:cNvSpPr>
              <p:nvPr/>
            </p:nvSpPr>
            <p:spPr bwMode="auto">
              <a:xfrm>
                <a:off x="1342"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94" name="Rectangle 470"/>
              <p:cNvSpPr>
                <a:spLocks noChangeArrowheads="1"/>
              </p:cNvSpPr>
              <p:nvPr/>
            </p:nvSpPr>
            <p:spPr bwMode="auto">
              <a:xfrm>
                <a:off x="1342"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95" name="Rectangle 471"/>
              <p:cNvSpPr>
                <a:spLocks noChangeArrowheads="1"/>
              </p:cNvSpPr>
              <p:nvPr/>
            </p:nvSpPr>
            <p:spPr bwMode="auto">
              <a:xfrm>
                <a:off x="1402" y="2511"/>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96" name="Rectangle 472"/>
              <p:cNvSpPr>
                <a:spLocks noChangeArrowheads="1"/>
              </p:cNvSpPr>
              <p:nvPr/>
            </p:nvSpPr>
            <p:spPr bwMode="auto">
              <a:xfrm>
                <a:off x="1342"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97" name="Rectangle 473"/>
              <p:cNvSpPr>
                <a:spLocks noChangeArrowheads="1"/>
              </p:cNvSpPr>
              <p:nvPr/>
            </p:nvSpPr>
            <p:spPr bwMode="auto">
              <a:xfrm>
                <a:off x="1319"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98" name="Rectangle 474"/>
              <p:cNvSpPr>
                <a:spLocks noChangeArrowheads="1"/>
              </p:cNvSpPr>
              <p:nvPr/>
            </p:nvSpPr>
            <p:spPr bwMode="auto">
              <a:xfrm>
                <a:off x="1342"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499" name="Rectangle 475"/>
              <p:cNvSpPr>
                <a:spLocks noChangeArrowheads="1"/>
              </p:cNvSpPr>
              <p:nvPr/>
            </p:nvSpPr>
            <p:spPr bwMode="auto">
              <a:xfrm>
                <a:off x="1342"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00" name="Rectangle 476"/>
              <p:cNvSpPr>
                <a:spLocks noChangeArrowheads="1"/>
              </p:cNvSpPr>
              <p:nvPr/>
            </p:nvSpPr>
            <p:spPr bwMode="auto">
              <a:xfrm>
                <a:off x="1328" y="2511"/>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01" name="Rectangle 477"/>
              <p:cNvSpPr>
                <a:spLocks noChangeArrowheads="1"/>
              </p:cNvSpPr>
              <p:nvPr/>
            </p:nvSpPr>
            <p:spPr bwMode="auto">
              <a:xfrm>
                <a:off x="1342"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02" name="Rectangle 478"/>
              <p:cNvSpPr>
                <a:spLocks noChangeArrowheads="1"/>
              </p:cNvSpPr>
              <p:nvPr/>
            </p:nvSpPr>
            <p:spPr bwMode="auto">
              <a:xfrm>
                <a:off x="1359"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03" name="Rectangle 479"/>
              <p:cNvSpPr>
                <a:spLocks noChangeArrowheads="1"/>
              </p:cNvSpPr>
              <p:nvPr/>
            </p:nvSpPr>
            <p:spPr bwMode="auto">
              <a:xfrm>
                <a:off x="1345" y="2511"/>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04" name="Rectangle 480"/>
              <p:cNvSpPr>
                <a:spLocks noChangeArrowheads="1"/>
              </p:cNvSpPr>
              <p:nvPr/>
            </p:nvSpPr>
            <p:spPr bwMode="auto">
              <a:xfrm>
                <a:off x="1342"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05" name="Rectangle 481"/>
              <p:cNvSpPr>
                <a:spLocks noChangeArrowheads="1"/>
              </p:cNvSpPr>
              <p:nvPr/>
            </p:nvSpPr>
            <p:spPr bwMode="auto">
              <a:xfrm>
                <a:off x="1345" y="2511"/>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06" name="Rectangle 482"/>
              <p:cNvSpPr>
                <a:spLocks noChangeArrowheads="1"/>
              </p:cNvSpPr>
              <p:nvPr/>
            </p:nvSpPr>
            <p:spPr bwMode="auto">
              <a:xfrm>
                <a:off x="1345" y="2511"/>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07" name="Rectangle 483"/>
              <p:cNvSpPr>
                <a:spLocks noChangeArrowheads="1"/>
              </p:cNvSpPr>
              <p:nvPr/>
            </p:nvSpPr>
            <p:spPr bwMode="auto">
              <a:xfrm>
                <a:off x="1342"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08" name="Rectangle 484"/>
              <p:cNvSpPr>
                <a:spLocks noChangeArrowheads="1"/>
              </p:cNvSpPr>
              <p:nvPr/>
            </p:nvSpPr>
            <p:spPr bwMode="auto">
              <a:xfrm>
                <a:off x="1319"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09" name="Rectangle 485"/>
              <p:cNvSpPr>
                <a:spLocks noChangeArrowheads="1"/>
              </p:cNvSpPr>
              <p:nvPr/>
            </p:nvSpPr>
            <p:spPr bwMode="auto">
              <a:xfrm>
                <a:off x="1376"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10" name="Rectangle 486"/>
              <p:cNvSpPr>
                <a:spLocks noChangeArrowheads="1"/>
              </p:cNvSpPr>
              <p:nvPr/>
            </p:nvSpPr>
            <p:spPr bwMode="auto">
              <a:xfrm>
                <a:off x="1342"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11" name="Rectangle 487"/>
              <p:cNvSpPr>
                <a:spLocks noChangeArrowheads="1"/>
              </p:cNvSpPr>
              <p:nvPr/>
            </p:nvSpPr>
            <p:spPr bwMode="auto">
              <a:xfrm>
                <a:off x="1313"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12" name="Rectangle 488"/>
              <p:cNvSpPr>
                <a:spLocks noChangeArrowheads="1"/>
              </p:cNvSpPr>
              <p:nvPr/>
            </p:nvSpPr>
            <p:spPr bwMode="auto">
              <a:xfrm>
                <a:off x="1336"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13" name="Rectangle 489"/>
              <p:cNvSpPr>
                <a:spLocks noChangeArrowheads="1"/>
              </p:cNvSpPr>
              <p:nvPr/>
            </p:nvSpPr>
            <p:spPr bwMode="auto">
              <a:xfrm>
                <a:off x="1342"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14" name="Rectangle 490"/>
              <p:cNvSpPr>
                <a:spLocks noChangeArrowheads="1"/>
              </p:cNvSpPr>
              <p:nvPr/>
            </p:nvSpPr>
            <p:spPr bwMode="auto">
              <a:xfrm>
                <a:off x="1345" y="2511"/>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15" name="Rectangle 491"/>
              <p:cNvSpPr>
                <a:spLocks noChangeArrowheads="1"/>
              </p:cNvSpPr>
              <p:nvPr/>
            </p:nvSpPr>
            <p:spPr bwMode="auto">
              <a:xfrm>
                <a:off x="1342" y="251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16" name="Rectangle 492"/>
              <p:cNvSpPr>
                <a:spLocks noChangeArrowheads="1"/>
              </p:cNvSpPr>
              <p:nvPr/>
            </p:nvSpPr>
            <p:spPr bwMode="auto">
              <a:xfrm>
                <a:off x="874" y="24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17" name="Rectangle 493"/>
              <p:cNvSpPr>
                <a:spLocks noChangeArrowheads="1"/>
              </p:cNvSpPr>
              <p:nvPr/>
            </p:nvSpPr>
            <p:spPr bwMode="auto">
              <a:xfrm>
                <a:off x="2309" y="247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18" name="Rectangle 494"/>
              <p:cNvSpPr>
                <a:spLocks noChangeArrowheads="1"/>
              </p:cNvSpPr>
              <p:nvPr/>
            </p:nvSpPr>
            <p:spPr bwMode="auto">
              <a:xfrm>
                <a:off x="860" y="247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19" name="Rectangle 495"/>
              <p:cNvSpPr>
                <a:spLocks noChangeArrowheads="1"/>
              </p:cNvSpPr>
              <p:nvPr/>
            </p:nvSpPr>
            <p:spPr bwMode="auto">
              <a:xfrm>
                <a:off x="2292" y="247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20" name="Rectangle 496"/>
              <p:cNvSpPr>
                <a:spLocks noChangeArrowheads="1"/>
              </p:cNvSpPr>
              <p:nvPr/>
            </p:nvSpPr>
            <p:spPr bwMode="auto">
              <a:xfrm>
                <a:off x="1787" y="24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21" name="Rectangle 497"/>
              <p:cNvSpPr>
                <a:spLocks noChangeArrowheads="1"/>
              </p:cNvSpPr>
              <p:nvPr/>
            </p:nvSpPr>
            <p:spPr bwMode="auto">
              <a:xfrm>
                <a:off x="857" y="24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22" name="Rectangle 498"/>
              <p:cNvSpPr>
                <a:spLocks noChangeArrowheads="1"/>
              </p:cNvSpPr>
              <p:nvPr/>
            </p:nvSpPr>
            <p:spPr bwMode="auto">
              <a:xfrm>
                <a:off x="1844" y="24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23" name="Rectangle 499"/>
              <p:cNvSpPr>
                <a:spLocks noChangeArrowheads="1"/>
              </p:cNvSpPr>
              <p:nvPr/>
            </p:nvSpPr>
            <p:spPr bwMode="auto">
              <a:xfrm>
                <a:off x="1345" y="247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24" name="Rectangle 500"/>
              <p:cNvSpPr>
                <a:spLocks noChangeArrowheads="1"/>
              </p:cNvSpPr>
              <p:nvPr/>
            </p:nvSpPr>
            <p:spPr bwMode="auto">
              <a:xfrm>
                <a:off x="860" y="247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25" name="Rectangle 501"/>
              <p:cNvSpPr>
                <a:spLocks noChangeArrowheads="1"/>
              </p:cNvSpPr>
              <p:nvPr/>
            </p:nvSpPr>
            <p:spPr bwMode="auto">
              <a:xfrm>
                <a:off x="2306" y="24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26" name="Rectangle 502"/>
              <p:cNvSpPr>
                <a:spLocks noChangeArrowheads="1"/>
              </p:cNvSpPr>
              <p:nvPr/>
            </p:nvSpPr>
            <p:spPr bwMode="auto">
              <a:xfrm>
                <a:off x="2306" y="24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27" name="Rectangle 503"/>
              <p:cNvSpPr>
                <a:spLocks noChangeArrowheads="1"/>
              </p:cNvSpPr>
              <p:nvPr/>
            </p:nvSpPr>
            <p:spPr bwMode="auto">
              <a:xfrm>
                <a:off x="1362" y="247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28" name="Rectangle 504"/>
              <p:cNvSpPr>
                <a:spLocks noChangeArrowheads="1"/>
              </p:cNvSpPr>
              <p:nvPr/>
            </p:nvSpPr>
            <p:spPr bwMode="auto">
              <a:xfrm>
                <a:off x="1345" y="247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29" name="Rectangle 505"/>
              <p:cNvSpPr>
                <a:spLocks noChangeArrowheads="1"/>
              </p:cNvSpPr>
              <p:nvPr/>
            </p:nvSpPr>
            <p:spPr bwMode="auto">
              <a:xfrm>
                <a:off x="1345" y="247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30" name="Rectangle 506"/>
              <p:cNvSpPr>
                <a:spLocks noChangeArrowheads="1"/>
              </p:cNvSpPr>
              <p:nvPr/>
            </p:nvSpPr>
            <p:spPr bwMode="auto">
              <a:xfrm>
                <a:off x="1342" y="24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31" name="Rectangle 507"/>
              <p:cNvSpPr>
                <a:spLocks noChangeArrowheads="1"/>
              </p:cNvSpPr>
              <p:nvPr/>
            </p:nvSpPr>
            <p:spPr bwMode="auto">
              <a:xfrm>
                <a:off x="1345" y="247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32" name="Rectangle 508"/>
              <p:cNvSpPr>
                <a:spLocks noChangeArrowheads="1"/>
              </p:cNvSpPr>
              <p:nvPr/>
            </p:nvSpPr>
            <p:spPr bwMode="auto">
              <a:xfrm>
                <a:off x="1345" y="247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33" name="Rectangle 509"/>
              <p:cNvSpPr>
                <a:spLocks noChangeArrowheads="1"/>
              </p:cNvSpPr>
              <p:nvPr/>
            </p:nvSpPr>
            <p:spPr bwMode="auto">
              <a:xfrm>
                <a:off x="1313" y="24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34" name="Rectangle 510"/>
              <p:cNvSpPr>
                <a:spLocks noChangeArrowheads="1"/>
              </p:cNvSpPr>
              <p:nvPr/>
            </p:nvSpPr>
            <p:spPr bwMode="auto">
              <a:xfrm>
                <a:off x="1345" y="247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35" name="Rectangle 511"/>
              <p:cNvSpPr>
                <a:spLocks noChangeArrowheads="1"/>
              </p:cNvSpPr>
              <p:nvPr/>
            </p:nvSpPr>
            <p:spPr bwMode="auto">
              <a:xfrm>
                <a:off x="1328" y="247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36" name="Rectangle 512"/>
              <p:cNvSpPr>
                <a:spLocks noChangeArrowheads="1"/>
              </p:cNvSpPr>
              <p:nvPr/>
            </p:nvSpPr>
            <p:spPr bwMode="auto">
              <a:xfrm>
                <a:off x="1342" y="24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37" name="Rectangle 513"/>
              <p:cNvSpPr>
                <a:spLocks noChangeArrowheads="1"/>
              </p:cNvSpPr>
              <p:nvPr/>
            </p:nvSpPr>
            <p:spPr bwMode="auto">
              <a:xfrm>
                <a:off x="1342" y="24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38" name="Rectangle 514"/>
              <p:cNvSpPr>
                <a:spLocks noChangeArrowheads="1"/>
              </p:cNvSpPr>
              <p:nvPr/>
            </p:nvSpPr>
            <p:spPr bwMode="auto">
              <a:xfrm>
                <a:off x="1342" y="24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39" name="Rectangle 515"/>
              <p:cNvSpPr>
                <a:spLocks noChangeArrowheads="1"/>
              </p:cNvSpPr>
              <p:nvPr/>
            </p:nvSpPr>
            <p:spPr bwMode="auto">
              <a:xfrm>
                <a:off x="1345" y="247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40" name="Rectangle 516"/>
              <p:cNvSpPr>
                <a:spLocks noChangeArrowheads="1"/>
              </p:cNvSpPr>
              <p:nvPr/>
            </p:nvSpPr>
            <p:spPr bwMode="auto">
              <a:xfrm>
                <a:off x="1336" y="24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41" name="Rectangle 517"/>
              <p:cNvSpPr>
                <a:spLocks noChangeArrowheads="1"/>
              </p:cNvSpPr>
              <p:nvPr/>
            </p:nvSpPr>
            <p:spPr bwMode="auto">
              <a:xfrm>
                <a:off x="1342" y="24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42" name="Rectangle 518"/>
              <p:cNvSpPr>
                <a:spLocks noChangeArrowheads="1"/>
              </p:cNvSpPr>
              <p:nvPr/>
            </p:nvSpPr>
            <p:spPr bwMode="auto">
              <a:xfrm>
                <a:off x="1342" y="24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43" name="Rectangle 519"/>
              <p:cNvSpPr>
                <a:spLocks noChangeArrowheads="1"/>
              </p:cNvSpPr>
              <p:nvPr/>
            </p:nvSpPr>
            <p:spPr bwMode="auto">
              <a:xfrm>
                <a:off x="1393" y="24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44" name="Rectangle 520"/>
              <p:cNvSpPr>
                <a:spLocks noChangeArrowheads="1"/>
              </p:cNvSpPr>
              <p:nvPr/>
            </p:nvSpPr>
            <p:spPr bwMode="auto">
              <a:xfrm>
                <a:off x="1376" y="24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45" name="Rectangle 521"/>
              <p:cNvSpPr>
                <a:spLocks noChangeArrowheads="1"/>
              </p:cNvSpPr>
              <p:nvPr/>
            </p:nvSpPr>
            <p:spPr bwMode="auto">
              <a:xfrm>
                <a:off x="1345" y="247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46" name="Rectangle 522"/>
              <p:cNvSpPr>
                <a:spLocks noChangeArrowheads="1"/>
              </p:cNvSpPr>
              <p:nvPr/>
            </p:nvSpPr>
            <p:spPr bwMode="auto">
              <a:xfrm>
                <a:off x="1342" y="24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47" name="Rectangle 523"/>
              <p:cNvSpPr>
                <a:spLocks noChangeArrowheads="1"/>
              </p:cNvSpPr>
              <p:nvPr/>
            </p:nvSpPr>
            <p:spPr bwMode="auto">
              <a:xfrm>
                <a:off x="1345" y="247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48" name="Rectangle 524"/>
              <p:cNvSpPr>
                <a:spLocks noChangeArrowheads="1"/>
              </p:cNvSpPr>
              <p:nvPr/>
            </p:nvSpPr>
            <p:spPr bwMode="auto">
              <a:xfrm>
                <a:off x="1336" y="24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49" name="Rectangle 525"/>
              <p:cNvSpPr>
                <a:spLocks noChangeArrowheads="1"/>
              </p:cNvSpPr>
              <p:nvPr/>
            </p:nvSpPr>
            <p:spPr bwMode="auto">
              <a:xfrm>
                <a:off x="1382" y="24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50" name="Rectangle 526"/>
              <p:cNvSpPr>
                <a:spLocks noChangeArrowheads="1"/>
              </p:cNvSpPr>
              <p:nvPr/>
            </p:nvSpPr>
            <p:spPr bwMode="auto">
              <a:xfrm>
                <a:off x="1353" y="244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51" name="Rectangle 527"/>
              <p:cNvSpPr>
                <a:spLocks noChangeArrowheads="1"/>
              </p:cNvSpPr>
              <p:nvPr/>
            </p:nvSpPr>
            <p:spPr bwMode="auto">
              <a:xfrm>
                <a:off x="860" y="243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52" name="Rectangle 528"/>
              <p:cNvSpPr>
                <a:spLocks noChangeArrowheads="1"/>
              </p:cNvSpPr>
              <p:nvPr/>
            </p:nvSpPr>
            <p:spPr bwMode="auto">
              <a:xfrm>
                <a:off x="2332" y="243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53" name="Rectangle 529"/>
              <p:cNvSpPr>
                <a:spLocks noChangeArrowheads="1"/>
              </p:cNvSpPr>
              <p:nvPr/>
            </p:nvSpPr>
            <p:spPr bwMode="auto">
              <a:xfrm>
                <a:off x="2292" y="243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54" name="Rectangle 530"/>
              <p:cNvSpPr>
                <a:spLocks noChangeArrowheads="1"/>
              </p:cNvSpPr>
              <p:nvPr/>
            </p:nvSpPr>
            <p:spPr bwMode="auto">
              <a:xfrm>
                <a:off x="1821" y="244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55" name="Rectangle 531"/>
              <p:cNvSpPr>
                <a:spLocks noChangeArrowheads="1"/>
              </p:cNvSpPr>
              <p:nvPr/>
            </p:nvSpPr>
            <p:spPr bwMode="auto">
              <a:xfrm>
                <a:off x="1827" y="244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56" name="Rectangle 532"/>
              <p:cNvSpPr>
                <a:spLocks noChangeArrowheads="1"/>
              </p:cNvSpPr>
              <p:nvPr/>
            </p:nvSpPr>
            <p:spPr bwMode="auto">
              <a:xfrm>
                <a:off x="860" y="243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57" name="Rectangle 533"/>
              <p:cNvSpPr>
                <a:spLocks noChangeArrowheads="1"/>
              </p:cNvSpPr>
              <p:nvPr/>
            </p:nvSpPr>
            <p:spPr bwMode="auto">
              <a:xfrm>
                <a:off x="1345" y="243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58" name="Rectangle 534"/>
              <p:cNvSpPr>
                <a:spLocks noChangeArrowheads="1"/>
              </p:cNvSpPr>
              <p:nvPr/>
            </p:nvSpPr>
            <p:spPr bwMode="auto">
              <a:xfrm>
                <a:off x="1342" y="244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59" name="Rectangle 535"/>
              <p:cNvSpPr>
                <a:spLocks noChangeArrowheads="1"/>
              </p:cNvSpPr>
              <p:nvPr/>
            </p:nvSpPr>
            <p:spPr bwMode="auto">
              <a:xfrm>
                <a:off x="834" y="244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60" name="Rectangle 536"/>
              <p:cNvSpPr>
                <a:spLocks noChangeArrowheads="1"/>
              </p:cNvSpPr>
              <p:nvPr/>
            </p:nvSpPr>
            <p:spPr bwMode="auto">
              <a:xfrm>
                <a:off x="860" y="243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61" name="Rectangle 537"/>
              <p:cNvSpPr>
                <a:spLocks noChangeArrowheads="1"/>
              </p:cNvSpPr>
              <p:nvPr/>
            </p:nvSpPr>
            <p:spPr bwMode="auto">
              <a:xfrm>
                <a:off x="874" y="244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62" name="Rectangle 538"/>
              <p:cNvSpPr>
                <a:spLocks noChangeArrowheads="1"/>
              </p:cNvSpPr>
              <p:nvPr/>
            </p:nvSpPr>
            <p:spPr bwMode="auto">
              <a:xfrm>
                <a:off x="2300" y="244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63" name="Rectangle 539"/>
              <p:cNvSpPr>
                <a:spLocks noChangeArrowheads="1"/>
              </p:cNvSpPr>
              <p:nvPr/>
            </p:nvSpPr>
            <p:spPr bwMode="auto">
              <a:xfrm>
                <a:off x="1342" y="244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64" name="Rectangle 540"/>
              <p:cNvSpPr>
                <a:spLocks noChangeArrowheads="1"/>
              </p:cNvSpPr>
              <p:nvPr/>
            </p:nvSpPr>
            <p:spPr bwMode="auto">
              <a:xfrm>
                <a:off x="2306" y="244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65" name="Rectangle 541"/>
              <p:cNvSpPr>
                <a:spLocks noChangeArrowheads="1"/>
              </p:cNvSpPr>
              <p:nvPr/>
            </p:nvSpPr>
            <p:spPr bwMode="auto">
              <a:xfrm>
                <a:off x="1342" y="244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66" name="Rectangle 542"/>
              <p:cNvSpPr>
                <a:spLocks noChangeArrowheads="1"/>
              </p:cNvSpPr>
              <p:nvPr/>
            </p:nvSpPr>
            <p:spPr bwMode="auto">
              <a:xfrm>
                <a:off x="1353" y="244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67" name="Rectangle 543"/>
              <p:cNvSpPr>
                <a:spLocks noChangeArrowheads="1"/>
              </p:cNvSpPr>
              <p:nvPr/>
            </p:nvSpPr>
            <p:spPr bwMode="auto">
              <a:xfrm>
                <a:off x="1353" y="244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68" name="Rectangle 544"/>
              <p:cNvSpPr>
                <a:spLocks noChangeArrowheads="1"/>
              </p:cNvSpPr>
              <p:nvPr/>
            </p:nvSpPr>
            <p:spPr bwMode="auto">
              <a:xfrm>
                <a:off x="1342" y="244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69" name="Rectangle 545"/>
              <p:cNvSpPr>
                <a:spLocks noChangeArrowheads="1"/>
              </p:cNvSpPr>
              <p:nvPr/>
            </p:nvSpPr>
            <p:spPr bwMode="auto">
              <a:xfrm>
                <a:off x="1359" y="244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70" name="Rectangle 546"/>
              <p:cNvSpPr>
                <a:spLocks noChangeArrowheads="1"/>
              </p:cNvSpPr>
              <p:nvPr/>
            </p:nvSpPr>
            <p:spPr bwMode="auto">
              <a:xfrm>
                <a:off x="1393" y="244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71" name="Rectangle 547"/>
              <p:cNvSpPr>
                <a:spLocks noChangeArrowheads="1"/>
              </p:cNvSpPr>
              <p:nvPr/>
            </p:nvSpPr>
            <p:spPr bwMode="auto">
              <a:xfrm>
                <a:off x="1342" y="244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72" name="Rectangle 548"/>
              <p:cNvSpPr>
                <a:spLocks noChangeArrowheads="1"/>
              </p:cNvSpPr>
              <p:nvPr/>
            </p:nvSpPr>
            <p:spPr bwMode="auto">
              <a:xfrm>
                <a:off x="1345" y="243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73" name="Rectangle 549"/>
              <p:cNvSpPr>
                <a:spLocks noChangeArrowheads="1"/>
              </p:cNvSpPr>
              <p:nvPr/>
            </p:nvSpPr>
            <p:spPr bwMode="auto">
              <a:xfrm>
                <a:off x="1362" y="243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74" name="Rectangle 550"/>
              <p:cNvSpPr>
                <a:spLocks noChangeArrowheads="1"/>
              </p:cNvSpPr>
              <p:nvPr/>
            </p:nvSpPr>
            <p:spPr bwMode="auto">
              <a:xfrm>
                <a:off x="1342" y="244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75" name="Rectangle 551"/>
              <p:cNvSpPr>
                <a:spLocks noChangeArrowheads="1"/>
              </p:cNvSpPr>
              <p:nvPr/>
            </p:nvSpPr>
            <p:spPr bwMode="auto">
              <a:xfrm>
                <a:off x="1345" y="243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76" name="Rectangle 552"/>
              <p:cNvSpPr>
                <a:spLocks noChangeArrowheads="1"/>
              </p:cNvSpPr>
              <p:nvPr/>
            </p:nvSpPr>
            <p:spPr bwMode="auto">
              <a:xfrm>
                <a:off x="860" y="2403"/>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77" name="Rectangle 553"/>
              <p:cNvSpPr>
                <a:spLocks noChangeArrowheads="1"/>
              </p:cNvSpPr>
              <p:nvPr/>
            </p:nvSpPr>
            <p:spPr bwMode="auto">
              <a:xfrm>
                <a:off x="1847" y="2403"/>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78" name="Rectangle 554"/>
              <p:cNvSpPr>
                <a:spLocks noChangeArrowheads="1"/>
              </p:cNvSpPr>
              <p:nvPr/>
            </p:nvSpPr>
            <p:spPr bwMode="auto">
              <a:xfrm>
                <a:off x="1339" y="24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79" name="Rectangle 555"/>
              <p:cNvSpPr>
                <a:spLocks noChangeArrowheads="1"/>
              </p:cNvSpPr>
              <p:nvPr/>
            </p:nvSpPr>
            <p:spPr bwMode="auto">
              <a:xfrm>
                <a:off x="1824" y="24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80" name="Rectangle 556"/>
              <p:cNvSpPr>
                <a:spLocks noChangeArrowheads="1"/>
              </p:cNvSpPr>
              <p:nvPr/>
            </p:nvSpPr>
            <p:spPr bwMode="auto">
              <a:xfrm>
                <a:off x="865" y="24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81" name="Rectangle 557"/>
              <p:cNvSpPr>
                <a:spLocks noChangeArrowheads="1"/>
              </p:cNvSpPr>
              <p:nvPr/>
            </p:nvSpPr>
            <p:spPr bwMode="auto">
              <a:xfrm>
                <a:off x="2303" y="24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82" name="Rectangle 558"/>
              <p:cNvSpPr>
                <a:spLocks noChangeArrowheads="1"/>
              </p:cNvSpPr>
              <p:nvPr/>
            </p:nvSpPr>
            <p:spPr bwMode="auto">
              <a:xfrm>
                <a:off x="2303" y="24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83" name="Rectangle 559"/>
              <p:cNvSpPr>
                <a:spLocks noChangeArrowheads="1"/>
              </p:cNvSpPr>
              <p:nvPr/>
            </p:nvSpPr>
            <p:spPr bwMode="auto">
              <a:xfrm>
                <a:off x="860" y="2403"/>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84" name="Rectangle 560"/>
              <p:cNvSpPr>
                <a:spLocks noChangeArrowheads="1"/>
              </p:cNvSpPr>
              <p:nvPr/>
            </p:nvSpPr>
            <p:spPr bwMode="auto">
              <a:xfrm>
                <a:off x="2309" y="2403"/>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85" name="Rectangle 561"/>
              <p:cNvSpPr>
                <a:spLocks noChangeArrowheads="1"/>
              </p:cNvSpPr>
              <p:nvPr/>
            </p:nvSpPr>
            <p:spPr bwMode="auto">
              <a:xfrm>
                <a:off x="860" y="2403"/>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86" name="Rectangle 562"/>
              <p:cNvSpPr>
                <a:spLocks noChangeArrowheads="1"/>
              </p:cNvSpPr>
              <p:nvPr/>
            </p:nvSpPr>
            <p:spPr bwMode="auto">
              <a:xfrm>
                <a:off x="2349" y="2403"/>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87" name="Rectangle 563"/>
              <p:cNvSpPr>
                <a:spLocks noChangeArrowheads="1"/>
              </p:cNvSpPr>
              <p:nvPr/>
            </p:nvSpPr>
            <p:spPr bwMode="auto">
              <a:xfrm>
                <a:off x="1339" y="24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88" name="Rectangle 564"/>
              <p:cNvSpPr>
                <a:spLocks noChangeArrowheads="1"/>
              </p:cNvSpPr>
              <p:nvPr/>
            </p:nvSpPr>
            <p:spPr bwMode="auto">
              <a:xfrm>
                <a:off x="1322" y="24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89" name="Rectangle 565"/>
              <p:cNvSpPr>
                <a:spLocks noChangeArrowheads="1"/>
              </p:cNvSpPr>
              <p:nvPr/>
            </p:nvSpPr>
            <p:spPr bwMode="auto">
              <a:xfrm>
                <a:off x="1396" y="24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90" name="Rectangle 566"/>
              <p:cNvSpPr>
                <a:spLocks noChangeArrowheads="1"/>
              </p:cNvSpPr>
              <p:nvPr/>
            </p:nvSpPr>
            <p:spPr bwMode="auto">
              <a:xfrm>
                <a:off x="1339" y="24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91" name="Rectangle 567"/>
              <p:cNvSpPr>
                <a:spLocks noChangeArrowheads="1"/>
              </p:cNvSpPr>
              <p:nvPr/>
            </p:nvSpPr>
            <p:spPr bwMode="auto">
              <a:xfrm>
                <a:off x="1339" y="24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92" name="Rectangle 568"/>
              <p:cNvSpPr>
                <a:spLocks noChangeArrowheads="1"/>
              </p:cNvSpPr>
              <p:nvPr/>
            </p:nvSpPr>
            <p:spPr bwMode="auto">
              <a:xfrm>
                <a:off x="1345" y="2403"/>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93" name="Rectangle 569"/>
              <p:cNvSpPr>
                <a:spLocks noChangeArrowheads="1"/>
              </p:cNvSpPr>
              <p:nvPr/>
            </p:nvSpPr>
            <p:spPr bwMode="auto">
              <a:xfrm>
                <a:off x="1356" y="24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94" name="Rectangle 570"/>
              <p:cNvSpPr>
                <a:spLocks noChangeArrowheads="1"/>
              </p:cNvSpPr>
              <p:nvPr/>
            </p:nvSpPr>
            <p:spPr bwMode="auto">
              <a:xfrm>
                <a:off x="1390" y="24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95" name="Rectangle 571"/>
              <p:cNvSpPr>
                <a:spLocks noChangeArrowheads="1"/>
              </p:cNvSpPr>
              <p:nvPr/>
            </p:nvSpPr>
            <p:spPr bwMode="auto">
              <a:xfrm>
                <a:off x="1345" y="2403"/>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96" name="Rectangle 572"/>
              <p:cNvSpPr>
                <a:spLocks noChangeArrowheads="1"/>
              </p:cNvSpPr>
              <p:nvPr/>
            </p:nvSpPr>
            <p:spPr bwMode="auto">
              <a:xfrm>
                <a:off x="1339" y="24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97" name="Rectangle 573"/>
              <p:cNvSpPr>
                <a:spLocks noChangeArrowheads="1"/>
              </p:cNvSpPr>
              <p:nvPr/>
            </p:nvSpPr>
            <p:spPr bwMode="auto">
              <a:xfrm>
                <a:off x="1339" y="24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98" name="Rectangle 574"/>
              <p:cNvSpPr>
                <a:spLocks noChangeArrowheads="1"/>
              </p:cNvSpPr>
              <p:nvPr/>
            </p:nvSpPr>
            <p:spPr bwMode="auto">
              <a:xfrm>
                <a:off x="1305" y="2403"/>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599" name="Rectangle 575"/>
              <p:cNvSpPr>
                <a:spLocks noChangeArrowheads="1"/>
              </p:cNvSpPr>
              <p:nvPr/>
            </p:nvSpPr>
            <p:spPr bwMode="auto">
              <a:xfrm>
                <a:off x="1339" y="24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00" name="Rectangle 576"/>
              <p:cNvSpPr>
                <a:spLocks noChangeArrowheads="1"/>
              </p:cNvSpPr>
              <p:nvPr/>
            </p:nvSpPr>
            <p:spPr bwMode="auto">
              <a:xfrm>
                <a:off x="1339" y="24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01" name="Rectangle 577"/>
              <p:cNvSpPr>
                <a:spLocks noChangeArrowheads="1"/>
              </p:cNvSpPr>
              <p:nvPr/>
            </p:nvSpPr>
            <p:spPr bwMode="auto">
              <a:xfrm>
                <a:off x="1339" y="24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02" name="Rectangle 578"/>
              <p:cNvSpPr>
                <a:spLocks noChangeArrowheads="1"/>
              </p:cNvSpPr>
              <p:nvPr/>
            </p:nvSpPr>
            <p:spPr bwMode="auto">
              <a:xfrm>
                <a:off x="1339" y="2403"/>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03" name="Rectangle 579"/>
              <p:cNvSpPr>
                <a:spLocks noChangeArrowheads="1"/>
              </p:cNvSpPr>
              <p:nvPr/>
            </p:nvSpPr>
            <p:spPr bwMode="auto">
              <a:xfrm>
                <a:off x="840" y="237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04" name="Rectangle 580"/>
              <p:cNvSpPr>
                <a:spLocks noChangeArrowheads="1"/>
              </p:cNvSpPr>
              <p:nvPr/>
            </p:nvSpPr>
            <p:spPr bwMode="auto">
              <a:xfrm>
                <a:off x="2332" y="2368"/>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05" name="Rectangle 581"/>
              <p:cNvSpPr>
                <a:spLocks noChangeArrowheads="1"/>
              </p:cNvSpPr>
              <p:nvPr/>
            </p:nvSpPr>
            <p:spPr bwMode="auto">
              <a:xfrm>
                <a:off x="860" y="2368"/>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06" name="Rectangle 582"/>
              <p:cNvSpPr>
                <a:spLocks noChangeArrowheads="1"/>
              </p:cNvSpPr>
              <p:nvPr/>
            </p:nvSpPr>
            <p:spPr bwMode="auto">
              <a:xfrm>
                <a:off x="1342" y="237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07" name="Rectangle 583"/>
              <p:cNvSpPr>
                <a:spLocks noChangeArrowheads="1"/>
              </p:cNvSpPr>
              <p:nvPr/>
            </p:nvSpPr>
            <p:spPr bwMode="auto">
              <a:xfrm>
                <a:off x="860" y="2368"/>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08" name="Rectangle 584"/>
              <p:cNvSpPr>
                <a:spLocks noChangeArrowheads="1"/>
              </p:cNvSpPr>
              <p:nvPr/>
            </p:nvSpPr>
            <p:spPr bwMode="auto">
              <a:xfrm>
                <a:off x="2306" y="237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09" name="Rectangle 585"/>
              <p:cNvSpPr>
                <a:spLocks noChangeArrowheads="1"/>
              </p:cNvSpPr>
              <p:nvPr/>
            </p:nvSpPr>
            <p:spPr bwMode="auto">
              <a:xfrm>
                <a:off x="1342" y="237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10" name="Rectangle 586"/>
              <p:cNvSpPr>
                <a:spLocks noChangeArrowheads="1"/>
              </p:cNvSpPr>
              <p:nvPr/>
            </p:nvSpPr>
            <p:spPr bwMode="auto">
              <a:xfrm>
                <a:off x="1342" y="237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11" name="Rectangle 587"/>
              <p:cNvSpPr>
                <a:spLocks noChangeArrowheads="1"/>
              </p:cNvSpPr>
              <p:nvPr/>
            </p:nvSpPr>
            <p:spPr bwMode="auto">
              <a:xfrm>
                <a:off x="1342" y="237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12" name="Rectangle 588"/>
              <p:cNvSpPr>
                <a:spLocks noChangeArrowheads="1"/>
              </p:cNvSpPr>
              <p:nvPr/>
            </p:nvSpPr>
            <p:spPr bwMode="auto">
              <a:xfrm>
                <a:off x="1342" y="237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13" name="Rectangle 589"/>
              <p:cNvSpPr>
                <a:spLocks noChangeArrowheads="1"/>
              </p:cNvSpPr>
              <p:nvPr/>
            </p:nvSpPr>
            <p:spPr bwMode="auto">
              <a:xfrm>
                <a:off x="1342" y="2371"/>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14" name="Rectangle 590"/>
              <p:cNvSpPr>
                <a:spLocks noChangeArrowheads="1"/>
              </p:cNvSpPr>
              <p:nvPr/>
            </p:nvSpPr>
            <p:spPr bwMode="auto">
              <a:xfrm>
                <a:off x="2306" y="233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15" name="Rectangle 591"/>
              <p:cNvSpPr>
                <a:spLocks noChangeArrowheads="1"/>
              </p:cNvSpPr>
              <p:nvPr/>
            </p:nvSpPr>
            <p:spPr bwMode="auto">
              <a:xfrm>
                <a:off x="897" y="233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16" name="Rectangle 592"/>
              <p:cNvSpPr>
                <a:spLocks noChangeArrowheads="1"/>
              </p:cNvSpPr>
              <p:nvPr/>
            </p:nvSpPr>
            <p:spPr bwMode="auto">
              <a:xfrm>
                <a:off x="1827" y="233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17" name="Rectangle 593"/>
              <p:cNvSpPr>
                <a:spLocks noChangeArrowheads="1"/>
              </p:cNvSpPr>
              <p:nvPr/>
            </p:nvSpPr>
            <p:spPr bwMode="auto">
              <a:xfrm>
                <a:off x="860" y="233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18" name="Rectangle 594"/>
              <p:cNvSpPr>
                <a:spLocks noChangeArrowheads="1"/>
              </p:cNvSpPr>
              <p:nvPr/>
            </p:nvSpPr>
            <p:spPr bwMode="auto">
              <a:xfrm>
                <a:off x="2275" y="233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19" name="Rectangle 595"/>
              <p:cNvSpPr>
                <a:spLocks noChangeArrowheads="1"/>
              </p:cNvSpPr>
              <p:nvPr/>
            </p:nvSpPr>
            <p:spPr bwMode="auto">
              <a:xfrm>
                <a:off x="2340" y="233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20" name="Rectangle 596"/>
              <p:cNvSpPr>
                <a:spLocks noChangeArrowheads="1"/>
              </p:cNvSpPr>
              <p:nvPr/>
            </p:nvSpPr>
            <p:spPr bwMode="auto">
              <a:xfrm>
                <a:off x="1342" y="233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21" name="Rectangle 597"/>
              <p:cNvSpPr>
                <a:spLocks noChangeArrowheads="1"/>
              </p:cNvSpPr>
              <p:nvPr/>
            </p:nvSpPr>
            <p:spPr bwMode="auto">
              <a:xfrm>
                <a:off x="1353" y="233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22" name="Rectangle 598"/>
              <p:cNvSpPr>
                <a:spLocks noChangeArrowheads="1"/>
              </p:cNvSpPr>
              <p:nvPr/>
            </p:nvSpPr>
            <p:spPr bwMode="auto">
              <a:xfrm>
                <a:off x="1342" y="233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23" name="Rectangle 599"/>
              <p:cNvSpPr>
                <a:spLocks noChangeArrowheads="1"/>
              </p:cNvSpPr>
              <p:nvPr/>
            </p:nvSpPr>
            <p:spPr bwMode="auto">
              <a:xfrm>
                <a:off x="1325" y="233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24" name="Rectangle 600"/>
              <p:cNvSpPr>
                <a:spLocks noChangeArrowheads="1"/>
              </p:cNvSpPr>
              <p:nvPr/>
            </p:nvSpPr>
            <p:spPr bwMode="auto">
              <a:xfrm>
                <a:off x="1342" y="233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25" name="Rectangle 601"/>
              <p:cNvSpPr>
                <a:spLocks noChangeArrowheads="1"/>
              </p:cNvSpPr>
              <p:nvPr/>
            </p:nvSpPr>
            <p:spPr bwMode="auto">
              <a:xfrm>
                <a:off x="1353" y="233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26" name="Rectangle 602"/>
              <p:cNvSpPr>
                <a:spLocks noChangeArrowheads="1"/>
              </p:cNvSpPr>
              <p:nvPr/>
            </p:nvSpPr>
            <p:spPr bwMode="auto">
              <a:xfrm>
                <a:off x="1342" y="233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27" name="Rectangle 603"/>
              <p:cNvSpPr>
                <a:spLocks noChangeArrowheads="1"/>
              </p:cNvSpPr>
              <p:nvPr/>
            </p:nvSpPr>
            <p:spPr bwMode="auto">
              <a:xfrm>
                <a:off x="1342" y="233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28" name="Rectangle 604"/>
              <p:cNvSpPr>
                <a:spLocks noChangeArrowheads="1"/>
              </p:cNvSpPr>
              <p:nvPr/>
            </p:nvSpPr>
            <p:spPr bwMode="auto">
              <a:xfrm>
                <a:off x="1342" y="233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29" name="Rectangle 605"/>
              <p:cNvSpPr>
                <a:spLocks noChangeArrowheads="1"/>
              </p:cNvSpPr>
              <p:nvPr/>
            </p:nvSpPr>
            <p:spPr bwMode="auto">
              <a:xfrm>
                <a:off x="1838" y="2303"/>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30" name="Rectangle 606"/>
              <p:cNvSpPr>
                <a:spLocks noChangeArrowheads="1"/>
              </p:cNvSpPr>
              <p:nvPr/>
            </p:nvSpPr>
            <p:spPr bwMode="auto">
              <a:xfrm>
                <a:off x="1827" y="2303"/>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grpSp>
        <p:sp>
          <p:nvSpPr>
            <p:cNvPr id="1632" name="Rectangle 608"/>
            <p:cNvSpPr>
              <a:spLocks noChangeArrowheads="1"/>
            </p:cNvSpPr>
            <p:nvPr/>
          </p:nvSpPr>
          <p:spPr bwMode="auto">
            <a:xfrm>
              <a:off x="2306" y="2303"/>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33" name="Rectangle 609"/>
            <p:cNvSpPr>
              <a:spLocks noChangeArrowheads="1"/>
            </p:cNvSpPr>
            <p:nvPr/>
          </p:nvSpPr>
          <p:spPr bwMode="auto">
            <a:xfrm>
              <a:off x="874" y="2303"/>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34" name="Rectangle 610"/>
            <p:cNvSpPr>
              <a:spLocks noChangeArrowheads="1"/>
            </p:cNvSpPr>
            <p:nvPr/>
          </p:nvSpPr>
          <p:spPr bwMode="auto">
            <a:xfrm>
              <a:off x="1827" y="2303"/>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35" name="Rectangle 611"/>
            <p:cNvSpPr>
              <a:spLocks noChangeArrowheads="1"/>
            </p:cNvSpPr>
            <p:nvPr/>
          </p:nvSpPr>
          <p:spPr bwMode="auto">
            <a:xfrm>
              <a:off x="2306" y="2303"/>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36" name="Rectangle 612"/>
            <p:cNvSpPr>
              <a:spLocks noChangeArrowheads="1"/>
            </p:cNvSpPr>
            <p:nvPr/>
          </p:nvSpPr>
          <p:spPr bwMode="auto">
            <a:xfrm>
              <a:off x="1342" y="2303"/>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37" name="Rectangle 613"/>
            <p:cNvSpPr>
              <a:spLocks noChangeArrowheads="1"/>
            </p:cNvSpPr>
            <p:nvPr/>
          </p:nvSpPr>
          <p:spPr bwMode="auto">
            <a:xfrm>
              <a:off x="1336" y="2303"/>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38" name="Rectangle 614"/>
            <p:cNvSpPr>
              <a:spLocks noChangeArrowheads="1"/>
            </p:cNvSpPr>
            <p:nvPr/>
          </p:nvSpPr>
          <p:spPr bwMode="auto">
            <a:xfrm>
              <a:off x="1336" y="2303"/>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39" name="Rectangle 615"/>
            <p:cNvSpPr>
              <a:spLocks noChangeArrowheads="1"/>
            </p:cNvSpPr>
            <p:nvPr/>
          </p:nvSpPr>
          <p:spPr bwMode="auto">
            <a:xfrm>
              <a:off x="1296" y="2303"/>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40" name="Rectangle 616"/>
            <p:cNvSpPr>
              <a:spLocks noChangeArrowheads="1"/>
            </p:cNvSpPr>
            <p:nvPr/>
          </p:nvSpPr>
          <p:spPr bwMode="auto">
            <a:xfrm>
              <a:off x="1319" y="2303"/>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41" name="Rectangle 617"/>
            <p:cNvSpPr>
              <a:spLocks noChangeArrowheads="1"/>
            </p:cNvSpPr>
            <p:nvPr/>
          </p:nvSpPr>
          <p:spPr bwMode="auto">
            <a:xfrm>
              <a:off x="1319" y="2303"/>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42" name="Rectangle 618"/>
            <p:cNvSpPr>
              <a:spLocks noChangeArrowheads="1"/>
            </p:cNvSpPr>
            <p:nvPr/>
          </p:nvSpPr>
          <p:spPr bwMode="auto">
            <a:xfrm>
              <a:off x="1370" y="2303"/>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43" name="Rectangle 619"/>
            <p:cNvSpPr>
              <a:spLocks noChangeArrowheads="1"/>
            </p:cNvSpPr>
            <p:nvPr/>
          </p:nvSpPr>
          <p:spPr bwMode="auto">
            <a:xfrm>
              <a:off x="1824" y="226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44" name="Rectangle 620"/>
            <p:cNvSpPr>
              <a:spLocks noChangeArrowheads="1"/>
            </p:cNvSpPr>
            <p:nvPr/>
          </p:nvSpPr>
          <p:spPr bwMode="auto">
            <a:xfrm>
              <a:off x="911" y="226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45" name="Rectangle 621"/>
            <p:cNvSpPr>
              <a:spLocks noChangeArrowheads="1"/>
            </p:cNvSpPr>
            <p:nvPr/>
          </p:nvSpPr>
          <p:spPr bwMode="auto">
            <a:xfrm>
              <a:off x="1339" y="226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46" name="Rectangle 622"/>
            <p:cNvSpPr>
              <a:spLocks noChangeArrowheads="1"/>
            </p:cNvSpPr>
            <p:nvPr/>
          </p:nvSpPr>
          <p:spPr bwMode="auto">
            <a:xfrm>
              <a:off x="2269" y="226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47" name="Rectangle 623"/>
            <p:cNvSpPr>
              <a:spLocks noChangeArrowheads="1"/>
            </p:cNvSpPr>
            <p:nvPr/>
          </p:nvSpPr>
          <p:spPr bwMode="auto">
            <a:xfrm>
              <a:off x="1824" y="226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48" name="Rectangle 624"/>
            <p:cNvSpPr>
              <a:spLocks noChangeArrowheads="1"/>
            </p:cNvSpPr>
            <p:nvPr/>
          </p:nvSpPr>
          <p:spPr bwMode="auto">
            <a:xfrm>
              <a:off x="860" y="2266"/>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49" name="Rectangle 625"/>
            <p:cNvSpPr>
              <a:spLocks noChangeArrowheads="1"/>
            </p:cNvSpPr>
            <p:nvPr/>
          </p:nvSpPr>
          <p:spPr bwMode="auto">
            <a:xfrm>
              <a:off x="2309" y="2266"/>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50" name="Rectangle 626"/>
            <p:cNvSpPr>
              <a:spLocks noChangeArrowheads="1"/>
            </p:cNvSpPr>
            <p:nvPr/>
          </p:nvSpPr>
          <p:spPr bwMode="auto">
            <a:xfrm>
              <a:off x="1339" y="226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51" name="Rectangle 627"/>
            <p:cNvSpPr>
              <a:spLocks noChangeArrowheads="1"/>
            </p:cNvSpPr>
            <p:nvPr/>
          </p:nvSpPr>
          <p:spPr bwMode="auto">
            <a:xfrm>
              <a:off x="1350" y="226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52" name="Rectangle 628"/>
            <p:cNvSpPr>
              <a:spLocks noChangeArrowheads="1"/>
            </p:cNvSpPr>
            <p:nvPr/>
          </p:nvSpPr>
          <p:spPr bwMode="auto">
            <a:xfrm>
              <a:off x="1339" y="226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53" name="Rectangle 629"/>
            <p:cNvSpPr>
              <a:spLocks noChangeArrowheads="1"/>
            </p:cNvSpPr>
            <p:nvPr/>
          </p:nvSpPr>
          <p:spPr bwMode="auto">
            <a:xfrm>
              <a:off x="1339" y="226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54" name="Rectangle 630"/>
            <p:cNvSpPr>
              <a:spLocks noChangeArrowheads="1"/>
            </p:cNvSpPr>
            <p:nvPr/>
          </p:nvSpPr>
          <p:spPr bwMode="auto">
            <a:xfrm>
              <a:off x="1305" y="2266"/>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55" name="Rectangle 631"/>
            <p:cNvSpPr>
              <a:spLocks noChangeArrowheads="1"/>
            </p:cNvSpPr>
            <p:nvPr/>
          </p:nvSpPr>
          <p:spPr bwMode="auto">
            <a:xfrm>
              <a:off x="1362" y="2226"/>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56" name="Rectangle 632"/>
            <p:cNvSpPr>
              <a:spLocks noChangeArrowheads="1"/>
            </p:cNvSpPr>
            <p:nvPr/>
          </p:nvSpPr>
          <p:spPr bwMode="auto">
            <a:xfrm>
              <a:off x="2314" y="222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57" name="Rectangle 633"/>
            <p:cNvSpPr>
              <a:spLocks noChangeArrowheads="1"/>
            </p:cNvSpPr>
            <p:nvPr/>
          </p:nvSpPr>
          <p:spPr bwMode="auto">
            <a:xfrm>
              <a:off x="1328" y="2226"/>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58" name="Rectangle 634"/>
            <p:cNvSpPr>
              <a:spLocks noChangeArrowheads="1"/>
            </p:cNvSpPr>
            <p:nvPr/>
          </p:nvSpPr>
          <p:spPr bwMode="auto">
            <a:xfrm>
              <a:off x="1339" y="222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59" name="Rectangle 635"/>
            <p:cNvSpPr>
              <a:spLocks noChangeArrowheads="1"/>
            </p:cNvSpPr>
            <p:nvPr/>
          </p:nvSpPr>
          <p:spPr bwMode="auto">
            <a:xfrm>
              <a:off x="1345" y="2226"/>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60" name="Rectangle 636"/>
            <p:cNvSpPr>
              <a:spLocks noChangeArrowheads="1"/>
            </p:cNvSpPr>
            <p:nvPr/>
          </p:nvSpPr>
          <p:spPr bwMode="auto">
            <a:xfrm>
              <a:off x="1310" y="222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61" name="Rectangle 637"/>
            <p:cNvSpPr>
              <a:spLocks noChangeArrowheads="1"/>
            </p:cNvSpPr>
            <p:nvPr/>
          </p:nvSpPr>
          <p:spPr bwMode="auto">
            <a:xfrm>
              <a:off x="1345" y="2226"/>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62" name="Rectangle 638"/>
            <p:cNvSpPr>
              <a:spLocks noChangeArrowheads="1"/>
            </p:cNvSpPr>
            <p:nvPr/>
          </p:nvSpPr>
          <p:spPr bwMode="auto">
            <a:xfrm>
              <a:off x="1345" y="2226"/>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63" name="Rectangle 639"/>
            <p:cNvSpPr>
              <a:spLocks noChangeArrowheads="1"/>
            </p:cNvSpPr>
            <p:nvPr/>
          </p:nvSpPr>
          <p:spPr bwMode="auto">
            <a:xfrm>
              <a:off x="1339" y="2226"/>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64" name="Rectangle 640"/>
            <p:cNvSpPr>
              <a:spLocks noChangeArrowheads="1"/>
            </p:cNvSpPr>
            <p:nvPr/>
          </p:nvSpPr>
          <p:spPr bwMode="auto">
            <a:xfrm>
              <a:off x="908" y="219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65" name="Rectangle 641"/>
            <p:cNvSpPr>
              <a:spLocks noChangeArrowheads="1"/>
            </p:cNvSpPr>
            <p:nvPr/>
          </p:nvSpPr>
          <p:spPr bwMode="auto">
            <a:xfrm>
              <a:off x="860" y="2191"/>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66" name="Rectangle 642"/>
            <p:cNvSpPr>
              <a:spLocks noChangeArrowheads="1"/>
            </p:cNvSpPr>
            <p:nvPr/>
          </p:nvSpPr>
          <p:spPr bwMode="auto">
            <a:xfrm>
              <a:off x="868" y="219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67" name="Rectangle 643"/>
            <p:cNvSpPr>
              <a:spLocks noChangeArrowheads="1"/>
            </p:cNvSpPr>
            <p:nvPr/>
          </p:nvSpPr>
          <p:spPr bwMode="auto">
            <a:xfrm>
              <a:off x="1325" y="219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68" name="Rectangle 644"/>
            <p:cNvSpPr>
              <a:spLocks noChangeArrowheads="1"/>
            </p:cNvSpPr>
            <p:nvPr/>
          </p:nvSpPr>
          <p:spPr bwMode="auto">
            <a:xfrm>
              <a:off x="1342" y="219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69" name="Rectangle 645"/>
            <p:cNvSpPr>
              <a:spLocks noChangeArrowheads="1"/>
            </p:cNvSpPr>
            <p:nvPr/>
          </p:nvSpPr>
          <p:spPr bwMode="auto">
            <a:xfrm>
              <a:off x="1319" y="219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70" name="Rectangle 646"/>
            <p:cNvSpPr>
              <a:spLocks noChangeArrowheads="1"/>
            </p:cNvSpPr>
            <p:nvPr/>
          </p:nvSpPr>
          <p:spPr bwMode="auto">
            <a:xfrm>
              <a:off x="1342" y="219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71" name="Rectangle 647"/>
            <p:cNvSpPr>
              <a:spLocks noChangeArrowheads="1"/>
            </p:cNvSpPr>
            <p:nvPr/>
          </p:nvSpPr>
          <p:spPr bwMode="auto">
            <a:xfrm>
              <a:off x="1336" y="2194"/>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72" name="Rectangle 648"/>
            <p:cNvSpPr>
              <a:spLocks noChangeArrowheads="1"/>
            </p:cNvSpPr>
            <p:nvPr/>
          </p:nvSpPr>
          <p:spPr bwMode="auto">
            <a:xfrm>
              <a:off x="2306" y="216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73" name="Rectangle 649"/>
            <p:cNvSpPr>
              <a:spLocks noChangeArrowheads="1"/>
            </p:cNvSpPr>
            <p:nvPr/>
          </p:nvSpPr>
          <p:spPr bwMode="auto">
            <a:xfrm>
              <a:off x="1376" y="216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74" name="Rectangle 650"/>
            <p:cNvSpPr>
              <a:spLocks noChangeArrowheads="1"/>
            </p:cNvSpPr>
            <p:nvPr/>
          </p:nvSpPr>
          <p:spPr bwMode="auto">
            <a:xfrm>
              <a:off x="1345" y="2157"/>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75" name="Rectangle 651"/>
            <p:cNvSpPr>
              <a:spLocks noChangeArrowheads="1"/>
            </p:cNvSpPr>
            <p:nvPr/>
          </p:nvSpPr>
          <p:spPr bwMode="auto">
            <a:xfrm>
              <a:off x="1342" y="216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76" name="Rectangle 652"/>
            <p:cNvSpPr>
              <a:spLocks noChangeArrowheads="1"/>
            </p:cNvSpPr>
            <p:nvPr/>
          </p:nvSpPr>
          <p:spPr bwMode="auto">
            <a:xfrm>
              <a:off x="1362" y="2123"/>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77" name="Rectangle 653"/>
            <p:cNvSpPr>
              <a:spLocks noChangeArrowheads="1"/>
            </p:cNvSpPr>
            <p:nvPr/>
          </p:nvSpPr>
          <p:spPr bwMode="auto">
            <a:xfrm>
              <a:off x="2306" y="2126"/>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78" name="Rectangle 654"/>
            <p:cNvSpPr>
              <a:spLocks noChangeArrowheads="1"/>
            </p:cNvSpPr>
            <p:nvPr/>
          </p:nvSpPr>
          <p:spPr bwMode="auto">
            <a:xfrm>
              <a:off x="2360" y="2089"/>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79" name="Rectangle 655"/>
            <p:cNvSpPr>
              <a:spLocks noChangeArrowheads="1"/>
            </p:cNvSpPr>
            <p:nvPr/>
          </p:nvSpPr>
          <p:spPr bwMode="auto">
            <a:xfrm>
              <a:off x="1339" y="2089"/>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80" name="Rectangle 656"/>
            <p:cNvSpPr>
              <a:spLocks noChangeArrowheads="1"/>
            </p:cNvSpPr>
            <p:nvPr/>
          </p:nvSpPr>
          <p:spPr bwMode="auto">
            <a:xfrm>
              <a:off x="1305" y="2089"/>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81" name="Rectangle 657"/>
            <p:cNvSpPr>
              <a:spLocks noChangeArrowheads="1"/>
            </p:cNvSpPr>
            <p:nvPr/>
          </p:nvSpPr>
          <p:spPr bwMode="auto">
            <a:xfrm>
              <a:off x="1328" y="2089"/>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82" name="Rectangle 658"/>
            <p:cNvSpPr>
              <a:spLocks noChangeArrowheads="1"/>
            </p:cNvSpPr>
            <p:nvPr/>
          </p:nvSpPr>
          <p:spPr bwMode="auto">
            <a:xfrm>
              <a:off x="1339" y="2089"/>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83" name="Rectangle 659"/>
            <p:cNvSpPr>
              <a:spLocks noChangeArrowheads="1"/>
            </p:cNvSpPr>
            <p:nvPr/>
          </p:nvSpPr>
          <p:spPr bwMode="auto">
            <a:xfrm>
              <a:off x="1356" y="2089"/>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84" name="Rectangle 660"/>
            <p:cNvSpPr>
              <a:spLocks noChangeArrowheads="1"/>
            </p:cNvSpPr>
            <p:nvPr/>
          </p:nvSpPr>
          <p:spPr bwMode="auto">
            <a:xfrm>
              <a:off x="1342" y="205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85" name="Rectangle 661"/>
            <p:cNvSpPr>
              <a:spLocks noChangeArrowheads="1"/>
            </p:cNvSpPr>
            <p:nvPr/>
          </p:nvSpPr>
          <p:spPr bwMode="auto">
            <a:xfrm>
              <a:off x="2349" y="2054"/>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86" name="Rectangle 662"/>
            <p:cNvSpPr>
              <a:spLocks noChangeArrowheads="1"/>
            </p:cNvSpPr>
            <p:nvPr/>
          </p:nvSpPr>
          <p:spPr bwMode="auto">
            <a:xfrm>
              <a:off x="1342" y="205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87" name="Rectangle 663"/>
            <p:cNvSpPr>
              <a:spLocks noChangeArrowheads="1"/>
            </p:cNvSpPr>
            <p:nvPr/>
          </p:nvSpPr>
          <p:spPr bwMode="auto">
            <a:xfrm>
              <a:off x="1342" y="205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88" name="Rectangle 664"/>
            <p:cNvSpPr>
              <a:spLocks noChangeArrowheads="1"/>
            </p:cNvSpPr>
            <p:nvPr/>
          </p:nvSpPr>
          <p:spPr bwMode="auto">
            <a:xfrm>
              <a:off x="2306" y="20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89" name="Rectangle 665"/>
            <p:cNvSpPr>
              <a:spLocks noChangeArrowheads="1"/>
            </p:cNvSpPr>
            <p:nvPr/>
          </p:nvSpPr>
          <p:spPr bwMode="auto">
            <a:xfrm>
              <a:off x="1342" y="20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90" name="Rectangle 666"/>
            <p:cNvSpPr>
              <a:spLocks noChangeArrowheads="1"/>
            </p:cNvSpPr>
            <p:nvPr/>
          </p:nvSpPr>
          <p:spPr bwMode="auto">
            <a:xfrm>
              <a:off x="1342" y="2017"/>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91" name="Rectangle 667"/>
            <p:cNvSpPr>
              <a:spLocks noChangeArrowheads="1"/>
            </p:cNvSpPr>
            <p:nvPr/>
          </p:nvSpPr>
          <p:spPr bwMode="auto">
            <a:xfrm>
              <a:off x="2306" y="1983"/>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92" name="Rectangle 668"/>
            <p:cNvSpPr>
              <a:spLocks noChangeArrowheads="1"/>
            </p:cNvSpPr>
            <p:nvPr/>
          </p:nvSpPr>
          <p:spPr bwMode="auto">
            <a:xfrm>
              <a:off x="2306" y="1983"/>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93" name="Rectangle 669"/>
            <p:cNvSpPr>
              <a:spLocks noChangeArrowheads="1"/>
            </p:cNvSpPr>
            <p:nvPr/>
          </p:nvSpPr>
          <p:spPr bwMode="auto">
            <a:xfrm>
              <a:off x="2306" y="1983"/>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94" name="Rectangle 670"/>
            <p:cNvSpPr>
              <a:spLocks noChangeArrowheads="1"/>
            </p:cNvSpPr>
            <p:nvPr/>
          </p:nvSpPr>
          <p:spPr bwMode="auto">
            <a:xfrm>
              <a:off x="2306" y="1983"/>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95" name="Rectangle 671"/>
            <p:cNvSpPr>
              <a:spLocks noChangeArrowheads="1"/>
            </p:cNvSpPr>
            <p:nvPr/>
          </p:nvSpPr>
          <p:spPr bwMode="auto">
            <a:xfrm>
              <a:off x="1342" y="1983"/>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96" name="Rectangle 672"/>
            <p:cNvSpPr>
              <a:spLocks noChangeArrowheads="1"/>
            </p:cNvSpPr>
            <p:nvPr/>
          </p:nvSpPr>
          <p:spPr bwMode="auto">
            <a:xfrm>
              <a:off x="2349" y="1946"/>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97" name="Rectangle 673"/>
            <p:cNvSpPr>
              <a:spLocks noChangeArrowheads="1"/>
            </p:cNvSpPr>
            <p:nvPr/>
          </p:nvSpPr>
          <p:spPr bwMode="auto">
            <a:xfrm>
              <a:off x="2317" y="1949"/>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98" name="Rectangle 674"/>
            <p:cNvSpPr>
              <a:spLocks noChangeArrowheads="1"/>
            </p:cNvSpPr>
            <p:nvPr/>
          </p:nvSpPr>
          <p:spPr bwMode="auto">
            <a:xfrm>
              <a:off x="1336" y="1949"/>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699" name="Rectangle 675"/>
            <p:cNvSpPr>
              <a:spLocks noChangeArrowheads="1"/>
            </p:cNvSpPr>
            <p:nvPr/>
          </p:nvSpPr>
          <p:spPr bwMode="auto">
            <a:xfrm>
              <a:off x="1342" y="1949"/>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00" name="Rectangle 676"/>
            <p:cNvSpPr>
              <a:spLocks noChangeArrowheads="1"/>
            </p:cNvSpPr>
            <p:nvPr/>
          </p:nvSpPr>
          <p:spPr bwMode="auto">
            <a:xfrm>
              <a:off x="1812" y="1912"/>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01" name="Rectangle 677"/>
            <p:cNvSpPr>
              <a:spLocks noChangeArrowheads="1"/>
            </p:cNvSpPr>
            <p:nvPr/>
          </p:nvSpPr>
          <p:spPr bwMode="auto">
            <a:xfrm>
              <a:off x="2303" y="1912"/>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02" name="Rectangle 678"/>
            <p:cNvSpPr>
              <a:spLocks noChangeArrowheads="1"/>
            </p:cNvSpPr>
            <p:nvPr/>
          </p:nvSpPr>
          <p:spPr bwMode="auto">
            <a:xfrm>
              <a:off x="1310" y="1912"/>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03" name="Rectangle 679"/>
            <p:cNvSpPr>
              <a:spLocks noChangeArrowheads="1"/>
            </p:cNvSpPr>
            <p:nvPr/>
          </p:nvSpPr>
          <p:spPr bwMode="auto">
            <a:xfrm>
              <a:off x="1827" y="18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04" name="Rectangle 680"/>
            <p:cNvSpPr>
              <a:spLocks noChangeArrowheads="1"/>
            </p:cNvSpPr>
            <p:nvPr/>
          </p:nvSpPr>
          <p:spPr bwMode="auto">
            <a:xfrm>
              <a:off x="1342" y="1880"/>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05" name="Rectangle 681"/>
            <p:cNvSpPr>
              <a:spLocks noChangeArrowheads="1"/>
            </p:cNvSpPr>
            <p:nvPr/>
          </p:nvSpPr>
          <p:spPr bwMode="auto">
            <a:xfrm>
              <a:off x="2306" y="1846"/>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06" name="Rectangle 682"/>
            <p:cNvSpPr>
              <a:spLocks noChangeArrowheads="1"/>
            </p:cNvSpPr>
            <p:nvPr/>
          </p:nvSpPr>
          <p:spPr bwMode="auto">
            <a:xfrm>
              <a:off x="1342" y="1846"/>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07" name="Rectangle 683"/>
            <p:cNvSpPr>
              <a:spLocks noChangeArrowheads="1"/>
            </p:cNvSpPr>
            <p:nvPr/>
          </p:nvSpPr>
          <p:spPr bwMode="auto">
            <a:xfrm>
              <a:off x="2349" y="1803"/>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08" name="Rectangle 684"/>
            <p:cNvSpPr>
              <a:spLocks noChangeArrowheads="1"/>
            </p:cNvSpPr>
            <p:nvPr/>
          </p:nvSpPr>
          <p:spPr bwMode="auto">
            <a:xfrm>
              <a:off x="1342" y="1806"/>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09" name="Rectangle 685"/>
            <p:cNvSpPr>
              <a:spLocks noChangeArrowheads="1"/>
            </p:cNvSpPr>
            <p:nvPr/>
          </p:nvSpPr>
          <p:spPr bwMode="auto">
            <a:xfrm>
              <a:off x="1342" y="1772"/>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10" name="Rectangle 686"/>
            <p:cNvSpPr>
              <a:spLocks noChangeArrowheads="1"/>
            </p:cNvSpPr>
            <p:nvPr/>
          </p:nvSpPr>
          <p:spPr bwMode="auto">
            <a:xfrm>
              <a:off x="1812" y="1735"/>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11" name="Rectangle 687"/>
            <p:cNvSpPr>
              <a:spLocks noChangeArrowheads="1"/>
            </p:cNvSpPr>
            <p:nvPr/>
          </p:nvSpPr>
          <p:spPr bwMode="auto">
            <a:xfrm>
              <a:off x="1345" y="1666"/>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12" name="Rectangle 688"/>
            <p:cNvSpPr>
              <a:spLocks noChangeArrowheads="1"/>
            </p:cNvSpPr>
            <p:nvPr/>
          </p:nvSpPr>
          <p:spPr bwMode="auto">
            <a:xfrm>
              <a:off x="2297" y="1632"/>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13" name="Rectangle 689"/>
            <p:cNvSpPr>
              <a:spLocks noChangeArrowheads="1"/>
            </p:cNvSpPr>
            <p:nvPr/>
          </p:nvSpPr>
          <p:spPr bwMode="auto">
            <a:xfrm>
              <a:off x="1339" y="1632"/>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14" name="Rectangle 690"/>
            <p:cNvSpPr>
              <a:spLocks noChangeArrowheads="1"/>
            </p:cNvSpPr>
            <p:nvPr/>
          </p:nvSpPr>
          <p:spPr bwMode="auto">
            <a:xfrm>
              <a:off x="1356" y="1632"/>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15" name="Rectangle 691"/>
            <p:cNvSpPr>
              <a:spLocks noChangeArrowheads="1"/>
            </p:cNvSpPr>
            <p:nvPr/>
          </p:nvSpPr>
          <p:spPr bwMode="auto">
            <a:xfrm>
              <a:off x="1339" y="1592"/>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16" name="Rectangle 692"/>
            <p:cNvSpPr>
              <a:spLocks noChangeArrowheads="1"/>
            </p:cNvSpPr>
            <p:nvPr/>
          </p:nvSpPr>
          <p:spPr bwMode="auto">
            <a:xfrm>
              <a:off x="1339" y="1592"/>
              <a:ext cx="6"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17" name="Rectangle 693"/>
            <p:cNvSpPr>
              <a:spLocks noChangeArrowheads="1"/>
            </p:cNvSpPr>
            <p:nvPr/>
          </p:nvSpPr>
          <p:spPr bwMode="auto">
            <a:xfrm>
              <a:off x="1336" y="1526"/>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18" name="Rectangle 694"/>
            <p:cNvSpPr>
              <a:spLocks noChangeArrowheads="1"/>
            </p:cNvSpPr>
            <p:nvPr/>
          </p:nvSpPr>
          <p:spPr bwMode="auto">
            <a:xfrm>
              <a:off x="1385" y="1523"/>
              <a:ext cx="5" cy="6"/>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19" name="Rectangle 695"/>
            <p:cNvSpPr>
              <a:spLocks noChangeArrowheads="1"/>
            </p:cNvSpPr>
            <p:nvPr/>
          </p:nvSpPr>
          <p:spPr bwMode="auto">
            <a:xfrm>
              <a:off x="2306" y="1492"/>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20" name="Rectangle 696"/>
            <p:cNvSpPr>
              <a:spLocks noChangeArrowheads="1"/>
            </p:cNvSpPr>
            <p:nvPr/>
          </p:nvSpPr>
          <p:spPr bwMode="auto">
            <a:xfrm>
              <a:off x="1342" y="1383"/>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21" name="Rectangle 697"/>
            <p:cNvSpPr>
              <a:spLocks noChangeArrowheads="1"/>
            </p:cNvSpPr>
            <p:nvPr/>
          </p:nvSpPr>
          <p:spPr bwMode="auto">
            <a:xfrm>
              <a:off x="1342" y="1383"/>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22" name="Rectangle 698"/>
            <p:cNvSpPr>
              <a:spLocks noChangeArrowheads="1"/>
            </p:cNvSpPr>
            <p:nvPr/>
          </p:nvSpPr>
          <p:spPr bwMode="auto">
            <a:xfrm>
              <a:off x="1342" y="1349"/>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23" name="Rectangle 699"/>
            <p:cNvSpPr>
              <a:spLocks noChangeArrowheads="1"/>
            </p:cNvSpPr>
            <p:nvPr/>
          </p:nvSpPr>
          <p:spPr bwMode="auto">
            <a:xfrm>
              <a:off x="1342" y="1349"/>
              <a:ext cx="1" cy="1"/>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24" name="Rectangle 700"/>
            <p:cNvSpPr>
              <a:spLocks noChangeArrowheads="1"/>
            </p:cNvSpPr>
            <p:nvPr/>
          </p:nvSpPr>
          <p:spPr bwMode="auto">
            <a:xfrm>
              <a:off x="1385" y="1101"/>
              <a:ext cx="5" cy="5"/>
            </a:xfrm>
            <a:prstGeom prst="rect">
              <a:avLst/>
            </a:prstGeom>
            <a:solidFill>
              <a:srgbClr val="000000"/>
            </a:solidFill>
            <a:ln w="952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25" name="Line 701"/>
            <p:cNvSpPr>
              <a:spLocks noChangeShapeType="1"/>
            </p:cNvSpPr>
            <p:nvPr/>
          </p:nvSpPr>
          <p:spPr bwMode="auto">
            <a:xfrm flipV="1">
              <a:off x="626" y="1078"/>
              <a:ext cx="1" cy="1936"/>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26" name="Line 702"/>
            <p:cNvSpPr>
              <a:spLocks noChangeShapeType="1"/>
            </p:cNvSpPr>
            <p:nvPr/>
          </p:nvSpPr>
          <p:spPr bwMode="auto">
            <a:xfrm>
              <a:off x="626" y="1078"/>
              <a:ext cx="1922"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27" name="Line 703"/>
            <p:cNvSpPr>
              <a:spLocks noChangeShapeType="1"/>
            </p:cNvSpPr>
            <p:nvPr/>
          </p:nvSpPr>
          <p:spPr bwMode="auto">
            <a:xfrm>
              <a:off x="2548" y="1078"/>
              <a:ext cx="1" cy="1936"/>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28" name="Line 704"/>
            <p:cNvSpPr>
              <a:spLocks noChangeShapeType="1"/>
            </p:cNvSpPr>
            <p:nvPr/>
          </p:nvSpPr>
          <p:spPr bwMode="auto">
            <a:xfrm flipH="1">
              <a:off x="626" y="3014"/>
              <a:ext cx="1922"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29" name="Line 705"/>
            <p:cNvSpPr>
              <a:spLocks noChangeShapeType="1"/>
            </p:cNvSpPr>
            <p:nvPr/>
          </p:nvSpPr>
          <p:spPr bwMode="auto">
            <a:xfrm>
              <a:off x="1105" y="3014"/>
              <a:ext cx="1" cy="28"/>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30" name="Rectangle 706"/>
            <p:cNvSpPr>
              <a:spLocks noChangeArrowheads="1"/>
            </p:cNvSpPr>
            <p:nvPr/>
          </p:nvSpPr>
          <p:spPr bwMode="auto">
            <a:xfrm>
              <a:off x="763" y="3059"/>
              <a:ext cx="228"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000000"/>
                  </a:solidFill>
                  <a:effectLst/>
                  <a:latin typeface="Arial" pitchFamily="34" charset="0"/>
                  <a:cs typeface="Arial" pitchFamily="34" charset="0"/>
                </a:rPr>
                <a:t>Africa</a:t>
              </a:r>
              <a:endParaRPr kumimoji="0" lang="en-US" sz="1000" b="1" i="0" u="none" strike="noStrike" cap="none" normalizeH="0" baseline="0" dirty="0">
                <a:ln>
                  <a:noFill/>
                </a:ln>
                <a:solidFill>
                  <a:schemeClr val="tx1"/>
                </a:solidFill>
                <a:effectLst/>
                <a:latin typeface="Arial" pitchFamily="34" charset="0"/>
                <a:cs typeface="Arial" pitchFamily="34" charset="0"/>
              </a:endParaRPr>
            </a:p>
          </p:txBody>
        </p:sp>
        <p:sp>
          <p:nvSpPr>
            <p:cNvPr id="1731" name="Line 707"/>
            <p:cNvSpPr>
              <a:spLocks noChangeShapeType="1"/>
            </p:cNvSpPr>
            <p:nvPr/>
          </p:nvSpPr>
          <p:spPr bwMode="auto">
            <a:xfrm>
              <a:off x="1590" y="3014"/>
              <a:ext cx="1" cy="28"/>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32" name="Rectangle 708"/>
            <p:cNvSpPr>
              <a:spLocks noChangeArrowheads="1"/>
            </p:cNvSpPr>
            <p:nvPr/>
          </p:nvSpPr>
          <p:spPr bwMode="auto">
            <a:xfrm>
              <a:off x="1225" y="3059"/>
              <a:ext cx="278"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000000"/>
                  </a:solidFill>
                  <a:effectLst/>
                  <a:latin typeface="Arial" pitchFamily="34" charset="0"/>
                  <a:cs typeface="Arial" pitchFamily="34" charset="0"/>
                </a:rPr>
                <a:t>Europe</a:t>
              </a:r>
              <a:endParaRPr kumimoji="0" lang="en-US" sz="1000" b="1" i="0" u="none" strike="noStrike" cap="none" normalizeH="0" baseline="0" dirty="0">
                <a:ln>
                  <a:noFill/>
                </a:ln>
                <a:solidFill>
                  <a:schemeClr val="tx1"/>
                </a:solidFill>
                <a:effectLst/>
                <a:latin typeface="Arial" pitchFamily="34" charset="0"/>
                <a:cs typeface="Arial" pitchFamily="34" charset="0"/>
              </a:endParaRPr>
            </a:p>
          </p:txBody>
        </p:sp>
        <p:sp>
          <p:nvSpPr>
            <p:cNvPr id="1733" name="Line 709"/>
            <p:cNvSpPr>
              <a:spLocks noChangeShapeType="1"/>
            </p:cNvSpPr>
            <p:nvPr/>
          </p:nvSpPr>
          <p:spPr bwMode="auto">
            <a:xfrm>
              <a:off x="2069" y="3014"/>
              <a:ext cx="1" cy="28"/>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34" name="Rectangle 710"/>
            <p:cNvSpPr>
              <a:spLocks noChangeArrowheads="1"/>
            </p:cNvSpPr>
            <p:nvPr/>
          </p:nvSpPr>
          <p:spPr bwMode="auto">
            <a:xfrm>
              <a:off x="1687" y="3059"/>
              <a:ext cx="312"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000000"/>
                  </a:solidFill>
                  <a:effectLst/>
                  <a:latin typeface="Arial" pitchFamily="34" charset="0"/>
                  <a:cs typeface="Arial" pitchFamily="34" charset="0"/>
                </a:rPr>
                <a:t>Oceania</a:t>
              </a:r>
              <a:endParaRPr kumimoji="0" lang="en-US" sz="1000" b="1" i="0" u="none" strike="noStrike" cap="none" normalizeH="0" baseline="0" dirty="0">
                <a:ln>
                  <a:noFill/>
                </a:ln>
                <a:solidFill>
                  <a:schemeClr val="tx1"/>
                </a:solidFill>
                <a:effectLst/>
                <a:latin typeface="Arial" pitchFamily="34" charset="0"/>
                <a:cs typeface="Arial" pitchFamily="34" charset="0"/>
              </a:endParaRPr>
            </a:p>
          </p:txBody>
        </p:sp>
        <p:sp>
          <p:nvSpPr>
            <p:cNvPr id="1735" name="Rectangle 711"/>
            <p:cNvSpPr>
              <a:spLocks noChangeArrowheads="1"/>
            </p:cNvSpPr>
            <p:nvPr/>
          </p:nvSpPr>
          <p:spPr bwMode="auto">
            <a:xfrm>
              <a:off x="2126" y="3059"/>
              <a:ext cx="398"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000000"/>
                  </a:solidFill>
                  <a:effectLst/>
                  <a:latin typeface="Arial" pitchFamily="34" charset="0"/>
                  <a:cs typeface="Arial" pitchFamily="34" charset="0"/>
                </a:rPr>
                <a:t>S-Americ</a:t>
              </a:r>
              <a:r>
                <a:rPr kumimoji="0" lang="en-US" sz="1000" b="0" i="0" u="none" strike="noStrike" cap="none" normalizeH="0" baseline="0" dirty="0">
                  <a:ln>
                    <a:noFill/>
                  </a:ln>
                  <a:solidFill>
                    <a:srgbClr val="000000"/>
                  </a:solidFill>
                  <a:effectLst/>
                  <a:latin typeface="Arial" pitchFamily="34" charset="0"/>
                  <a:cs typeface="Arial" pitchFamily="34" charset="0"/>
                </a:rPr>
                <a:t>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1736" name="Rectangle 712"/>
            <p:cNvSpPr>
              <a:spLocks noChangeArrowheads="1"/>
            </p:cNvSpPr>
            <p:nvPr/>
          </p:nvSpPr>
          <p:spPr bwMode="auto">
            <a:xfrm>
              <a:off x="1493" y="3168"/>
              <a:ext cx="274"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000000"/>
                  </a:solidFill>
                  <a:effectLst/>
                  <a:latin typeface="Arial" pitchFamily="34" charset="0"/>
                  <a:cs typeface="Arial" pitchFamily="34" charset="0"/>
                </a:rPr>
                <a:t>Region</a:t>
              </a:r>
              <a:endParaRPr kumimoji="0" lang="en-US" sz="1000" b="1" i="0" u="none" strike="noStrike" cap="none" normalizeH="0" baseline="0" dirty="0">
                <a:ln>
                  <a:noFill/>
                </a:ln>
                <a:solidFill>
                  <a:schemeClr val="tx1"/>
                </a:solidFill>
                <a:effectLst/>
                <a:latin typeface="Arial" pitchFamily="34" charset="0"/>
                <a:cs typeface="Arial" pitchFamily="34" charset="0"/>
              </a:endParaRPr>
            </a:p>
          </p:txBody>
        </p:sp>
      </p:grpSp>
      <p:grpSp>
        <p:nvGrpSpPr>
          <p:cNvPr id="1739" name="Group 715"/>
          <p:cNvGrpSpPr>
            <a:grpSpLocks noChangeAspect="1"/>
          </p:cNvGrpSpPr>
          <p:nvPr/>
        </p:nvGrpSpPr>
        <p:grpSpPr bwMode="auto">
          <a:xfrm>
            <a:off x="4643438" y="1557338"/>
            <a:ext cx="4032250" cy="3681412"/>
            <a:chOff x="2925" y="981"/>
            <a:chExt cx="2540" cy="2319"/>
          </a:xfrm>
        </p:grpSpPr>
        <p:sp>
          <p:nvSpPr>
            <p:cNvPr id="1738" name="AutoShape 714"/>
            <p:cNvSpPr>
              <a:spLocks noChangeAspect="1" noChangeArrowheads="1" noTextEdit="1"/>
            </p:cNvSpPr>
            <p:nvPr/>
          </p:nvSpPr>
          <p:spPr bwMode="auto">
            <a:xfrm>
              <a:off x="2925" y="981"/>
              <a:ext cx="2540" cy="23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40" name="Rectangle 716"/>
            <p:cNvSpPr>
              <a:spLocks noChangeArrowheads="1"/>
            </p:cNvSpPr>
            <p:nvPr/>
          </p:nvSpPr>
          <p:spPr bwMode="auto">
            <a:xfrm>
              <a:off x="3813" y="2651"/>
              <a:ext cx="454" cy="215"/>
            </a:xfrm>
            <a:prstGeom prst="rect">
              <a:avLst/>
            </a:prstGeom>
            <a:solidFill>
              <a:srgbClr val="ADD8E6"/>
            </a:solidFill>
            <a:ln w="9525">
              <a:no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41" name="Rectangle 717"/>
            <p:cNvSpPr>
              <a:spLocks noChangeArrowheads="1"/>
            </p:cNvSpPr>
            <p:nvPr/>
          </p:nvSpPr>
          <p:spPr bwMode="auto">
            <a:xfrm>
              <a:off x="3813" y="2651"/>
              <a:ext cx="454" cy="215"/>
            </a:xfrm>
            <a:prstGeom prst="rect">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42" name="Rectangle 718"/>
            <p:cNvSpPr>
              <a:spLocks noChangeArrowheads="1"/>
            </p:cNvSpPr>
            <p:nvPr/>
          </p:nvSpPr>
          <p:spPr bwMode="auto">
            <a:xfrm>
              <a:off x="3345" y="2432"/>
              <a:ext cx="922" cy="219"/>
            </a:xfrm>
            <a:prstGeom prst="rect">
              <a:avLst/>
            </a:prstGeom>
            <a:solidFill>
              <a:srgbClr val="ADD8E6"/>
            </a:solidFill>
            <a:ln w="9525">
              <a:no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43" name="Rectangle 719"/>
            <p:cNvSpPr>
              <a:spLocks noChangeArrowheads="1"/>
            </p:cNvSpPr>
            <p:nvPr/>
          </p:nvSpPr>
          <p:spPr bwMode="auto">
            <a:xfrm>
              <a:off x="3345" y="2432"/>
              <a:ext cx="922" cy="219"/>
            </a:xfrm>
            <a:prstGeom prst="rect">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44" name="Rectangle 720"/>
            <p:cNvSpPr>
              <a:spLocks noChangeArrowheads="1"/>
            </p:cNvSpPr>
            <p:nvPr/>
          </p:nvSpPr>
          <p:spPr bwMode="auto">
            <a:xfrm>
              <a:off x="4025" y="2217"/>
              <a:ext cx="242" cy="215"/>
            </a:xfrm>
            <a:prstGeom prst="rect">
              <a:avLst/>
            </a:prstGeom>
            <a:solidFill>
              <a:srgbClr val="ADD8E6"/>
            </a:solidFill>
            <a:ln w="9525">
              <a:no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45" name="Rectangle 721"/>
            <p:cNvSpPr>
              <a:spLocks noChangeArrowheads="1"/>
            </p:cNvSpPr>
            <p:nvPr/>
          </p:nvSpPr>
          <p:spPr bwMode="auto">
            <a:xfrm>
              <a:off x="4025" y="2217"/>
              <a:ext cx="242" cy="215"/>
            </a:xfrm>
            <a:prstGeom prst="rect">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46" name="Rectangle 722"/>
            <p:cNvSpPr>
              <a:spLocks noChangeArrowheads="1"/>
            </p:cNvSpPr>
            <p:nvPr/>
          </p:nvSpPr>
          <p:spPr bwMode="auto">
            <a:xfrm>
              <a:off x="4214" y="1998"/>
              <a:ext cx="53" cy="219"/>
            </a:xfrm>
            <a:prstGeom prst="rect">
              <a:avLst/>
            </a:prstGeom>
            <a:solidFill>
              <a:srgbClr val="ADD8E6"/>
            </a:solidFill>
            <a:ln w="9525">
              <a:no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47" name="Rectangle 723"/>
            <p:cNvSpPr>
              <a:spLocks noChangeArrowheads="1"/>
            </p:cNvSpPr>
            <p:nvPr/>
          </p:nvSpPr>
          <p:spPr bwMode="auto">
            <a:xfrm>
              <a:off x="4214" y="1998"/>
              <a:ext cx="53" cy="219"/>
            </a:xfrm>
            <a:prstGeom prst="rect">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48" name="Rectangle 724"/>
            <p:cNvSpPr>
              <a:spLocks noChangeArrowheads="1"/>
            </p:cNvSpPr>
            <p:nvPr/>
          </p:nvSpPr>
          <p:spPr bwMode="auto">
            <a:xfrm>
              <a:off x="4252" y="1782"/>
              <a:ext cx="15" cy="216"/>
            </a:xfrm>
            <a:prstGeom prst="rect">
              <a:avLst/>
            </a:prstGeom>
            <a:solidFill>
              <a:srgbClr val="ADD8E6"/>
            </a:solidFill>
            <a:ln w="9525">
              <a:no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49" name="Rectangle 725"/>
            <p:cNvSpPr>
              <a:spLocks noChangeArrowheads="1"/>
            </p:cNvSpPr>
            <p:nvPr/>
          </p:nvSpPr>
          <p:spPr bwMode="auto">
            <a:xfrm>
              <a:off x="4252" y="1782"/>
              <a:ext cx="15" cy="216"/>
            </a:xfrm>
            <a:prstGeom prst="rect">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50" name="Rectangle 726"/>
            <p:cNvSpPr>
              <a:spLocks noChangeArrowheads="1"/>
            </p:cNvSpPr>
            <p:nvPr/>
          </p:nvSpPr>
          <p:spPr bwMode="auto">
            <a:xfrm>
              <a:off x="4252" y="1567"/>
              <a:ext cx="15" cy="215"/>
            </a:xfrm>
            <a:prstGeom prst="rect">
              <a:avLst/>
            </a:prstGeom>
            <a:solidFill>
              <a:srgbClr val="ADD8E6"/>
            </a:solidFill>
            <a:ln w="9525">
              <a:no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51" name="Rectangle 727"/>
            <p:cNvSpPr>
              <a:spLocks noChangeArrowheads="1"/>
            </p:cNvSpPr>
            <p:nvPr/>
          </p:nvSpPr>
          <p:spPr bwMode="auto">
            <a:xfrm>
              <a:off x="4252" y="1567"/>
              <a:ext cx="15" cy="215"/>
            </a:xfrm>
            <a:prstGeom prst="rect">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52" name="Rectangle 728"/>
            <p:cNvSpPr>
              <a:spLocks noChangeArrowheads="1"/>
            </p:cNvSpPr>
            <p:nvPr/>
          </p:nvSpPr>
          <p:spPr bwMode="auto">
            <a:xfrm>
              <a:off x="4267" y="1348"/>
              <a:ext cx="1" cy="219"/>
            </a:xfrm>
            <a:prstGeom prst="rect">
              <a:avLst/>
            </a:prstGeom>
            <a:solidFill>
              <a:srgbClr val="ADD8E6"/>
            </a:solidFill>
            <a:ln w="9525">
              <a:no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53" name="Rectangle 729"/>
            <p:cNvSpPr>
              <a:spLocks noChangeArrowheads="1"/>
            </p:cNvSpPr>
            <p:nvPr/>
          </p:nvSpPr>
          <p:spPr bwMode="auto">
            <a:xfrm>
              <a:off x="4267" y="1348"/>
              <a:ext cx="1" cy="219"/>
            </a:xfrm>
            <a:prstGeom prst="rect">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54" name="Rectangle 730"/>
            <p:cNvSpPr>
              <a:spLocks noChangeArrowheads="1"/>
            </p:cNvSpPr>
            <p:nvPr/>
          </p:nvSpPr>
          <p:spPr bwMode="auto">
            <a:xfrm>
              <a:off x="4252" y="1133"/>
              <a:ext cx="15" cy="215"/>
            </a:xfrm>
            <a:prstGeom prst="rect">
              <a:avLst/>
            </a:prstGeom>
            <a:solidFill>
              <a:srgbClr val="ADD8E6"/>
            </a:solidFill>
            <a:ln w="9525">
              <a:no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55" name="Rectangle 731"/>
            <p:cNvSpPr>
              <a:spLocks noChangeArrowheads="1"/>
            </p:cNvSpPr>
            <p:nvPr/>
          </p:nvSpPr>
          <p:spPr bwMode="auto">
            <a:xfrm>
              <a:off x="4252" y="1133"/>
              <a:ext cx="15" cy="215"/>
            </a:xfrm>
            <a:prstGeom prst="rect">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56" name="Rectangle 732"/>
            <p:cNvSpPr>
              <a:spLocks noChangeArrowheads="1"/>
            </p:cNvSpPr>
            <p:nvPr/>
          </p:nvSpPr>
          <p:spPr bwMode="auto">
            <a:xfrm>
              <a:off x="4267" y="2651"/>
              <a:ext cx="472" cy="215"/>
            </a:xfrm>
            <a:prstGeom prst="rect">
              <a:avLst/>
            </a:prstGeom>
            <a:solidFill>
              <a:srgbClr val="FFC0CB"/>
            </a:solidFill>
            <a:ln w="9525">
              <a:no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57" name="Rectangle 733"/>
            <p:cNvSpPr>
              <a:spLocks noChangeArrowheads="1"/>
            </p:cNvSpPr>
            <p:nvPr/>
          </p:nvSpPr>
          <p:spPr bwMode="auto">
            <a:xfrm>
              <a:off x="4267" y="2651"/>
              <a:ext cx="472" cy="215"/>
            </a:xfrm>
            <a:prstGeom prst="rect">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58" name="Rectangle 734"/>
            <p:cNvSpPr>
              <a:spLocks noChangeArrowheads="1"/>
            </p:cNvSpPr>
            <p:nvPr/>
          </p:nvSpPr>
          <p:spPr bwMode="auto">
            <a:xfrm>
              <a:off x="4267" y="2432"/>
              <a:ext cx="1032" cy="219"/>
            </a:xfrm>
            <a:prstGeom prst="rect">
              <a:avLst/>
            </a:prstGeom>
            <a:solidFill>
              <a:srgbClr val="FFC0CB"/>
            </a:solidFill>
            <a:ln w="9525">
              <a:no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59" name="Rectangle 735"/>
            <p:cNvSpPr>
              <a:spLocks noChangeArrowheads="1"/>
            </p:cNvSpPr>
            <p:nvPr/>
          </p:nvSpPr>
          <p:spPr bwMode="auto">
            <a:xfrm>
              <a:off x="4267" y="2432"/>
              <a:ext cx="1032" cy="219"/>
            </a:xfrm>
            <a:prstGeom prst="rect">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60" name="Rectangle 736"/>
            <p:cNvSpPr>
              <a:spLocks noChangeArrowheads="1"/>
            </p:cNvSpPr>
            <p:nvPr/>
          </p:nvSpPr>
          <p:spPr bwMode="auto">
            <a:xfrm>
              <a:off x="4267" y="2217"/>
              <a:ext cx="174" cy="215"/>
            </a:xfrm>
            <a:prstGeom prst="rect">
              <a:avLst/>
            </a:prstGeom>
            <a:solidFill>
              <a:srgbClr val="FFC0CB"/>
            </a:solidFill>
            <a:ln w="9525">
              <a:no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61" name="Rectangle 737"/>
            <p:cNvSpPr>
              <a:spLocks noChangeArrowheads="1"/>
            </p:cNvSpPr>
            <p:nvPr/>
          </p:nvSpPr>
          <p:spPr bwMode="auto">
            <a:xfrm>
              <a:off x="4267" y="2217"/>
              <a:ext cx="174" cy="215"/>
            </a:xfrm>
            <a:prstGeom prst="rect">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62" name="Rectangle 738"/>
            <p:cNvSpPr>
              <a:spLocks noChangeArrowheads="1"/>
            </p:cNvSpPr>
            <p:nvPr/>
          </p:nvSpPr>
          <p:spPr bwMode="auto">
            <a:xfrm>
              <a:off x="4267" y="1998"/>
              <a:ext cx="34" cy="219"/>
            </a:xfrm>
            <a:prstGeom prst="rect">
              <a:avLst/>
            </a:prstGeom>
            <a:solidFill>
              <a:srgbClr val="FFC0CB"/>
            </a:solidFill>
            <a:ln w="9525">
              <a:no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63" name="Rectangle 739"/>
            <p:cNvSpPr>
              <a:spLocks noChangeArrowheads="1"/>
            </p:cNvSpPr>
            <p:nvPr/>
          </p:nvSpPr>
          <p:spPr bwMode="auto">
            <a:xfrm>
              <a:off x="4267" y="1998"/>
              <a:ext cx="34" cy="219"/>
            </a:xfrm>
            <a:prstGeom prst="rect">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64" name="Rectangle 740"/>
            <p:cNvSpPr>
              <a:spLocks noChangeArrowheads="1"/>
            </p:cNvSpPr>
            <p:nvPr/>
          </p:nvSpPr>
          <p:spPr bwMode="auto">
            <a:xfrm>
              <a:off x="4267" y="1782"/>
              <a:ext cx="19" cy="216"/>
            </a:xfrm>
            <a:prstGeom prst="rect">
              <a:avLst/>
            </a:prstGeom>
            <a:solidFill>
              <a:srgbClr val="FFC0CB"/>
            </a:solidFill>
            <a:ln w="9525">
              <a:no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65" name="Rectangle 741"/>
            <p:cNvSpPr>
              <a:spLocks noChangeArrowheads="1"/>
            </p:cNvSpPr>
            <p:nvPr/>
          </p:nvSpPr>
          <p:spPr bwMode="auto">
            <a:xfrm>
              <a:off x="4267" y="1782"/>
              <a:ext cx="19" cy="216"/>
            </a:xfrm>
            <a:prstGeom prst="rect">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66" name="Rectangle 742"/>
            <p:cNvSpPr>
              <a:spLocks noChangeArrowheads="1"/>
            </p:cNvSpPr>
            <p:nvPr/>
          </p:nvSpPr>
          <p:spPr bwMode="auto">
            <a:xfrm>
              <a:off x="4267" y="1567"/>
              <a:ext cx="1" cy="215"/>
            </a:xfrm>
            <a:prstGeom prst="rect">
              <a:avLst/>
            </a:prstGeom>
            <a:solidFill>
              <a:srgbClr val="FFC0CB"/>
            </a:solidFill>
            <a:ln w="9525">
              <a:no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67" name="Rectangle 743"/>
            <p:cNvSpPr>
              <a:spLocks noChangeArrowheads="1"/>
            </p:cNvSpPr>
            <p:nvPr/>
          </p:nvSpPr>
          <p:spPr bwMode="auto">
            <a:xfrm>
              <a:off x="4267" y="1567"/>
              <a:ext cx="1" cy="215"/>
            </a:xfrm>
            <a:prstGeom prst="rect">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68" name="Rectangle 744"/>
            <p:cNvSpPr>
              <a:spLocks noChangeArrowheads="1"/>
            </p:cNvSpPr>
            <p:nvPr/>
          </p:nvSpPr>
          <p:spPr bwMode="auto">
            <a:xfrm>
              <a:off x="4267" y="1348"/>
              <a:ext cx="1" cy="219"/>
            </a:xfrm>
            <a:prstGeom prst="rect">
              <a:avLst/>
            </a:prstGeom>
            <a:solidFill>
              <a:srgbClr val="FFC0CB"/>
            </a:solidFill>
            <a:ln w="9525">
              <a:no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69" name="Rectangle 745"/>
            <p:cNvSpPr>
              <a:spLocks noChangeArrowheads="1"/>
            </p:cNvSpPr>
            <p:nvPr/>
          </p:nvSpPr>
          <p:spPr bwMode="auto">
            <a:xfrm>
              <a:off x="4267" y="1348"/>
              <a:ext cx="1" cy="219"/>
            </a:xfrm>
            <a:prstGeom prst="rect">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70" name="Rectangle 746"/>
            <p:cNvSpPr>
              <a:spLocks noChangeArrowheads="1"/>
            </p:cNvSpPr>
            <p:nvPr/>
          </p:nvSpPr>
          <p:spPr bwMode="auto">
            <a:xfrm>
              <a:off x="4267" y="1133"/>
              <a:ext cx="1" cy="215"/>
            </a:xfrm>
            <a:prstGeom prst="rect">
              <a:avLst/>
            </a:prstGeom>
            <a:solidFill>
              <a:srgbClr val="FFC0CB"/>
            </a:solidFill>
            <a:ln w="9525">
              <a:no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1771" name="Rectangle 747"/>
            <p:cNvSpPr>
              <a:spLocks noChangeArrowheads="1"/>
            </p:cNvSpPr>
            <p:nvPr/>
          </p:nvSpPr>
          <p:spPr bwMode="auto">
            <a:xfrm>
              <a:off x="4267" y="1133"/>
              <a:ext cx="1" cy="215"/>
            </a:xfrm>
            <a:prstGeom prst="rect">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72" name="Line 748"/>
            <p:cNvSpPr>
              <a:spLocks noChangeShapeType="1"/>
            </p:cNvSpPr>
            <p:nvPr/>
          </p:nvSpPr>
          <p:spPr bwMode="auto">
            <a:xfrm>
              <a:off x="3220" y="2938"/>
              <a:ext cx="2094" cy="1"/>
            </a:xfrm>
            <a:prstGeom prst="line">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73" name="Line 749"/>
            <p:cNvSpPr>
              <a:spLocks noChangeShapeType="1"/>
            </p:cNvSpPr>
            <p:nvPr/>
          </p:nvSpPr>
          <p:spPr bwMode="auto">
            <a:xfrm>
              <a:off x="3220" y="2938"/>
              <a:ext cx="1" cy="26"/>
            </a:xfrm>
            <a:prstGeom prst="line">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74" name="Line 750"/>
            <p:cNvSpPr>
              <a:spLocks noChangeShapeType="1"/>
            </p:cNvSpPr>
            <p:nvPr/>
          </p:nvSpPr>
          <p:spPr bwMode="auto">
            <a:xfrm>
              <a:off x="3571" y="2938"/>
              <a:ext cx="1" cy="26"/>
            </a:xfrm>
            <a:prstGeom prst="line">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75" name="Line 751"/>
            <p:cNvSpPr>
              <a:spLocks noChangeShapeType="1"/>
            </p:cNvSpPr>
            <p:nvPr/>
          </p:nvSpPr>
          <p:spPr bwMode="auto">
            <a:xfrm>
              <a:off x="3919" y="2938"/>
              <a:ext cx="1" cy="26"/>
            </a:xfrm>
            <a:prstGeom prst="line">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76" name="Line 752"/>
            <p:cNvSpPr>
              <a:spLocks noChangeShapeType="1"/>
            </p:cNvSpPr>
            <p:nvPr/>
          </p:nvSpPr>
          <p:spPr bwMode="auto">
            <a:xfrm>
              <a:off x="4267" y="2938"/>
              <a:ext cx="1" cy="26"/>
            </a:xfrm>
            <a:prstGeom prst="line">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77" name="Line 753"/>
            <p:cNvSpPr>
              <a:spLocks noChangeShapeType="1"/>
            </p:cNvSpPr>
            <p:nvPr/>
          </p:nvSpPr>
          <p:spPr bwMode="auto">
            <a:xfrm>
              <a:off x="4618" y="2938"/>
              <a:ext cx="1" cy="26"/>
            </a:xfrm>
            <a:prstGeom prst="line">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78" name="Line 754"/>
            <p:cNvSpPr>
              <a:spLocks noChangeShapeType="1"/>
            </p:cNvSpPr>
            <p:nvPr/>
          </p:nvSpPr>
          <p:spPr bwMode="auto">
            <a:xfrm>
              <a:off x="4966" y="2938"/>
              <a:ext cx="1" cy="26"/>
            </a:xfrm>
            <a:prstGeom prst="line">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79" name="Line 755"/>
            <p:cNvSpPr>
              <a:spLocks noChangeShapeType="1"/>
            </p:cNvSpPr>
            <p:nvPr/>
          </p:nvSpPr>
          <p:spPr bwMode="auto">
            <a:xfrm>
              <a:off x="5314" y="2938"/>
              <a:ext cx="1" cy="26"/>
            </a:xfrm>
            <a:prstGeom prst="line">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80" name="Rectangle 756"/>
            <p:cNvSpPr>
              <a:spLocks noChangeArrowheads="1"/>
            </p:cNvSpPr>
            <p:nvPr/>
          </p:nvSpPr>
          <p:spPr bwMode="auto">
            <a:xfrm>
              <a:off x="3171" y="2994"/>
              <a:ext cx="98" cy="8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rgbClr val="000000"/>
                  </a:solidFill>
                  <a:effectLst/>
                  <a:latin typeface="Arial" pitchFamily="34" charset="0"/>
                  <a:cs typeface="Arial" pitchFamily="34" charset="0"/>
                </a:rPr>
                <a:t>60</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781" name="Rectangle 757"/>
            <p:cNvSpPr>
              <a:spLocks noChangeArrowheads="1"/>
            </p:cNvSpPr>
            <p:nvPr/>
          </p:nvSpPr>
          <p:spPr bwMode="auto">
            <a:xfrm>
              <a:off x="3522" y="2994"/>
              <a:ext cx="98" cy="8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rgbClr val="000000"/>
                  </a:solidFill>
                  <a:effectLst/>
                  <a:latin typeface="Arial" pitchFamily="34" charset="0"/>
                  <a:cs typeface="Arial" pitchFamily="34" charset="0"/>
                </a:rPr>
                <a:t>40</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782" name="Rectangle 758"/>
            <p:cNvSpPr>
              <a:spLocks noChangeArrowheads="1"/>
            </p:cNvSpPr>
            <p:nvPr/>
          </p:nvSpPr>
          <p:spPr bwMode="auto">
            <a:xfrm>
              <a:off x="3870" y="2994"/>
              <a:ext cx="98" cy="8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rgbClr val="000000"/>
                  </a:solidFill>
                  <a:effectLst/>
                  <a:latin typeface="Arial" pitchFamily="34" charset="0"/>
                  <a:cs typeface="Arial" pitchFamily="34" charset="0"/>
                </a:rPr>
                <a:t>20</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783" name="Rectangle 759"/>
            <p:cNvSpPr>
              <a:spLocks noChangeArrowheads="1"/>
            </p:cNvSpPr>
            <p:nvPr/>
          </p:nvSpPr>
          <p:spPr bwMode="auto">
            <a:xfrm>
              <a:off x="4228" y="2994"/>
              <a:ext cx="78" cy="8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rgbClr val="000000"/>
                  </a:solidFill>
                  <a:effectLst/>
                  <a:latin typeface="Arial" pitchFamily="34" charset="0"/>
                  <a:cs typeface="Arial" pitchFamily="34" charset="0"/>
                </a:rPr>
                <a:t> 0</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784" name="Rectangle 760"/>
            <p:cNvSpPr>
              <a:spLocks noChangeArrowheads="1"/>
            </p:cNvSpPr>
            <p:nvPr/>
          </p:nvSpPr>
          <p:spPr bwMode="auto">
            <a:xfrm>
              <a:off x="4569" y="2994"/>
              <a:ext cx="98" cy="8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rgbClr val="000000"/>
                  </a:solidFill>
                  <a:effectLst/>
                  <a:latin typeface="Arial" pitchFamily="34" charset="0"/>
                  <a:cs typeface="Arial" pitchFamily="34" charset="0"/>
                </a:rPr>
                <a:t>20</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785" name="Rectangle 761"/>
            <p:cNvSpPr>
              <a:spLocks noChangeArrowheads="1"/>
            </p:cNvSpPr>
            <p:nvPr/>
          </p:nvSpPr>
          <p:spPr bwMode="auto">
            <a:xfrm>
              <a:off x="4917" y="2994"/>
              <a:ext cx="98" cy="8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rgbClr val="000000"/>
                  </a:solidFill>
                  <a:effectLst/>
                  <a:latin typeface="Arial" pitchFamily="34" charset="0"/>
                  <a:cs typeface="Arial" pitchFamily="34" charset="0"/>
                </a:rPr>
                <a:t>40</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786" name="Rectangle 762"/>
            <p:cNvSpPr>
              <a:spLocks noChangeArrowheads="1"/>
            </p:cNvSpPr>
            <p:nvPr/>
          </p:nvSpPr>
          <p:spPr bwMode="auto">
            <a:xfrm>
              <a:off x="5265" y="2994"/>
              <a:ext cx="98" cy="8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rgbClr val="000000"/>
                  </a:solidFill>
                  <a:effectLst/>
                  <a:latin typeface="Arial" pitchFamily="34" charset="0"/>
                  <a:cs typeface="Arial" pitchFamily="34" charset="0"/>
                </a:rPr>
                <a:t>60</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787" name="Line 763"/>
            <p:cNvSpPr>
              <a:spLocks noChangeShapeType="1"/>
            </p:cNvSpPr>
            <p:nvPr/>
          </p:nvSpPr>
          <p:spPr bwMode="auto">
            <a:xfrm flipV="1">
              <a:off x="3220" y="1133"/>
              <a:ext cx="1" cy="1733"/>
            </a:xfrm>
            <a:prstGeom prst="line">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88" name="Line 764"/>
            <p:cNvSpPr>
              <a:spLocks noChangeShapeType="1"/>
            </p:cNvSpPr>
            <p:nvPr/>
          </p:nvSpPr>
          <p:spPr bwMode="auto">
            <a:xfrm flipH="1">
              <a:off x="3193" y="2866"/>
              <a:ext cx="27" cy="1"/>
            </a:xfrm>
            <a:prstGeom prst="line">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89" name="Line 765"/>
            <p:cNvSpPr>
              <a:spLocks noChangeShapeType="1"/>
            </p:cNvSpPr>
            <p:nvPr/>
          </p:nvSpPr>
          <p:spPr bwMode="auto">
            <a:xfrm flipH="1">
              <a:off x="3193" y="2651"/>
              <a:ext cx="27" cy="1"/>
            </a:xfrm>
            <a:prstGeom prst="line">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90" name="Line 766"/>
            <p:cNvSpPr>
              <a:spLocks noChangeShapeType="1"/>
            </p:cNvSpPr>
            <p:nvPr/>
          </p:nvSpPr>
          <p:spPr bwMode="auto">
            <a:xfrm flipH="1">
              <a:off x="3193" y="2432"/>
              <a:ext cx="27" cy="1"/>
            </a:xfrm>
            <a:prstGeom prst="line">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91" name="Line 767"/>
            <p:cNvSpPr>
              <a:spLocks noChangeShapeType="1"/>
            </p:cNvSpPr>
            <p:nvPr/>
          </p:nvSpPr>
          <p:spPr bwMode="auto">
            <a:xfrm flipH="1">
              <a:off x="3193" y="2217"/>
              <a:ext cx="27" cy="1"/>
            </a:xfrm>
            <a:prstGeom prst="line">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92" name="Line 768"/>
            <p:cNvSpPr>
              <a:spLocks noChangeShapeType="1"/>
            </p:cNvSpPr>
            <p:nvPr/>
          </p:nvSpPr>
          <p:spPr bwMode="auto">
            <a:xfrm flipH="1">
              <a:off x="3193" y="1998"/>
              <a:ext cx="27" cy="1"/>
            </a:xfrm>
            <a:prstGeom prst="line">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93" name="Line 769"/>
            <p:cNvSpPr>
              <a:spLocks noChangeShapeType="1"/>
            </p:cNvSpPr>
            <p:nvPr/>
          </p:nvSpPr>
          <p:spPr bwMode="auto">
            <a:xfrm flipH="1">
              <a:off x="3193" y="1782"/>
              <a:ext cx="27" cy="1"/>
            </a:xfrm>
            <a:prstGeom prst="line">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94" name="Line 770"/>
            <p:cNvSpPr>
              <a:spLocks noChangeShapeType="1"/>
            </p:cNvSpPr>
            <p:nvPr/>
          </p:nvSpPr>
          <p:spPr bwMode="auto">
            <a:xfrm flipH="1">
              <a:off x="3193" y="1567"/>
              <a:ext cx="27" cy="1"/>
            </a:xfrm>
            <a:prstGeom prst="line">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95" name="Line 771"/>
            <p:cNvSpPr>
              <a:spLocks noChangeShapeType="1"/>
            </p:cNvSpPr>
            <p:nvPr/>
          </p:nvSpPr>
          <p:spPr bwMode="auto">
            <a:xfrm flipH="1">
              <a:off x="3193" y="1348"/>
              <a:ext cx="27" cy="1"/>
            </a:xfrm>
            <a:prstGeom prst="line">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96" name="Line 772"/>
            <p:cNvSpPr>
              <a:spLocks noChangeShapeType="1"/>
            </p:cNvSpPr>
            <p:nvPr/>
          </p:nvSpPr>
          <p:spPr bwMode="auto">
            <a:xfrm flipH="1">
              <a:off x="3193" y="1133"/>
              <a:ext cx="27" cy="1"/>
            </a:xfrm>
            <a:prstGeom prst="line">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97" name="Rectangle 773"/>
            <p:cNvSpPr>
              <a:spLocks noChangeArrowheads="1"/>
            </p:cNvSpPr>
            <p:nvPr/>
          </p:nvSpPr>
          <p:spPr bwMode="auto">
            <a:xfrm rot="16200000">
              <a:off x="3088" y="2821"/>
              <a:ext cx="116" cy="8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rgbClr val="000000"/>
                  </a:solidFill>
                  <a:effectLst/>
                  <a:latin typeface="Arial" pitchFamily="34" charset="0"/>
                  <a:cs typeface="Arial" pitchFamily="34" charset="0"/>
                </a:rPr>
                <a:t>0.0</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798" name="Rectangle 774"/>
            <p:cNvSpPr>
              <a:spLocks noChangeArrowheads="1"/>
            </p:cNvSpPr>
            <p:nvPr/>
          </p:nvSpPr>
          <p:spPr bwMode="auto">
            <a:xfrm rot="16200000">
              <a:off x="3088" y="2606"/>
              <a:ext cx="116" cy="8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rgbClr val="000000"/>
                  </a:solidFill>
                  <a:effectLst/>
                  <a:latin typeface="Arial" pitchFamily="34" charset="0"/>
                  <a:cs typeface="Arial" pitchFamily="34" charset="0"/>
                </a:rPr>
                <a:t>1.0</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799" name="Rectangle 775"/>
            <p:cNvSpPr>
              <a:spLocks noChangeArrowheads="1"/>
            </p:cNvSpPr>
            <p:nvPr/>
          </p:nvSpPr>
          <p:spPr bwMode="auto">
            <a:xfrm rot="16200000">
              <a:off x="3088" y="2387"/>
              <a:ext cx="116" cy="8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rgbClr val="000000"/>
                  </a:solidFill>
                  <a:effectLst/>
                  <a:latin typeface="Arial" pitchFamily="34" charset="0"/>
                  <a:cs typeface="Arial" pitchFamily="34" charset="0"/>
                </a:rPr>
                <a:t>2.0</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800" name="Rectangle 776"/>
            <p:cNvSpPr>
              <a:spLocks noChangeArrowheads="1"/>
            </p:cNvSpPr>
            <p:nvPr/>
          </p:nvSpPr>
          <p:spPr bwMode="auto">
            <a:xfrm rot="16200000">
              <a:off x="3088" y="2172"/>
              <a:ext cx="116" cy="8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rgbClr val="000000"/>
                  </a:solidFill>
                  <a:effectLst/>
                  <a:latin typeface="Arial" pitchFamily="34" charset="0"/>
                  <a:cs typeface="Arial" pitchFamily="34" charset="0"/>
                </a:rPr>
                <a:t>3.0</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801" name="Rectangle 777"/>
            <p:cNvSpPr>
              <a:spLocks noChangeArrowheads="1"/>
            </p:cNvSpPr>
            <p:nvPr/>
          </p:nvSpPr>
          <p:spPr bwMode="auto">
            <a:xfrm rot="16200000">
              <a:off x="3088" y="1953"/>
              <a:ext cx="116" cy="8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rgbClr val="000000"/>
                  </a:solidFill>
                  <a:effectLst/>
                  <a:latin typeface="Arial" pitchFamily="34" charset="0"/>
                  <a:cs typeface="Arial" pitchFamily="34" charset="0"/>
                </a:rPr>
                <a:t>4.0</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802" name="Rectangle 778"/>
            <p:cNvSpPr>
              <a:spLocks noChangeArrowheads="1"/>
            </p:cNvSpPr>
            <p:nvPr/>
          </p:nvSpPr>
          <p:spPr bwMode="auto">
            <a:xfrm rot="16200000">
              <a:off x="3088" y="1737"/>
              <a:ext cx="116" cy="8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rgbClr val="000000"/>
                  </a:solidFill>
                  <a:effectLst/>
                  <a:latin typeface="Arial" pitchFamily="34" charset="0"/>
                  <a:cs typeface="Arial" pitchFamily="34" charset="0"/>
                </a:rPr>
                <a:t>5.0</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803" name="Rectangle 779"/>
            <p:cNvSpPr>
              <a:spLocks noChangeArrowheads="1"/>
            </p:cNvSpPr>
            <p:nvPr/>
          </p:nvSpPr>
          <p:spPr bwMode="auto">
            <a:xfrm rot="16200000">
              <a:off x="3088" y="1522"/>
              <a:ext cx="116" cy="8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rgbClr val="000000"/>
                  </a:solidFill>
                  <a:effectLst/>
                  <a:latin typeface="Arial" pitchFamily="34" charset="0"/>
                  <a:cs typeface="Arial" pitchFamily="34" charset="0"/>
                </a:rPr>
                <a:t>6.0</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804" name="Rectangle 780"/>
            <p:cNvSpPr>
              <a:spLocks noChangeArrowheads="1"/>
            </p:cNvSpPr>
            <p:nvPr/>
          </p:nvSpPr>
          <p:spPr bwMode="auto">
            <a:xfrm rot="16200000">
              <a:off x="3088" y="1303"/>
              <a:ext cx="116" cy="8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rgbClr val="000000"/>
                  </a:solidFill>
                  <a:effectLst/>
                  <a:latin typeface="Arial" pitchFamily="34" charset="0"/>
                  <a:cs typeface="Arial" pitchFamily="34" charset="0"/>
                </a:rPr>
                <a:t>7.0</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805" name="Rectangle 781"/>
            <p:cNvSpPr>
              <a:spLocks noChangeArrowheads="1"/>
            </p:cNvSpPr>
            <p:nvPr/>
          </p:nvSpPr>
          <p:spPr bwMode="auto">
            <a:xfrm rot="16200000">
              <a:off x="3088" y="1088"/>
              <a:ext cx="116" cy="8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rgbClr val="000000"/>
                  </a:solidFill>
                  <a:effectLst/>
                  <a:latin typeface="Arial" pitchFamily="34" charset="0"/>
                  <a:cs typeface="Arial" pitchFamily="34" charset="0"/>
                </a:rPr>
                <a:t>8.0</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806" name="Rectangle 782"/>
            <p:cNvSpPr>
              <a:spLocks noChangeArrowheads="1"/>
            </p:cNvSpPr>
            <p:nvPr/>
          </p:nvSpPr>
          <p:spPr bwMode="auto">
            <a:xfrm>
              <a:off x="3334" y="3158"/>
              <a:ext cx="787"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000000"/>
                  </a:solidFill>
                  <a:effectLst/>
                  <a:latin typeface="Arial" pitchFamily="34" charset="0"/>
                  <a:cs typeface="Arial" pitchFamily="34" charset="0"/>
                </a:rPr>
                <a:t>Australian red wines</a:t>
              </a:r>
              <a:endParaRPr kumimoji="0" lang="en-US" sz="1000" b="1" i="0" u="none" strike="noStrike" cap="none" normalizeH="0" baseline="0" dirty="0">
                <a:ln>
                  <a:noFill/>
                </a:ln>
                <a:solidFill>
                  <a:schemeClr val="tx1"/>
                </a:solidFill>
                <a:effectLst/>
                <a:latin typeface="Arial" pitchFamily="34" charset="0"/>
                <a:cs typeface="Arial" pitchFamily="34" charset="0"/>
              </a:endParaRPr>
            </a:p>
          </p:txBody>
        </p:sp>
        <p:sp>
          <p:nvSpPr>
            <p:cNvPr id="1807" name="Rectangle 783"/>
            <p:cNvSpPr>
              <a:spLocks noChangeArrowheads="1"/>
            </p:cNvSpPr>
            <p:nvPr/>
          </p:nvSpPr>
          <p:spPr bwMode="auto">
            <a:xfrm>
              <a:off x="4377" y="3158"/>
              <a:ext cx="876"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000000"/>
                  </a:solidFill>
                  <a:effectLst/>
                  <a:latin typeface="Arial" pitchFamily="34" charset="0"/>
                  <a:cs typeface="Arial" pitchFamily="34" charset="0"/>
                </a:rPr>
                <a:t>International red wines</a:t>
              </a:r>
              <a:endParaRPr kumimoji="0" lang="en-US" sz="1000" b="1" i="0" u="none" strike="noStrike" cap="none" normalizeH="0" baseline="0" dirty="0">
                <a:ln>
                  <a:noFill/>
                </a:ln>
                <a:solidFill>
                  <a:schemeClr val="tx1"/>
                </a:solidFill>
                <a:effectLst/>
                <a:latin typeface="Arial" pitchFamily="34" charset="0"/>
                <a:cs typeface="Arial" pitchFamily="34" charset="0"/>
              </a:endParaRPr>
            </a:p>
          </p:txBody>
        </p:sp>
        <p:sp>
          <p:nvSpPr>
            <p:cNvPr id="1808" name="Rectangle 784"/>
            <p:cNvSpPr>
              <a:spLocks noChangeArrowheads="1"/>
            </p:cNvSpPr>
            <p:nvPr/>
          </p:nvSpPr>
          <p:spPr bwMode="auto">
            <a:xfrm rot="16200000">
              <a:off x="2787" y="1948"/>
              <a:ext cx="387"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err="1">
                  <a:ln>
                    <a:noFill/>
                  </a:ln>
                  <a:solidFill>
                    <a:srgbClr val="000000"/>
                  </a:solidFill>
                  <a:effectLst/>
                  <a:latin typeface="Arial" pitchFamily="34" charset="0"/>
                  <a:cs typeface="Arial" pitchFamily="34" charset="0"/>
                </a:rPr>
                <a:t>Mn</a:t>
              </a:r>
              <a:r>
                <a:rPr kumimoji="0" lang="en-US" sz="1000" b="1" i="0" u="none" strike="noStrike" cap="none" normalizeH="0" baseline="0" dirty="0">
                  <a:ln>
                    <a:noFill/>
                  </a:ln>
                  <a:solidFill>
                    <a:srgbClr val="000000"/>
                  </a:solidFill>
                  <a:effectLst/>
                  <a:latin typeface="Arial" pitchFamily="34" charset="0"/>
                  <a:cs typeface="Arial" pitchFamily="34" charset="0"/>
                </a:rPr>
                <a:t> (mg/L)</a:t>
              </a:r>
              <a:endParaRPr kumimoji="0" lang="en-US" sz="1000" b="1" i="0" u="none" strike="noStrike" cap="none" normalizeH="0" baseline="0" dirty="0">
                <a:ln>
                  <a:noFill/>
                </a:ln>
                <a:solidFill>
                  <a:schemeClr val="tx1"/>
                </a:solidFill>
                <a:effectLst/>
                <a:latin typeface="Arial" pitchFamily="34" charset="0"/>
                <a:cs typeface="Arial" pitchFamily="34" charset="0"/>
              </a:endParaRPr>
            </a:p>
          </p:txBody>
        </p:sp>
        <p:sp>
          <p:nvSpPr>
            <p:cNvPr id="1809" name="Line 785"/>
            <p:cNvSpPr>
              <a:spLocks noChangeShapeType="1"/>
            </p:cNvSpPr>
            <p:nvPr/>
          </p:nvSpPr>
          <p:spPr bwMode="auto">
            <a:xfrm flipV="1">
              <a:off x="4267" y="1061"/>
              <a:ext cx="1" cy="1877"/>
            </a:xfrm>
            <a:prstGeom prst="line">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810" name="Rectangle 786"/>
            <p:cNvSpPr>
              <a:spLocks noChangeArrowheads="1"/>
            </p:cNvSpPr>
            <p:nvPr/>
          </p:nvSpPr>
          <p:spPr bwMode="auto">
            <a:xfrm>
              <a:off x="3220" y="1061"/>
              <a:ext cx="2094" cy="1877"/>
            </a:xfrm>
            <a:prstGeom prst="rect">
              <a:avLst/>
            </a:prstGeom>
            <a:noFill/>
            <a:ln w="63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418406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028"/>
                                        </p:tgtEl>
                                        <p:attrNameLst>
                                          <p:attrName>style.visibility</p:attrName>
                                        </p:attrNameLst>
                                      </p:cBhvr>
                                      <p:to>
                                        <p:strVal val="visible"/>
                                      </p:to>
                                    </p:set>
                                    <p:animEffect transition="in" filter="fade">
                                      <p:cBhvr>
                                        <p:cTn id="10" dur="2000"/>
                                        <p:tgtEl>
                                          <p:spTgt spid="102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2000"/>
                                        <p:tgtEl>
                                          <p:spTgt spid="7">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739"/>
                                        </p:tgtEl>
                                        <p:attrNameLst>
                                          <p:attrName>style.visibility</p:attrName>
                                        </p:attrNameLst>
                                      </p:cBhvr>
                                      <p:to>
                                        <p:strVal val="visible"/>
                                      </p:to>
                                    </p:set>
                                    <p:animEffect transition="in" filter="fade">
                                      <p:cBhvr>
                                        <p:cTn id="18" dur="2000"/>
                                        <p:tgtEl>
                                          <p:spTgt spid="17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5951004" cy="868958"/>
          </a:xfrm>
        </p:spPr>
        <p:txBody>
          <a:bodyPr>
            <a:normAutofit fontScale="90000"/>
          </a:bodyPr>
          <a:lstStyle/>
          <a:p>
            <a:pPr algn="l"/>
            <a:r>
              <a:rPr lang="en-AU" u="sng" dirty="0"/>
              <a:t>Short-term environmental impacts appear significant</a:t>
            </a:r>
          </a:p>
        </p:txBody>
      </p:sp>
      <p:pic>
        <p:nvPicPr>
          <p:cNvPr id="5" name="Picture 1" descr="C:\Users\Ferman PC Take 2\AppData\Local\Temp\APEC_Wine_Regulatory_Forum_Logo-2014a-1.jpg"/>
          <p:cNvPicPr>
            <a:picLocks noChangeAspect="1"/>
          </p:cNvPicPr>
          <p:nvPr/>
        </p:nvPicPr>
        <p:blipFill>
          <a:blip r:embed="rId3" cstate="print"/>
          <a:srcRect/>
          <a:stretch>
            <a:fillRect/>
          </a:stretch>
        </p:blipFill>
        <p:spPr bwMode="auto">
          <a:xfrm>
            <a:off x="6516216" y="116632"/>
            <a:ext cx="2448272" cy="637357"/>
          </a:xfrm>
          <a:prstGeom prst="rect">
            <a:avLst/>
          </a:prstGeom>
          <a:noFill/>
          <a:ln w="9525">
            <a:noFill/>
            <a:miter lim="800000"/>
            <a:headEnd/>
            <a:tailEnd/>
          </a:ln>
        </p:spPr>
      </p:pic>
      <p:pic>
        <p:nvPicPr>
          <p:cNvPr id="6" name="Picture 5"/>
          <p:cNvPicPr/>
          <p:nvPr/>
        </p:nvPicPr>
        <p:blipFill>
          <a:blip r:embed="rId4" cstate="print"/>
          <a:srcRect/>
          <a:stretch>
            <a:fillRect/>
          </a:stretch>
        </p:blipFill>
        <p:spPr bwMode="auto">
          <a:xfrm>
            <a:off x="1691680" y="1556792"/>
            <a:ext cx="5486400" cy="3657600"/>
          </a:xfrm>
          <a:prstGeom prst="rect">
            <a:avLst/>
          </a:prstGeom>
          <a:noFill/>
          <a:ln w="9525">
            <a:noFill/>
            <a:miter lim="800000"/>
            <a:headEnd/>
            <a:tailEnd/>
          </a:ln>
        </p:spPr>
      </p:pic>
      <p:sp>
        <p:nvSpPr>
          <p:cNvPr id="7" name="Content Placeholder 6"/>
          <p:cNvSpPr>
            <a:spLocks noGrp="1"/>
          </p:cNvSpPr>
          <p:nvPr>
            <p:ph idx="1"/>
          </p:nvPr>
        </p:nvSpPr>
        <p:spPr>
          <a:xfrm>
            <a:off x="457200" y="5445224"/>
            <a:ext cx="8229600" cy="1412776"/>
          </a:xfrm>
        </p:spPr>
        <p:txBody>
          <a:bodyPr>
            <a:normAutofit fontScale="77500" lnSpcReduction="20000"/>
          </a:bodyPr>
          <a:lstStyle/>
          <a:p>
            <a:r>
              <a:rPr lang="en-AU" dirty="0"/>
              <a:t>Vintage-to-vintage variation is significant.</a:t>
            </a:r>
          </a:p>
          <a:p>
            <a:r>
              <a:rPr lang="en-AU" dirty="0"/>
              <a:t>This would appear to be linked to changes in climatic conditions and their impact on the bioavailability of </a:t>
            </a:r>
            <a:r>
              <a:rPr lang="en-AU" dirty="0" err="1"/>
              <a:t>Mn</a:t>
            </a:r>
            <a:r>
              <a:rPr lang="en-AU" dirty="0"/>
              <a:t> in soil.</a:t>
            </a:r>
          </a:p>
        </p:txBody>
      </p:sp>
    </p:spTree>
    <p:extLst>
      <p:ext uri="{BB962C8B-B14F-4D97-AF65-F5344CB8AC3E}">
        <p14:creationId xmlns:p14="http://schemas.microsoft.com/office/powerpoint/2010/main" val="418406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2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5734980" cy="868958"/>
          </a:xfrm>
        </p:spPr>
        <p:txBody>
          <a:bodyPr>
            <a:normAutofit fontScale="90000"/>
          </a:bodyPr>
          <a:lstStyle/>
          <a:p>
            <a:pPr algn="l"/>
            <a:r>
              <a:rPr lang="en-AU" u="sng" dirty="0"/>
              <a:t>Impact of fungicide sprays</a:t>
            </a:r>
          </a:p>
        </p:txBody>
      </p:sp>
      <p:pic>
        <p:nvPicPr>
          <p:cNvPr id="5" name="Picture 1" descr="C:\Users\Ferman PC Take 2\AppData\Local\Temp\APEC_Wine_Regulatory_Forum_Logo-2014a-1.jpg"/>
          <p:cNvPicPr>
            <a:picLocks noChangeAspect="1"/>
          </p:cNvPicPr>
          <p:nvPr/>
        </p:nvPicPr>
        <p:blipFill>
          <a:blip r:embed="rId3" cstate="print"/>
          <a:srcRect/>
          <a:stretch>
            <a:fillRect/>
          </a:stretch>
        </p:blipFill>
        <p:spPr bwMode="auto">
          <a:xfrm>
            <a:off x="6516216" y="116632"/>
            <a:ext cx="2448272" cy="637357"/>
          </a:xfrm>
          <a:prstGeom prst="rect">
            <a:avLst/>
          </a:prstGeom>
          <a:noFill/>
          <a:ln w="9525">
            <a:noFill/>
            <a:miter lim="800000"/>
            <a:headEnd/>
            <a:tailEnd/>
          </a:ln>
        </p:spPr>
      </p:pic>
      <p:graphicFrame>
        <p:nvGraphicFramePr>
          <p:cNvPr id="6" name="Chart 5"/>
          <p:cNvGraphicFramePr/>
          <p:nvPr/>
        </p:nvGraphicFramePr>
        <p:xfrm>
          <a:off x="1979712" y="1340768"/>
          <a:ext cx="4824536" cy="3384376"/>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6"/>
          <p:cNvSpPr>
            <a:spLocks noGrp="1"/>
          </p:cNvSpPr>
          <p:nvPr>
            <p:ph idx="1"/>
          </p:nvPr>
        </p:nvSpPr>
        <p:spPr>
          <a:xfrm>
            <a:off x="539552" y="5013176"/>
            <a:ext cx="8604448" cy="1440160"/>
          </a:xfrm>
        </p:spPr>
        <p:txBody>
          <a:bodyPr>
            <a:normAutofit lnSpcReduction="10000"/>
          </a:bodyPr>
          <a:lstStyle/>
          <a:p>
            <a:r>
              <a:rPr lang="en-AU" sz="2200" dirty="0"/>
              <a:t>Some studies found a link between the use of </a:t>
            </a:r>
            <a:r>
              <a:rPr lang="en-AU" sz="2200" dirty="0" err="1"/>
              <a:t>Mn</a:t>
            </a:r>
            <a:r>
              <a:rPr lang="en-AU" sz="2200" dirty="0"/>
              <a:t>-containing fungicides and </a:t>
            </a:r>
            <a:r>
              <a:rPr lang="en-AU" sz="2200" dirty="0" err="1"/>
              <a:t>Mn</a:t>
            </a:r>
            <a:r>
              <a:rPr lang="en-AU" sz="2200" dirty="0"/>
              <a:t> content in wine</a:t>
            </a:r>
            <a:r>
              <a:rPr lang="en-AU" sz="2200" baseline="30000" dirty="0"/>
              <a:t>2</a:t>
            </a:r>
            <a:r>
              <a:rPr lang="en-AU" sz="2200" dirty="0"/>
              <a:t>.</a:t>
            </a:r>
          </a:p>
          <a:p>
            <a:r>
              <a:rPr lang="en-AU" sz="2200" dirty="0"/>
              <a:t>However, a recent study at the AWRI found no clear link to between the number of spray applications and final concentration in wine.</a:t>
            </a:r>
          </a:p>
          <a:p>
            <a:pPr>
              <a:buNone/>
            </a:pPr>
            <a:endParaRPr lang="en-AU" dirty="0"/>
          </a:p>
        </p:txBody>
      </p:sp>
      <p:sp>
        <p:nvSpPr>
          <p:cNvPr id="8" name="TextBox 7"/>
          <p:cNvSpPr txBox="1"/>
          <p:nvPr/>
        </p:nvSpPr>
        <p:spPr>
          <a:xfrm>
            <a:off x="683568" y="6381328"/>
            <a:ext cx="7920880" cy="338554"/>
          </a:xfrm>
          <a:prstGeom prst="rect">
            <a:avLst/>
          </a:prstGeom>
          <a:noFill/>
        </p:spPr>
        <p:txBody>
          <a:bodyPr wrap="square" rtlCol="0">
            <a:spAutoFit/>
          </a:bodyPr>
          <a:lstStyle/>
          <a:p>
            <a:r>
              <a:rPr lang="en-AU" sz="800" dirty="0"/>
              <a:t>2 </a:t>
            </a:r>
            <a:r>
              <a:rPr lang="en-AU" sz="800" dirty="0" err="1"/>
              <a:t>Pera</a:t>
            </a:r>
            <a:r>
              <a:rPr lang="en-AU" sz="800" dirty="0"/>
              <a:t>, L. la </a:t>
            </a:r>
            <a:r>
              <a:rPr lang="en-AU" sz="800" dirty="0" err="1"/>
              <a:t>Dugo</a:t>
            </a:r>
            <a:r>
              <a:rPr lang="en-AU" sz="800" dirty="0"/>
              <a:t>, G. </a:t>
            </a:r>
            <a:r>
              <a:rPr lang="en-AU" sz="800" dirty="0" err="1"/>
              <a:t>Rando</a:t>
            </a:r>
            <a:r>
              <a:rPr lang="en-AU" sz="800" dirty="0"/>
              <a:t>, R. Bella, G. </a:t>
            </a:r>
            <a:r>
              <a:rPr lang="en-AU" sz="800" dirty="0" err="1"/>
              <a:t>di</a:t>
            </a:r>
            <a:r>
              <a:rPr lang="en-AU" sz="800" dirty="0"/>
              <a:t> </a:t>
            </a:r>
            <a:r>
              <a:rPr lang="en-AU" sz="800" dirty="0" err="1"/>
              <a:t>Maisano</a:t>
            </a:r>
            <a:r>
              <a:rPr lang="en-AU" sz="800" dirty="0"/>
              <a:t>, R. Salvo, F. Statistical study of the influence of fungicide treatments ( </a:t>
            </a:r>
            <a:r>
              <a:rPr lang="en-AU" sz="800" dirty="0" err="1"/>
              <a:t>mancozeb</a:t>
            </a:r>
            <a:r>
              <a:rPr lang="en-AU" sz="800" dirty="0"/>
              <a:t>, </a:t>
            </a:r>
            <a:r>
              <a:rPr lang="en-AU" sz="800" dirty="0" err="1"/>
              <a:t>zoxamide</a:t>
            </a:r>
            <a:r>
              <a:rPr lang="en-AU" sz="800" dirty="0"/>
              <a:t> and copper </a:t>
            </a:r>
            <a:r>
              <a:rPr lang="en-AU" sz="800" dirty="0" err="1"/>
              <a:t>oxychloride</a:t>
            </a:r>
            <a:r>
              <a:rPr lang="en-AU" sz="800" dirty="0"/>
              <a:t>) on heavy metal concentrations in Sicilian red wine.. </a:t>
            </a:r>
            <a:r>
              <a:rPr lang="en-AU" sz="800" i="1" dirty="0"/>
              <a:t>Food Additives and Contaminants</a:t>
            </a:r>
            <a:r>
              <a:rPr lang="en-AU" sz="800" dirty="0"/>
              <a:t> 25 3 : 302-313 ; 2008.</a:t>
            </a:r>
          </a:p>
        </p:txBody>
      </p:sp>
    </p:spTree>
    <p:extLst>
      <p:ext uri="{BB962C8B-B14F-4D97-AF65-F5344CB8AC3E}">
        <p14:creationId xmlns:p14="http://schemas.microsoft.com/office/powerpoint/2010/main" val="418406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2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2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864</TotalTime>
  <Words>1175</Words>
  <Application>Microsoft Office PowerPoint</Application>
  <PresentationFormat>On-screen Show (4:3)</PresentationFormat>
  <Paragraphs>111</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APEC WRF WG - Technical Issues under Consideration at the Codex Committee on Food Additives (CCFA)</vt:lpstr>
      <vt:lpstr>Organic acids in wine</vt:lpstr>
      <vt:lpstr>A complex story</vt:lpstr>
      <vt:lpstr>No simple relationship</vt:lpstr>
      <vt:lpstr>An integral winemaking tool</vt:lpstr>
      <vt:lpstr>Manganese in wine</vt:lpstr>
      <vt:lpstr>Significant variability</vt:lpstr>
      <vt:lpstr>Short-term environmental impacts appear significant</vt:lpstr>
      <vt:lpstr>Impact of fungicide sprays</vt:lpstr>
      <vt:lpstr>Mn - a difficult to control natural component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APEC WRF WG - Enhanced Risk Controls</dc:title>
  <dc:creator>Windows User</dc:creator>
  <cp:lastModifiedBy>Intern DC</cp:lastModifiedBy>
  <cp:revision>89</cp:revision>
  <dcterms:created xsi:type="dcterms:W3CDTF">2014-04-26T04:27:31Z</dcterms:created>
  <dcterms:modified xsi:type="dcterms:W3CDTF">2017-10-18T17:14:06Z</dcterms:modified>
</cp:coreProperties>
</file>