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8"/>
  </p:notesMasterIdLst>
  <p:handoutMasterIdLst>
    <p:handoutMasterId r:id="rId9"/>
  </p:handoutMasterIdLst>
  <p:sldIdLst>
    <p:sldId id="261" r:id="rId3"/>
    <p:sldId id="265" r:id="rId4"/>
    <p:sldId id="257" r:id="rId5"/>
    <p:sldId id="269" r:id="rId6"/>
    <p:sldId id="27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88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7" autoAdjust="0"/>
    <p:restoredTop sz="94660"/>
  </p:normalViewPr>
  <p:slideViewPr>
    <p:cSldViewPr snapToGrid="0">
      <p:cViewPr varScale="1">
        <p:scale>
          <a:sx n="124" d="100"/>
          <a:sy n="124" d="100"/>
        </p:scale>
        <p:origin x="396" y="96"/>
      </p:cViewPr>
      <p:guideLst>
        <p:guide pos="2880"/>
        <p:guide orient="horz" pos="216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2" d="100"/>
          <a:sy n="82" d="100"/>
        </p:scale>
        <p:origin x="385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041DB8-B66F-4DC8-A96E-33677E0F90FF}" type="datetimeFigureOut">
              <a:rPr lang="en-US" smtClean="0"/>
              <a:t>9/29/2016</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604A0D4-B89B-4ADD-AF9E-38636B40EE4E}" type="slidenum">
              <a:rPr lang="en-US" smtClean="0"/>
              <a:t>‹#›</a:t>
            </a:fld>
            <a:endParaRPr lang="en-US"/>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B49C4A-65AC-492D-9701-81B46C3AD0E4}" type="datetimeFigureOut">
              <a:rPr lang="en-US" smtClean="0"/>
              <a:t>9/29/2016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869989-EB00-4EE7-BCB5-25BDC5BB29F8}" type="slidenum">
              <a:rPr lang="en-US" smtClean="0"/>
              <a:t>‹#›</a:t>
            </a:fld>
            <a:endParaRPr lang="en-US"/>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3</a:t>
            </a:fld>
            <a:endParaRPr lang="en-US"/>
          </a:p>
        </p:txBody>
      </p:sp>
    </p:spTree>
    <p:extLst>
      <p:ext uri="{BB962C8B-B14F-4D97-AF65-F5344CB8AC3E}">
        <p14:creationId xmlns:p14="http://schemas.microsoft.com/office/powerpoint/2010/main" val="19803039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 name="Group 4"/>
          <p:cNvGrpSpPr/>
          <p:nvPr userDrawn="1"/>
        </p:nvGrpSpPr>
        <p:grpSpPr bwMode="hidden">
          <a:xfrm>
            <a:off x="-9418" y="-68921"/>
            <a:ext cx="9144002" cy="6858000"/>
            <a:chOff x="-1" y="0"/>
            <a:chExt cx="12192002" cy="6858000"/>
          </a:xfrm>
        </p:grpSpPr>
        <p:cxnSp>
          <p:nvCxnSpPr>
            <p:cNvPr id="6" name="Straight Connector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Group 22"/>
            <p:cNvGrpSpPr/>
            <p:nvPr userDrawn="1"/>
          </p:nvGrpSpPr>
          <p:grpSpPr bwMode="hidden">
            <a:xfrm>
              <a:off x="-1" y="0"/>
              <a:ext cx="12192001" cy="6858000"/>
              <a:chOff x="-1" y="0"/>
              <a:chExt cx="12192001" cy="6858000"/>
            </a:xfrm>
          </p:grpSpPr>
          <p:cxnSp>
            <p:nvCxnSpPr>
              <p:cNvPr id="41" name="Straight Connector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Group 45"/>
              <p:cNvGrpSpPr/>
              <p:nvPr/>
            </p:nvGrpSpPr>
            <p:grpSpPr bwMode="hidden">
              <a:xfrm>
                <a:off x="6327885" y="0"/>
                <a:ext cx="5864115" cy="5898673"/>
                <a:chOff x="6327885" y="0"/>
                <a:chExt cx="5864115" cy="5898673"/>
              </a:xfrm>
            </p:grpSpPr>
            <p:cxnSp>
              <p:nvCxnSpPr>
                <p:cNvPr id="52" name="Straight Connector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Straight Connector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userDrawn="1"/>
          </p:nvGrpSpPr>
          <p:grpSpPr bwMode="hidden">
            <a:xfrm flipH="1">
              <a:off x="0" y="0"/>
              <a:ext cx="12192001" cy="6858000"/>
              <a:chOff x="-1" y="0"/>
              <a:chExt cx="12192001" cy="6858000"/>
            </a:xfrm>
          </p:grpSpPr>
          <p:cxnSp>
            <p:nvCxnSpPr>
              <p:cNvPr id="25" name="Straight Connector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bwMode="hidden">
              <a:xfrm>
                <a:off x="6327885" y="0"/>
                <a:ext cx="5864115" cy="5898673"/>
                <a:chOff x="6327885" y="0"/>
                <a:chExt cx="5864115" cy="5898673"/>
              </a:xfrm>
            </p:grpSpPr>
            <p:cxnSp>
              <p:nvCxnSpPr>
                <p:cNvPr id="36" name="Straight Connector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Straight Connector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ctrTitle"/>
          </p:nvPr>
        </p:nvSpPr>
        <p:spPr>
          <a:xfrm>
            <a:off x="970384" y="1909347"/>
            <a:ext cx="7203233" cy="2901467"/>
          </a:xfrm>
        </p:spPr>
        <p:txBody>
          <a:bodyPr anchor="b">
            <a:normAutofit/>
          </a:bodyPr>
          <a:lstStyle>
            <a:lvl1pPr algn="l">
              <a:lnSpc>
                <a:spcPct val="76000"/>
              </a:lnSpc>
              <a:defRPr sz="6000" cap="none" baseline="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964245" y="5043514"/>
            <a:ext cx="7203233" cy="457200"/>
          </a:xfrm>
        </p:spPr>
        <p:txBody>
          <a:bodyPr>
            <a:normAutofit/>
          </a:bodyPr>
          <a:lstStyle>
            <a:lvl1pPr marL="0" indent="0" algn="l">
              <a:spcBef>
                <a:spcPts val="0"/>
              </a:spcBef>
              <a:buNone/>
              <a:defRPr sz="1500" b="0">
                <a:solidFill>
                  <a:schemeClr val="accent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cxnSp>
        <p:nvCxnSpPr>
          <p:cNvPr id="58" name="Straight Connector 57"/>
          <p:cNvCxnSpPr/>
          <p:nvPr userDrawn="1"/>
        </p:nvCxnSpPr>
        <p:spPr>
          <a:xfrm>
            <a:off x="970384" y="4810813"/>
            <a:ext cx="72009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0" name="Footer Placeholder 56"/>
          <p:cNvSpPr txBox="1">
            <a:spLocks/>
          </p:cNvSpPr>
          <p:nvPr userDrawn="1"/>
        </p:nvSpPr>
        <p:spPr>
          <a:xfrm>
            <a:off x="4730380" y="6304679"/>
            <a:ext cx="3462287" cy="222436"/>
          </a:xfrm>
          <a:prstGeom prst="rect">
            <a:avLst/>
          </a:prstGeom>
        </p:spPr>
        <p:txBody>
          <a:bodyPr vert="horz" lIns="68580" tIns="34290" rIns="68580" bIns="34290" rtlCol="0" anchor="ctr"/>
          <a:lstStyle>
            <a:defPPr>
              <a:defRPr lang="en-US"/>
            </a:defPPr>
            <a:lvl1pPr marL="0" algn="l" defTabSz="914400" rtl="0" eaLnBrk="1" latinLnBrk="0" hangingPunct="1">
              <a:defRPr sz="800" kern="1200">
                <a:solidFill>
                  <a:schemeClr val="tx1">
                    <a:lumMod val="50000"/>
                    <a:lumOff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dirty="0">
                <a:solidFill>
                  <a:schemeClr val="bg1">
                    <a:lumMod val="50000"/>
                  </a:schemeClr>
                </a:solidFill>
              </a:rPr>
              <a:t>Ottawa, Canada</a:t>
            </a:r>
          </a:p>
        </p:txBody>
      </p:sp>
      <p:sp>
        <p:nvSpPr>
          <p:cNvPr id="61" name="Rectangle 60"/>
          <p:cNvSpPr/>
          <p:nvPr userDrawn="1"/>
        </p:nvSpPr>
        <p:spPr>
          <a:xfrm>
            <a:off x="927935" y="6196809"/>
            <a:ext cx="3674404" cy="276999"/>
          </a:xfrm>
          <a:prstGeom prst="rect">
            <a:avLst/>
          </a:prstGeom>
        </p:spPr>
        <p:txBody>
          <a:bodyPr wrap="none">
            <a:spAutoFit/>
          </a:bodyPr>
          <a:lstStyle/>
          <a:p>
            <a:r>
              <a:rPr lang="en-US" sz="1200" dirty="0">
                <a:solidFill>
                  <a:schemeClr val="bg1">
                    <a:lumMod val="50000"/>
                  </a:schemeClr>
                </a:solidFill>
              </a:rPr>
              <a:t>APEC Wine Regulatory Forum |  October 6-7, 2016</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8895" y="318868"/>
            <a:ext cx="4194782" cy="1275208"/>
          </a:xfrm>
          <a:prstGeom prst="rect">
            <a:avLst/>
          </a:prstGeom>
        </p:spPr>
      </p:pic>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06985" y="489857"/>
            <a:ext cx="1265465" cy="530134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71549" y="489857"/>
            <a:ext cx="5690508" cy="530134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8"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9" name="Date Placeholder 3"/>
          <p:cNvSpPr>
            <a:spLocks noGrp="1"/>
          </p:cNvSpPr>
          <p:nvPr>
            <p:ph type="dt" sz="half" idx="10"/>
          </p:nvPr>
        </p:nvSpPr>
        <p:spPr>
          <a:xfrm>
            <a:off x="7350236" y="6289679"/>
            <a:ext cx="1028452" cy="222436"/>
          </a:xfrm>
          <a:prstGeom prst="rect">
            <a:avLst/>
          </a:prstGeom>
        </p:spPr>
        <p:txBody>
          <a:bodyPr/>
          <a:lstStyle>
            <a:lvl1pPr>
              <a:defRPr/>
            </a:lvl1pPr>
          </a:lstStyle>
          <a:p>
            <a:r>
              <a:rPr lang="en-US" dirty="0"/>
              <a:t>Ottawa, Canada</a:t>
            </a:r>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5"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4"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Group 6"/>
          <p:cNvGrpSpPr/>
          <p:nvPr userDrawn="1"/>
        </p:nvGrpSpPr>
        <p:grpSpPr bwMode="hidden">
          <a:xfrm>
            <a:off x="-1" y="0"/>
            <a:ext cx="9144002" cy="6858000"/>
            <a:chOff x="-1" y="0"/>
            <a:chExt cx="12192002" cy="6858000"/>
          </a:xfrm>
        </p:grpSpPr>
        <p:cxnSp>
          <p:nvCxnSpPr>
            <p:cNvPr id="8" name="Straight Connector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userDrawn="1"/>
          </p:nvGrpSpPr>
          <p:grpSpPr bwMode="hidden">
            <a:xfrm>
              <a:off x="-1" y="0"/>
              <a:ext cx="12192001" cy="6858000"/>
              <a:chOff x="-1" y="0"/>
              <a:chExt cx="12192001" cy="6858000"/>
            </a:xfrm>
          </p:grpSpPr>
          <p:cxnSp>
            <p:nvCxnSpPr>
              <p:cNvPr id="42" name="Straight Connector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bwMode="hidden">
              <a:xfrm>
                <a:off x="6327885" y="0"/>
                <a:ext cx="5864115" cy="5898673"/>
                <a:chOff x="6327885" y="0"/>
                <a:chExt cx="5864115" cy="5898673"/>
              </a:xfrm>
            </p:grpSpPr>
            <p:cxnSp>
              <p:nvCxnSpPr>
                <p:cNvPr id="53" name="Straight Connector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userDrawn="1"/>
          </p:nvGrpSpPr>
          <p:grpSpPr bwMode="hidden">
            <a:xfrm flipH="1">
              <a:off x="0" y="0"/>
              <a:ext cx="12192001" cy="6858000"/>
              <a:chOff x="-1" y="0"/>
              <a:chExt cx="12192001" cy="6858000"/>
            </a:xfrm>
          </p:grpSpPr>
          <p:cxnSp>
            <p:nvCxnSpPr>
              <p:cNvPr id="26" name="Straight Connector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bwMode="hidden">
              <a:xfrm>
                <a:off x="6327885" y="0"/>
                <a:ext cx="5864115" cy="5898673"/>
                <a:chOff x="6327885" y="0"/>
                <a:chExt cx="5864115" cy="5898673"/>
              </a:xfrm>
            </p:grpSpPr>
            <p:cxnSp>
              <p:nvCxnSpPr>
                <p:cNvPr id="37" name="Straight Connector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Straight Connector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title"/>
          </p:nvPr>
        </p:nvSpPr>
        <p:spPr>
          <a:xfrm>
            <a:off x="971550" y="2541573"/>
            <a:ext cx="7200900" cy="2743200"/>
          </a:xfrm>
        </p:spPr>
        <p:txBody>
          <a:bodyPr anchor="b">
            <a:normAutofit/>
          </a:bodyPr>
          <a:lstStyle>
            <a:lvl1pPr>
              <a:lnSpc>
                <a:spcPct val="85000"/>
              </a:lnSpc>
              <a:defRPr sz="4500" cap="none"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971550" y="5431536"/>
            <a:ext cx="7200900" cy="457200"/>
          </a:xfrm>
        </p:spPr>
        <p:txBody>
          <a:bodyPr>
            <a:normAutofit/>
          </a:bodyPr>
          <a:lstStyle>
            <a:lvl1pPr marL="0" indent="0">
              <a:spcBef>
                <a:spcPts val="0"/>
              </a:spcBef>
              <a:buNone/>
              <a:defRPr sz="1500" b="0">
                <a:solidFill>
                  <a:schemeClr val="tx1"/>
                </a:solidFill>
              </a:defRPr>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a:t>Edit Master text styles</a:t>
            </a:r>
          </a:p>
        </p:txBody>
      </p:sp>
      <p:cxnSp>
        <p:nvCxnSpPr>
          <p:cNvPr id="58" name="Straight Connector 57"/>
          <p:cNvCxnSpPr/>
          <p:nvPr userDrawn="1"/>
        </p:nvCxnSpPr>
        <p:spPr>
          <a:xfrm>
            <a:off x="971550" y="5294175"/>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71550" y="1981200"/>
            <a:ext cx="3429000" cy="3810001"/>
          </a:xfrm>
        </p:spPr>
        <p:txBody>
          <a:bodyPr>
            <a:normAutofit/>
          </a:bodyPr>
          <a:lstStyle>
            <a:lvl1pPr>
              <a:defRPr sz="1500"/>
            </a:lvl1pPr>
            <a:lvl2pPr>
              <a:defRPr sz="1350"/>
            </a:lvl2pPr>
            <a:lvl3pPr>
              <a:defRPr sz="1200"/>
            </a:lvl3pPr>
            <a:lvl4pPr>
              <a:defRPr sz="1050"/>
            </a:lvl4pPr>
            <a:lvl5pPr>
              <a:defRPr sz="10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43450" y="1981200"/>
            <a:ext cx="3429000" cy="3810001"/>
          </a:xfrm>
        </p:spPr>
        <p:txBody>
          <a:bodyPr>
            <a:normAutofit/>
          </a:bodyPr>
          <a:lstStyle>
            <a:lvl1pPr>
              <a:defRPr sz="1500"/>
            </a:lvl1pPr>
            <a:lvl2pPr>
              <a:defRPr sz="1350"/>
            </a:lvl2pPr>
            <a:lvl3pPr>
              <a:defRPr sz="1200"/>
            </a:lvl3pPr>
            <a:lvl4pPr>
              <a:defRPr sz="1050"/>
            </a:lvl4pPr>
            <a:lvl5pPr>
              <a:defRPr sz="10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12"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13"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971550" y="1818322"/>
            <a:ext cx="3429000" cy="641350"/>
          </a:xfrm>
        </p:spPr>
        <p:txBody>
          <a:bodyPr anchor="ctr">
            <a:normAutofit/>
          </a:bodyPr>
          <a:lstStyle>
            <a:lvl1pPr marL="0" indent="0">
              <a:spcBef>
                <a:spcPts val="0"/>
              </a:spcBef>
              <a:buNone/>
              <a:defRPr sz="15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971550" y="2503714"/>
            <a:ext cx="3429000" cy="3287487"/>
          </a:xfrm>
        </p:spPr>
        <p:txBody>
          <a:bodyPr>
            <a:normAutofit/>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43450" y="1818322"/>
            <a:ext cx="3429000" cy="641350"/>
          </a:xfrm>
        </p:spPr>
        <p:txBody>
          <a:bodyPr anchor="ctr">
            <a:normAutofit/>
          </a:bodyPr>
          <a:lstStyle>
            <a:lvl1pPr marL="0" indent="0">
              <a:spcBef>
                <a:spcPts val="0"/>
              </a:spcBef>
              <a:buNone/>
              <a:defRPr sz="15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743450" y="2503714"/>
            <a:ext cx="3429000" cy="3287487"/>
          </a:xfrm>
        </p:spPr>
        <p:txBody>
          <a:bodyPr>
            <a:normAutofit/>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17"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18"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2"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13"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14"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161" name="Group 160"/>
          <p:cNvGrpSpPr/>
          <p:nvPr userDrawn="1"/>
        </p:nvGrpSpPr>
        <p:grpSpPr bwMode="hidden">
          <a:xfrm>
            <a:off x="-1" y="0"/>
            <a:ext cx="9144002" cy="6858000"/>
            <a:chOff x="-1" y="0"/>
            <a:chExt cx="12192002" cy="6858000"/>
          </a:xfrm>
        </p:grpSpPr>
        <p:cxnSp>
          <p:nvCxnSpPr>
            <p:cNvPr id="162" name="Straight Connector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Group 177"/>
            <p:cNvGrpSpPr/>
            <p:nvPr userDrawn="1"/>
          </p:nvGrpSpPr>
          <p:grpSpPr bwMode="hidden">
            <a:xfrm>
              <a:off x="-1" y="0"/>
              <a:ext cx="12192001" cy="6858000"/>
              <a:chOff x="-1" y="0"/>
              <a:chExt cx="12192001" cy="6858000"/>
            </a:xfrm>
          </p:grpSpPr>
          <p:cxnSp>
            <p:nvCxnSpPr>
              <p:cNvPr id="196" name="Straight Connector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Group 200"/>
              <p:cNvGrpSpPr/>
              <p:nvPr/>
            </p:nvGrpSpPr>
            <p:grpSpPr bwMode="hidden">
              <a:xfrm>
                <a:off x="6327885" y="0"/>
                <a:ext cx="5864115" cy="5898673"/>
                <a:chOff x="6327885" y="0"/>
                <a:chExt cx="5864115" cy="5898673"/>
              </a:xfrm>
            </p:grpSpPr>
            <p:cxnSp>
              <p:nvCxnSpPr>
                <p:cNvPr id="207" name="Straight Connector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Straight Connector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Group 178"/>
            <p:cNvGrpSpPr/>
            <p:nvPr userDrawn="1"/>
          </p:nvGrpSpPr>
          <p:grpSpPr bwMode="hidden">
            <a:xfrm flipH="1">
              <a:off x="0" y="0"/>
              <a:ext cx="12192001" cy="6858000"/>
              <a:chOff x="-1" y="0"/>
              <a:chExt cx="12192001" cy="6858000"/>
            </a:xfrm>
          </p:grpSpPr>
          <p:cxnSp>
            <p:nvCxnSpPr>
              <p:cNvPr id="180" name="Straight Connector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Group 184"/>
              <p:cNvGrpSpPr/>
              <p:nvPr/>
            </p:nvGrpSpPr>
            <p:grpSpPr bwMode="hidden">
              <a:xfrm>
                <a:off x="6327885" y="0"/>
                <a:ext cx="5864115" cy="5898673"/>
                <a:chOff x="6327885" y="0"/>
                <a:chExt cx="5864115" cy="5898673"/>
              </a:xfrm>
            </p:grpSpPr>
            <p:cxnSp>
              <p:nvCxnSpPr>
                <p:cNvPr id="191" name="Straight Connector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Straight Connector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59"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60"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61"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Group 8"/>
          <p:cNvGrpSpPr/>
          <p:nvPr userDrawn="1"/>
        </p:nvGrpSpPr>
        <p:grpSpPr bwMode="hidden">
          <a:xfrm>
            <a:off x="-1" y="0"/>
            <a:ext cx="9144002" cy="6858000"/>
            <a:chOff x="-1" y="0"/>
            <a:chExt cx="12192002" cy="6858000"/>
          </a:xfrm>
        </p:grpSpPr>
        <p:cxnSp>
          <p:nvCxnSpPr>
            <p:cNvPr id="10" name="Straight Connector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Group 25"/>
            <p:cNvGrpSpPr/>
            <p:nvPr userDrawn="1"/>
          </p:nvGrpSpPr>
          <p:grpSpPr bwMode="hidden">
            <a:xfrm>
              <a:off x="-1" y="0"/>
              <a:ext cx="12192001" cy="6858000"/>
              <a:chOff x="-1" y="0"/>
              <a:chExt cx="12192001" cy="6858000"/>
            </a:xfrm>
          </p:grpSpPr>
          <p:cxnSp>
            <p:nvCxnSpPr>
              <p:cNvPr id="44" name="Straight Connector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bwMode="hidden">
              <a:xfrm>
                <a:off x="6327885" y="0"/>
                <a:ext cx="5864115" cy="5898673"/>
                <a:chOff x="6327885" y="0"/>
                <a:chExt cx="5864115" cy="5898673"/>
              </a:xfrm>
            </p:grpSpPr>
            <p:cxnSp>
              <p:nvCxnSpPr>
                <p:cNvPr id="55" name="Straight Connector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Straight Connector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userDrawn="1"/>
          </p:nvGrpSpPr>
          <p:grpSpPr bwMode="hidden">
            <a:xfrm flipH="1">
              <a:off x="0" y="0"/>
              <a:ext cx="12192001" cy="6858000"/>
              <a:chOff x="-1" y="0"/>
              <a:chExt cx="12192001" cy="6858000"/>
            </a:xfrm>
          </p:grpSpPr>
          <p:cxnSp>
            <p:nvCxnSpPr>
              <p:cNvPr id="28" name="Straight Connector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bwMode="hidden">
              <a:xfrm>
                <a:off x="6327885" y="0"/>
                <a:ext cx="5864115" cy="5898673"/>
                <a:chOff x="6327885" y="0"/>
                <a:chExt cx="5864115" cy="5898673"/>
              </a:xfrm>
            </p:grpSpPr>
            <p:cxnSp>
              <p:nvCxnSpPr>
                <p:cNvPr id="39" name="Straight Connector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Straight Connector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Rectangle 6"/>
          <p:cNvSpPr/>
          <p:nvPr userDrawn="1"/>
        </p:nvSpPr>
        <p:spPr>
          <a:xfrm>
            <a:off x="0" y="0"/>
            <a:ext cx="54864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5934864" y="571500"/>
            <a:ext cx="2743200" cy="2197100"/>
          </a:xfrm>
        </p:spPr>
        <p:txBody>
          <a:bodyPr anchor="b">
            <a:normAutofit/>
          </a:bodyPr>
          <a:lstStyle>
            <a:lvl1pPr>
              <a:defRPr sz="195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57173" y="571500"/>
            <a:ext cx="4613665" cy="5715000"/>
          </a:xfrm>
        </p:spPr>
        <p:txBody>
          <a:bodyPr>
            <a:normAutofit/>
          </a:bodyPr>
          <a:lstStyle>
            <a:lvl1pPr>
              <a:defRPr sz="1500"/>
            </a:lvl1pPr>
            <a:lvl2pPr>
              <a:defRPr sz="1350"/>
            </a:lvl2pPr>
            <a:lvl3pPr>
              <a:defRPr sz="1200"/>
            </a:lvl3pPr>
            <a:lvl4pPr>
              <a:defRPr sz="1050"/>
            </a:lvl4pPr>
            <a:lvl5pPr>
              <a:defRPr sz="105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34864" y="2995012"/>
            <a:ext cx="2743200" cy="2285950"/>
          </a:xfrm>
        </p:spPr>
        <p:txBody>
          <a:bodyPr>
            <a:normAutofit/>
          </a:bodyPr>
          <a:lstStyle>
            <a:lvl1pPr marL="0" indent="0">
              <a:spcBef>
                <a:spcPts val="900"/>
              </a:spcBef>
              <a:buNone/>
              <a:defRPr sz="12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cxnSp>
        <p:nvCxnSpPr>
          <p:cNvPr id="60" name="Straight Connector 59"/>
          <p:cNvCxnSpPr/>
          <p:nvPr userDrawn="1"/>
        </p:nvCxnSpPr>
        <p:spPr>
          <a:xfrm>
            <a:off x="5942317" y="2895600"/>
            <a:ext cx="274448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4"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65"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October 6-7, 2016</a:t>
            </a:r>
          </a:p>
        </p:txBody>
      </p:sp>
      <p:sp>
        <p:nvSpPr>
          <p:cNvPr id="66"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Ottawa, Canada</a:t>
            </a:r>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Group 7"/>
          <p:cNvGrpSpPr/>
          <p:nvPr/>
        </p:nvGrpSpPr>
        <p:grpSpPr bwMode="hidden">
          <a:xfrm>
            <a:off x="-1" y="0"/>
            <a:ext cx="9144002" cy="6858000"/>
            <a:chOff x="-1" y="0"/>
            <a:chExt cx="12192002" cy="6858000"/>
          </a:xfrm>
        </p:grpSpPr>
        <p:cxnSp>
          <p:nvCxnSpPr>
            <p:cNvPr id="9" name="Straight Connector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bwMode="hidden">
            <a:xfrm>
              <a:off x="-1" y="0"/>
              <a:ext cx="12192001" cy="6858000"/>
              <a:chOff x="-1" y="0"/>
              <a:chExt cx="12192001" cy="6858000"/>
            </a:xfrm>
          </p:grpSpPr>
          <p:cxnSp>
            <p:nvCxnSpPr>
              <p:cNvPr id="43" name="Straight Connector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bwMode="hidden">
              <a:xfrm>
                <a:off x="6327885" y="0"/>
                <a:ext cx="5864115" cy="5898673"/>
                <a:chOff x="6327885" y="0"/>
                <a:chExt cx="5864115" cy="5898673"/>
              </a:xfrm>
            </p:grpSpPr>
            <p:cxnSp>
              <p:nvCxnSpPr>
                <p:cNvPr id="54" name="Straight Connector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Straight Connector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bwMode="hidden">
            <a:xfrm flipH="1">
              <a:off x="0" y="0"/>
              <a:ext cx="12192001" cy="6858000"/>
              <a:chOff x="-1" y="0"/>
              <a:chExt cx="12192001" cy="6858000"/>
            </a:xfrm>
          </p:grpSpPr>
          <p:cxnSp>
            <p:nvCxnSpPr>
              <p:cNvPr id="27" name="Straight Connector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bwMode="hidden">
              <a:xfrm>
                <a:off x="6327885" y="0"/>
                <a:ext cx="5864115" cy="5898673"/>
                <a:chOff x="6327885" y="0"/>
                <a:chExt cx="5864115" cy="5898673"/>
              </a:xfrm>
            </p:grpSpPr>
            <p:cxnSp>
              <p:nvCxnSpPr>
                <p:cNvPr id="38" name="Straight Connector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Rectangle 59"/>
          <p:cNvSpPr/>
          <p:nvPr/>
        </p:nvSpPr>
        <p:spPr>
          <a:xfrm>
            <a:off x="0" y="0"/>
            <a:ext cx="54864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Picture Placeholder 2"/>
          <p:cNvSpPr>
            <a:spLocks noGrp="1"/>
          </p:cNvSpPr>
          <p:nvPr>
            <p:ph type="pic" idx="1"/>
          </p:nvPr>
        </p:nvSpPr>
        <p:spPr>
          <a:xfrm>
            <a:off x="3309" y="-159"/>
            <a:ext cx="5486400" cy="6858000"/>
          </a:xfrm>
        </p:spPr>
        <p:txBody>
          <a:bodyPr tIns="457200">
            <a:normAutofit/>
          </a:bodyPr>
          <a:lstStyle>
            <a:lvl1pPr marL="0" indent="0" algn="ctr">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cxnSp>
        <p:nvCxnSpPr>
          <p:cNvPr id="59" name="Straight Connector 58"/>
          <p:cNvCxnSpPr/>
          <p:nvPr/>
        </p:nvCxnSpPr>
        <p:spPr>
          <a:xfrm>
            <a:off x="5942317" y="2895600"/>
            <a:ext cx="274448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5932170" y="576072"/>
            <a:ext cx="2743200" cy="2194560"/>
          </a:xfrm>
        </p:spPr>
        <p:txBody>
          <a:bodyPr anchor="b">
            <a:normAutofit/>
          </a:bodyPr>
          <a:lstStyle>
            <a:lvl1pPr>
              <a:defRPr sz="1950">
                <a:solidFill>
                  <a:schemeClr val="bg1"/>
                </a:solidFill>
              </a:defRPr>
            </a:lvl1pPr>
          </a:lstStyle>
          <a:p>
            <a:r>
              <a:rPr lang="en-US"/>
              <a:t>Click to edit Master title style</a:t>
            </a:r>
          </a:p>
        </p:txBody>
      </p:sp>
      <p:sp>
        <p:nvSpPr>
          <p:cNvPr id="4" name="Text Placeholder 3"/>
          <p:cNvSpPr>
            <a:spLocks noGrp="1"/>
          </p:cNvSpPr>
          <p:nvPr>
            <p:ph type="body" sz="half" idx="2"/>
          </p:nvPr>
        </p:nvSpPr>
        <p:spPr>
          <a:xfrm>
            <a:off x="5932170" y="2999232"/>
            <a:ext cx="2743200" cy="2286000"/>
          </a:xfrm>
        </p:spPr>
        <p:txBody>
          <a:bodyPr/>
          <a:lstStyle>
            <a:lvl1pPr marL="0" indent="0">
              <a:spcBef>
                <a:spcPts val="900"/>
              </a:spcBef>
              <a:buNone/>
              <a:defRPr sz="12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Group 95"/>
          <p:cNvGrpSpPr/>
          <p:nvPr userDrawn="1"/>
        </p:nvGrpSpPr>
        <p:grpSpPr bwMode="hidden">
          <a:xfrm>
            <a:off x="-1" y="0"/>
            <a:ext cx="9144002" cy="6858000"/>
            <a:chOff x="-1" y="0"/>
            <a:chExt cx="12192002" cy="6858000"/>
          </a:xfrm>
        </p:grpSpPr>
        <p:cxnSp>
          <p:nvCxnSpPr>
            <p:cNvPr id="97" name="Straight Connector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Group 112"/>
            <p:cNvGrpSpPr/>
            <p:nvPr userDrawn="1"/>
          </p:nvGrpSpPr>
          <p:grpSpPr bwMode="hidden">
            <a:xfrm>
              <a:off x="-1" y="0"/>
              <a:ext cx="12192001" cy="6858000"/>
              <a:chOff x="-1" y="0"/>
              <a:chExt cx="12192001" cy="6858000"/>
            </a:xfrm>
          </p:grpSpPr>
          <p:cxnSp>
            <p:nvCxnSpPr>
              <p:cNvPr id="131" name="Straight Connector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Group 135"/>
              <p:cNvGrpSpPr/>
              <p:nvPr/>
            </p:nvGrpSpPr>
            <p:grpSpPr bwMode="hidden">
              <a:xfrm>
                <a:off x="6327885" y="0"/>
                <a:ext cx="5864115" cy="5898673"/>
                <a:chOff x="6327885" y="0"/>
                <a:chExt cx="5864115" cy="5898673"/>
              </a:xfrm>
            </p:grpSpPr>
            <p:cxnSp>
              <p:nvCxnSpPr>
                <p:cNvPr id="142" name="Straight Connector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Straight Connector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Group 113"/>
            <p:cNvGrpSpPr/>
            <p:nvPr userDrawn="1"/>
          </p:nvGrpSpPr>
          <p:grpSpPr bwMode="hidden">
            <a:xfrm flipH="1">
              <a:off x="0" y="0"/>
              <a:ext cx="12192001" cy="6858000"/>
              <a:chOff x="-1" y="0"/>
              <a:chExt cx="12192001" cy="6858000"/>
            </a:xfrm>
          </p:grpSpPr>
          <p:cxnSp>
            <p:nvCxnSpPr>
              <p:cNvPr id="115" name="Straight Connector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Group 119"/>
              <p:cNvGrpSpPr/>
              <p:nvPr/>
            </p:nvGrpSpPr>
            <p:grpSpPr bwMode="hidden">
              <a:xfrm>
                <a:off x="6327885" y="0"/>
                <a:ext cx="5864115" cy="5898673"/>
                <a:chOff x="6327885" y="0"/>
                <a:chExt cx="5864115" cy="5898673"/>
              </a:xfrm>
            </p:grpSpPr>
            <p:cxnSp>
              <p:nvCxnSpPr>
                <p:cNvPr id="126" name="Straight Connector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Straight Connector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Placeholder 1"/>
          <p:cNvSpPr>
            <a:spLocks noGrp="1"/>
          </p:cNvSpPr>
          <p:nvPr>
            <p:ph type="title"/>
          </p:nvPr>
        </p:nvSpPr>
        <p:spPr>
          <a:xfrm>
            <a:off x="971550" y="503854"/>
            <a:ext cx="7200900" cy="114238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971550" y="1981202"/>
            <a:ext cx="7200900" cy="380999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48" name="Straight Connector 147"/>
          <p:cNvCxnSpPr/>
          <p:nvPr userDrawn="1"/>
        </p:nvCxnSpPr>
        <p:spPr>
          <a:xfrm>
            <a:off x="457200" y="6172200"/>
            <a:ext cx="82296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59" name="Slide Number Placeholder 5"/>
          <p:cNvSpPr>
            <a:spLocks noGrp="1"/>
          </p:cNvSpPr>
          <p:nvPr>
            <p:ph type="sldNum" sz="quarter" idx="4"/>
          </p:nvPr>
        </p:nvSpPr>
        <p:spPr>
          <a:xfrm>
            <a:off x="8378687" y="6289679"/>
            <a:ext cx="309458" cy="222436"/>
          </a:xfrm>
          <a:prstGeom prst="rect">
            <a:avLst/>
          </a:prstGeom>
        </p:spPr>
        <p:txBody>
          <a:bodyPr/>
          <a:lstStyle>
            <a:lvl1pPr>
              <a:defRPr sz="900">
                <a:solidFill>
                  <a:schemeClr val="bg1">
                    <a:lumMod val="50000"/>
                  </a:schemeClr>
                </a:solidFill>
              </a:defRPr>
            </a:lvl1pPr>
          </a:lstStyle>
          <a:p>
            <a:fld id="{E31375A4-56A4-47D6-9801-1991572033F7}" type="slidenum">
              <a:rPr lang="en-US" smtClean="0"/>
              <a:pPr/>
              <a:t>‹#›</a:t>
            </a:fld>
            <a:endParaRPr lang="en-US" dirty="0"/>
          </a:p>
        </p:txBody>
      </p:sp>
      <p:sp>
        <p:nvSpPr>
          <p:cNvPr id="60" name="Footer Placeholder 4"/>
          <p:cNvSpPr>
            <a:spLocks noGrp="1"/>
          </p:cNvSpPr>
          <p:nvPr>
            <p:ph type="ftr" sz="quarter" idx="3"/>
          </p:nvPr>
        </p:nvSpPr>
        <p:spPr>
          <a:xfrm>
            <a:off x="457201" y="6289679"/>
            <a:ext cx="4596023" cy="222436"/>
          </a:xfrm>
          <a:prstGeom prst="rect">
            <a:avLst/>
          </a:prstGeom>
        </p:spPr>
        <p:txBody>
          <a:bodyPr/>
          <a:lstStyle>
            <a:lvl1pPr>
              <a:defRPr sz="900">
                <a:solidFill>
                  <a:schemeClr val="bg1">
                    <a:lumMod val="50000"/>
                  </a:schemeClr>
                </a:solidFill>
              </a:defRPr>
            </a:lvl1pPr>
          </a:lstStyle>
          <a:p>
            <a:r>
              <a:rPr lang="en-US" dirty="0"/>
              <a:t>APEC Wine Regulatory Forum |  October 6-7, 2016</a:t>
            </a:r>
          </a:p>
        </p:txBody>
      </p:sp>
      <p:sp>
        <p:nvSpPr>
          <p:cNvPr id="61" name="Date Placeholder 3"/>
          <p:cNvSpPr>
            <a:spLocks noGrp="1"/>
          </p:cNvSpPr>
          <p:nvPr>
            <p:ph type="dt" sz="half" idx="2"/>
          </p:nvPr>
        </p:nvSpPr>
        <p:spPr>
          <a:xfrm>
            <a:off x="5084571" y="6289679"/>
            <a:ext cx="3294118" cy="222436"/>
          </a:xfrm>
          <a:prstGeom prst="rect">
            <a:avLst/>
          </a:prstGeom>
        </p:spPr>
        <p:txBody>
          <a:bodyPr/>
          <a:lstStyle>
            <a:lvl1pPr algn="r">
              <a:defRPr sz="900">
                <a:solidFill>
                  <a:schemeClr val="bg1">
                    <a:lumMod val="50000"/>
                  </a:schemeClr>
                </a:solidFill>
              </a:defRPr>
            </a:lvl1pPr>
          </a:lstStyle>
          <a:p>
            <a:r>
              <a:rPr lang="en-US"/>
              <a:t>Ottawa, Canada</a:t>
            </a:r>
            <a:endParaRPr lang="en-US" dirty="0"/>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685800" rtl="0" eaLnBrk="1" latinLnBrk="0" hangingPunct="1">
        <a:lnSpc>
          <a:spcPct val="90000"/>
        </a:lnSpc>
        <a:spcBef>
          <a:spcPct val="0"/>
        </a:spcBef>
        <a:buNone/>
        <a:defRPr sz="2400" b="1" kern="1200">
          <a:solidFill>
            <a:schemeClr val="accent1"/>
          </a:solidFill>
          <a:latin typeface="+mj-lt"/>
          <a:ea typeface="+mj-ea"/>
          <a:cs typeface="+mj-cs"/>
        </a:defRPr>
      </a:lvl1pPr>
    </p:titleStyle>
    <p:bodyStyle>
      <a:lvl1pPr marL="171450" indent="-171450" algn="l" defTabSz="685800" rtl="0" eaLnBrk="1" latinLnBrk="0" hangingPunct="1">
        <a:lnSpc>
          <a:spcPct val="90000"/>
        </a:lnSpc>
        <a:spcBef>
          <a:spcPts val="1350"/>
        </a:spcBef>
        <a:buClr>
          <a:schemeClr val="accent1"/>
        </a:buClr>
        <a:buSzPct val="100000"/>
        <a:buFont typeface="Arial" pitchFamily="34" charset="0"/>
        <a:buChar char="▪"/>
        <a:defRPr sz="1500" kern="1200">
          <a:solidFill>
            <a:schemeClr val="tx1"/>
          </a:solidFill>
          <a:latin typeface="+mn-lt"/>
          <a:ea typeface="+mn-ea"/>
          <a:cs typeface="+mn-cs"/>
        </a:defRPr>
      </a:lvl1pPr>
      <a:lvl2pPr marL="342900" indent="-137160" algn="l" defTabSz="685800" rtl="0" eaLnBrk="1" latinLnBrk="0" hangingPunct="1">
        <a:lnSpc>
          <a:spcPct val="90000"/>
        </a:lnSpc>
        <a:spcBef>
          <a:spcPts val="900"/>
        </a:spcBef>
        <a:buClr>
          <a:schemeClr val="accent1"/>
        </a:buClr>
        <a:buSzPct val="100000"/>
        <a:buFont typeface="Arial" pitchFamily="34" charset="0"/>
        <a:buChar char="▪"/>
        <a:defRPr sz="1350" kern="1200">
          <a:solidFill>
            <a:schemeClr val="tx1"/>
          </a:solidFill>
          <a:latin typeface="+mn-lt"/>
          <a:ea typeface="+mn-ea"/>
          <a:cs typeface="+mn-cs"/>
        </a:defRPr>
      </a:lvl2pPr>
      <a:lvl3pPr marL="514350" indent="-134541" algn="l" defTabSz="685800" rtl="0" eaLnBrk="1" latinLnBrk="0" hangingPunct="1">
        <a:lnSpc>
          <a:spcPct val="90000"/>
        </a:lnSpc>
        <a:spcBef>
          <a:spcPts val="600"/>
        </a:spcBef>
        <a:buClr>
          <a:schemeClr val="accent1"/>
        </a:buClr>
        <a:buSzPct val="100000"/>
        <a:buFont typeface="Arial" pitchFamily="34" charset="0"/>
        <a:buChar char="▪"/>
        <a:defRPr sz="1200" kern="1200">
          <a:solidFill>
            <a:schemeClr val="tx1"/>
          </a:solidFill>
          <a:latin typeface="+mn-lt"/>
          <a:ea typeface="+mn-ea"/>
          <a:cs typeface="+mn-cs"/>
        </a:defRPr>
      </a:lvl3pPr>
      <a:lvl4pPr marL="685800" indent="-137160" algn="l" defTabSz="685800" rtl="0" eaLnBrk="1" latinLnBrk="0" hangingPunct="1">
        <a:lnSpc>
          <a:spcPct val="90000"/>
        </a:lnSpc>
        <a:spcBef>
          <a:spcPts val="600"/>
        </a:spcBef>
        <a:buClr>
          <a:schemeClr val="accent1"/>
        </a:buClr>
        <a:buSzPct val="100000"/>
        <a:buFont typeface="Arial" pitchFamily="34" charset="0"/>
        <a:buChar char="▪"/>
        <a:defRPr sz="1050" kern="1200">
          <a:solidFill>
            <a:schemeClr val="tx1"/>
          </a:solidFill>
          <a:latin typeface="+mn-lt"/>
          <a:ea typeface="+mn-ea"/>
          <a:cs typeface="+mn-cs"/>
        </a:defRPr>
      </a:lvl4pPr>
      <a:lvl5pPr marL="8572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5pPr>
      <a:lvl6pPr marL="1028700" indent="-137160"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6pPr>
      <a:lvl7pPr marL="12001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7pPr>
      <a:lvl8pPr marL="1371600" indent="-137160"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8pPr>
      <a:lvl9pPr marL="15430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Word_Document2.docx"/><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APEC </a:t>
            </a:r>
            <a:r>
              <a:rPr lang="en-US" dirty="0"/>
              <a:t>Wine Regulatory Forum Update </a:t>
            </a:r>
          </a:p>
        </p:txBody>
      </p:sp>
      <p:sp>
        <p:nvSpPr>
          <p:cNvPr id="3" name="Subtitle 2"/>
          <p:cNvSpPr>
            <a:spLocks noGrp="1"/>
          </p:cNvSpPr>
          <p:nvPr>
            <p:ph type="subTitle" idx="1"/>
          </p:nvPr>
        </p:nvSpPr>
        <p:spPr/>
        <p:txBody>
          <a:bodyPr/>
          <a:lstStyle/>
          <a:p>
            <a:r>
              <a:rPr lang="en-US" dirty="0"/>
              <a:t>Key Undertakings of the Working </a:t>
            </a:r>
            <a:r>
              <a:rPr lang="en-US" dirty="0" smtClean="0"/>
              <a:t>Groups</a:t>
            </a:r>
            <a:endParaRPr lang="en-US" dirty="0"/>
          </a:p>
        </p:txBody>
      </p:sp>
    </p:spTree>
    <p:extLst>
      <p:ext uri="{BB962C8B-B14F-4D97-AF65-F5344CB8AC3E}">
        <p14:creationId xmlns:p14="http://schemas.microsoft.com/office/powerpoint/2010/main" val="10690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Export Certificate Working Group</a:t>
            </a:r>
            <a:endParaRPr lang="en-US" sz="2800" dirty="0"/>
          </a:p>
        </p:txBody>
      </p:sp>
      <p:sp>
        <p:nvSpPr>
          <p:cNvPr id="3" name="Text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362296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dirty="0"/>
              <a:t>2016 Meeting of APEC Ministers Responsible for Trade Statement</a:t>
            </a:r>
          </a:p>
        </p:txBody>
      </p:sp>
      <p:sp>
        <p:nvSpPr>
          <p:cNvPr id="3" name="Content Placeholder 2"/>
          <p:cNvSpPr>
            <a:spLocks noGrp="1"/>
          </p:cNvSpPr>
          <p:nvPr>
            <p:ph idx="1"/>
          </p:nvPr>
        </p:nvSpPr>
        <p:spPr/>
        <p:txBody>
          <a:bodyPr>
            <a:normAutofit/>
          </a:bodyPr>
          <a:lstStyle/>
          <a:p>
            <a:pPr marL="0" indent="0">
              <a:buNone/>
            </a:pPr>
            <a:r>
              <a:rPr lang="en-US" sz="2400" dirty="0"/>
              <a:t>“We congratulate the SCSC Wine Regulatory Forum (WRF) for fulfilling its goal to develop a consolidated APEC wine certificate, which will facilitate wine trade in the APEC region.  We look forward to continued work by the WRF to promote reduction and elimination of technical barriers for wine trade including through its efforts to promote good regulatory practices for wine through voluntary implementation of the APEC Model Wine Certificate.” </a:t>
            </a:r>
            <a:endParaRPr lang="en-US" sz="2000" dirty="0"/>
          </a:p>
        </p:txBody>
      </p:sp>
      <p:sp>
        <p:nvSpPr>
          <p:cNvPr id="6" name="Slide Number Placeholder 5"/>
          <p:cNvSpPr>
            <a:spLocks noGrp="1"/>
          </p:cNvSpPr>
          <p:nvPr>
            <p:ph type="sldNum" sz="quarter" idx="12"/>
          </p:nvPr>
        </p:nvSpPr>
        <p:spPr/>
        <p:txBody>
          <a:bodyPr/>
          <a:lstStyle/>
          <a:p>
            <a:fld id="{E31375A4-56A4-47D6-9801-1991572033F7}" type="slidenum">
              <a:rPr lang="en-US" smtClean="0"/>
              <a:t>3</a:t>
            </a:fld>
            <a:endParaRPr lang="en-US"/>
          </a:p>
        </p:txBody>
      </p:sp>
      <p:sp>
        <p:nvSpPr>
          <p:cNvPr id="5" name="Footer Placeholder 4"/>
          <p:cNvSpPr>
            <a:spLocks noGrp="1"/>
          </p:cNvSpPr>
          <p:nvPr>
            <p:ph type="ftr" sz="quarter" idx="11"/>
          </p:nvPr>
        </p:nvSpPr>
        <p:spPr/>
        <p:txBody>
          <a:bodyPr/>
          <a:lstStyle/>
          <a:p>
            <a:r>
              <a:rPr lang="en-US"/>
              <a:t>APEC Wine Regulatory Forum |  October 6-7, 2016</a:t>
            </a:r>
            <a:endParaRPr lang="en-US" dirty="0"/>
          </a:p>
        </p:txBody>
      </p:sp>
      <p:sp>
        <p:nvSpPr>
          <p:cNvPr id="4" name="Date Placeholder 3"/>
          <p:cNvSpPr>
            <a:spLocks noGrp="1"/>
          </p:cNvSpPr>
          <p:nvPr>
            <p:ph type="dt" sz="half" idx="10"/>
          </p:nvPr>
        </p:nvSpPr>
        <p:spPr/>
        <p:txBody>
          <a:bodyPr/>
          <a:lstStyle/>
          <a:p>
            <a:r>
              <a:rPr lang="en-US"/>
              <a:t>Ottawa, Canada</a:t>
            </a:r>
            <a:endParaRPr lang="en-US" dirty="0"/>
          </a:p>
        </p:txBody>
      </p:sp>
    </p:spTree>
    <p:extLst>
      <p:ext uri="{BB962C8B-B14F-4D97-AF65-F5344CB8AC3E}">
        <p14:creationId xmlns:p14="http://schemas.microsoft.com/office/powerpoint/2010/main" val="3984617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31375A4-56A4-47D6-9801-1991572033F7}" type="slidenum">
              <a:rPr lang="en-US" smtClean="0"/>
              <a:pPr/>
              <a:t>4</a:t>
            </a:fld>
            <a:endParaRPr lang="en-US"/>
          </a:p>
        </p:txBody>
      </p:sp>
      <p:sp>
        <p:nvSpPr>
          <p:cNvPr id="3" name="Footer Placeholder 2"/>
          <p:cNvSpPr>
            <a:spLocks noGrp="1"/>
          </p:cNvSpPr>
          <p:nvPr>
            <p:ph type="ftr" sz="quarter" idx="11"/>
          </p:nvPr>
        </p:nvSpPr>
        <p:spPr/>
        <p:txBody>
          <a:bodyPr/>
          <a:lstStyle/>
          <a:p>
            <a:r>
              <a:rPr lang="en-US"/>
              <a:t>APEC Wine Regulatory Forum |  October 6-7, 2016</a:t>
            </a:r>
            <a:endParaRPr lang="en-US" dirty="0"/>
          </a:p>
        </p:txBody>
      </p:sp>
      <p:sp>
        <p:nvSpPr>
          <p:cNvPr id="2" name="Date Placeholder 1"/>
          <p:cNvSpPr>
            <a:spLocks noGrp="1"/>
          </p:cNvSpPr>
          <p:nvPr>
            <p:ph type="dt" sz="half" idx="10"/>
          </p:nvPr>
        </p:nvSpPr>
        <p:spPr/>
        <p:txBody>
          <a:bodyPr/>
          <a:lstStyle/>
          <a:p>
            <a:r>
              <a:rPr lang="en-US"/>
              <a:t>Ottawa, Canada</a:t>
            </a:r>
          </a:p>
        </p:txBody>
      </p:sp>
      <p:graphicFrame>
        <p:nvGraphicFramePr>
          <p:cNvPr id="5" name="Object 4"/>
          <p:cNvGraphicFramePr>
            <a:graphicFrameLocks noChangeAspect="1"/>
          </p:cNvGraphicFramePr>
          <p:nvPr>
            <p:extLst>
              <p:ext uri="{D42A27DB-BD31-4B8C-83A1-F6EECF244321}">
                <p14:modId xmlns:p14="http://schemas.microsoft.com/office/powerpoint/2010/main" val="2134513523"/>
              </p:ext>
            </p:extLst>
          </p:nvPr>
        </p:nvGraphicFramePr>
        <p:xfrm>
          <a:off x="1880886" y="43356"/>
          <a:ext cx="5254905" cy="6357541"/>
        </p:xfrm>
        <a:graphic>
          <a:graphicData uri="http://schemas.openxmlformats.org/presentationml/2006/ole">
            <mc:AlternateContent xmlns:mc="http://schemas.openxmlformats.org/markup-compatibility/2006">
              <mc:Choice xmlns:v="urn:schemas-microsoft-com:vml" Requires="v">
                <p:oleObj spid="_x0000_s1031" name="Document" r:id="rId3" imgW="7112135" imgH="8602200" progId="Word.Document.12">
                  <p:embed/>
                </p:oleObj>
              </mc:Choice>
              <mc:Fallback>
                <p:oleObj name="Document" r:id="rId3" imgW="7112135" imgH="8602200" progId="Word.Document.12">
                  <p:embed/>
                  <p:pic>
                    <p:nvPicPr>
                      <p:cNvPr id="0" name=""/>
                      <p:cNvPicPr/>
                      <p:nvPr/>
                    </p:nvPicPr>
                    <p:blipFill>
                      <a:blip r:embed="rId4"/>
                      <a:stretch>
                        <a:fillRect/>
                      </a:stretch>
                    </p:blipFill>
                    <p:spPr>
                      <a:xfrm>
                        <a:off x="1880886" y="43356"/>
                        <a:ext cx="5254905" cy="6357541"/>
                      </a:xfrm>
                      <a:prstGeom prst="rect">
                        <a:avLst/>
                      </a:prstGeom>
                    </p:spPr>
                  </p:pic>
                </p:oleObj>
              </mc:Fallback>
            </mc:AlternateContent>
          </a:graphicData>
        </a:graphic>
      </p:graphicFrame>
    </p:spTree>
    <p:extLst>
      <p:ext uri="{BB962C8B-B14F-4D97-AF65-F5344CB8AC3E}">
        <p14:creationId xmlns:p14="http://schemas.microsoft.com/office/powerpoint/2010/main" val="1247853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31375A4-56A4-47D6-9801-1991572033F7}" type="slidenum">
              <a:rPr lang="en-US" smtClean="0"/>
              <a:t>5</a:t>
            </a:fld>
            <a:endParaRPr lang="en-US"/>
          </a:p>
        </p:txBody>
      </p:sp>
      <p:sp>
        <p:nvSpPr>
          <p:cNvPr id="3" name="Footer Placeholder 2"/>
          <p:cNvSpPr>
            <a:spLocks noGrp="1"/>
          </p:cNvSpPr>
          <p:nvPr>
            <p:ph type="ftr" sz="quarter" idx="11"/>
          </p:nvPr>
        </p:nvSpPr>
        <p:spPr/>
        <p:txBody>
          <a:bodyPr/>
          <a:lstStyle/>
          <a:p>
            <a:r>
              <a:rPr lang="en-US" smtClean="0"/>
              <a:t>APEC Wine Regulatory Forum |  October 6-7, 2016</a:t>
            </a:r>
            <a:endParaRPr lang="en-US" dirty="0"/>
          </a:p>
        </p:txBody>
      </p:sp>
      <p:sp>
        <p:nvSpPr>
          <p:cNvPr id="4" name="Date Placeholder 3"/>
          <p:cNvSpPr>
            <a:spLocks noGrp="1"/>
          </p:cNvSpPr>
          <p:nvPr>
            <p:ph type="dt" sz="half" idx="10"/>
          </p:nvPr>
        </p:nvSpPr>
        <p:spPr/>
        <p:txBody>
          <a:bodyPr/>
          <a:lstStyle/>
          <a:p>
            <a:r>
              <a:rPr lang="en-US" smtClean="0"/>
              <a:t>Ottawa, Canada</a:t>
            </a:r>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812309220"/>
              </p:ext>
            </p:extLst>
          </p:nvPr>
        </p:nvGraphicFramePr>
        <p:xfrm>
          <a:off x="2395960" y="148476"/>
          <a:ext cx="4338899" cy="6007346"/>
        </p:xfrm>
        <a:graphic>
          <a:graphicData uri="http://schemas.openxmlformats.org/presentationml/2006/ole">
            <mc:AlternateContent xmlns:mc="http://schemas.openxmlformats.org/markup-compatibility/2006">
              <mc:Choice xmlns:v="urn:schemas-microsoft-com:vml" Requires="v">
                <p:oleObj spid="_x0000_s2055" name="Document" r:id="rId3" imgW="5943701" imgH="8229600" progId="Word.Document.12">
                  <p:embed/>
                </p:oleObj>
              </mc:Choice>
              <mc:Fallback>
                <p:oleObj name="Document" r:id="rId3" imgW="5943701" imgH="8229600" progId="Word.Document.12">
                  <p:embed/>
                  <p:pic>
                    <p:nvPicPr>
                      <p:cNvPr id="0" name=""/>
                      <p:cNvPicPr/>
                      <p:nvPr/>
                    </p:nvPicPr>
                    <p:blipFill>
                      <a:blip r:embed="rId4"/>
                      <a:stretch>
                        <a:fillRect/>
                      </a:stretch>
                    </p:blipFill>
                    <p:spPr>
                      <a:xfrm>
                        <a:off x="2395960" y="148476"/>
                        <a:ext cx="4338899" cy="6007346"/>
                      </a:xfrm>
                      <a:prstGeom prst="rect">
                        <a:avLst/>
                      </a:prstGeom>
                    </p:spPr>
                  </p:pic>
                </p:oleObj>
              </mc:Fallback>
            </mc:AlternateContent>
          </a:graphicData>
        </a:graphic>
      </p:graphicFrame>
    </p:spTree>
    <p:extLst>
      <p:ext uri="{BB962C8B-B14F-4D97-AF65-F5344CB8AC3E}">
        <p14:creationId xmlns:p14="http://schemas.microsoft.com/office/powerpoint/2010/main" val="4078432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Diamond Grid 16x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15_4109default" id="{E728D685-11FC-4812-BA85-57AC6F9C9F40}" vid="{BC4E008B-95FF-4815-904E-143A8EDFC1D4}"/>
    </a:ext>
  </a:extLst>
</a:theme>
</file>

<file path=ppt/theme/theme2.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7087C0F-7449-45C4-B248-63D02665BF1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Business diamond grid presentation (widescreen)</Template>
  <TotalTime>0</TotalTime>
  <Words>97</Words>
  <Application>Microsoft Office PowerPoint</Application>
  <PresentationFormat>On-screen Show (4:3)</PresentationFormat>
  <Paragraphs>15</Paragraphs>
  <Slides>5</Slides>
  <Notes>1</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8" baseType="lpstr">
      <vt:lpstr>Arial</vt:lpstr>
      <vt:lpstr>Diamond Grid 16x9</vt:lpstr>
      <vt:lpstr>Document</vt:lpstr>
      <vt:lpstr>APEC Wine Regulatory Forum Update </vt:lpstr>
      <vt:lpstr>Export Certificate Working Group</vt:lpstr>
      <vt:lpstr>2016 Meeting of APEC Ministers Responsible for Trade Statement</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2016-08-31T23:08:32Z</dcterms:created>
  <dcterms:modified xsi:type="dcterms:W3CDTF">2016-09-29T14:42:36Z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TC030310159991</vt:lpwstr>
  </property>
</Properties>
</file>