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63"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 Katsiak" initials="AK" lastIdx="3" clrIdx="0"/>
  <p:cmAuthor id="1" name="Michael Blakeley" initials="MB" lastIdx="8"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CDC9"/>
    <a:srgbClr val="002F6C"/>
    <a:srgbClr val="651D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165" autoAdjust="0"/>
  </p:normalViewPr>
  <p:slideViewPr>
    <p:cSldViewPr>
      <p:cViewPr>
        <p:scale>
          <a:sx n="80" d="100"/>
          <a:sy n="80" d="100"/>
        </p:scale>
        <p:origin x="-1086" y="-4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240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4D1BA5E-C9D2-4716-8653-CE7A4D34AEB2}" type="datetimeFigureOut">
              <a:rPr lang="en-US" smtClean="0"/>
              <a:t>10/5/2016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D790AF7-55D2-4D1E-A039-5681F1E3D254}" type="slidenum">
              <a:rPr lang="en-US" smtClean="0"/>
              <a:t>‹#›</a:t>
            </a:fld>
            <a:endParaRPr lang="en-US"/>
          </a:p>
        </p:txBody>
      </p:sp>
    </p:spTree>
    <p:extLst>
      <p:ext uri="{BB962C8B-B14F-4D97-AF65-F5344CB8AC3E}">
        <p14:creationId xmlns:p14="http://schemas.microsoft.com/office/powerpoint/2010/main" val="3046634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A38690-2590-4F79-98C9-45C735315E6A}" type="datetimeFigureOut">
              <a:rPr lang="en-US" smtClean="0"/>
              <a:t>10/5/2016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D4232E-DDF9-4172-A6BA-9B9D2AD4825A}" type="slidenum">
              <a:rPr lang="en-US" smtClean="0"/>
              <a:t>‹#›</a:t>
            </a:fld>
            <a:endParaRPr lang="en-US"/>
          </a:p>
        </p:txBody>
      </p:sp>
    </p:spTree>
    <p:extLst>
      <p:ext uri="{BB962C8B-B14F-4D97-AF65-F5344CB8AC3E}">
        <p14:creationId xmlns:p14="http://schemas.microsoft.com/office/powerpoint/2010/main" val="3156428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Governments- reduced costs associated with processing paperwork and better allocation of resources given fewer documents to review?</a:t>
            </a:r>
          </a:p>
          <a:p>
            <a:r>
              <a:rPr lang="en-US" sz="1200" kern="1200" dirty="0" smtClean="0">
                <a:solidFill>
                  <a:schemeClr val="tx1"/>
                </a:solidFill>
                <a:effectLst/>
                <a:latin typeface="+mn-lt"/>
                <a:ea typeface="+mn-ea"/>
                <a:cs typeface="+mn-cs"/>
              </a:rPr>
              <a:t>Exporters- increased predictability when exporting wine with participating economies and lower costs due to less paperwork</a:t>
            </a:r>
          </a:p>
          <a:p>
            <a:endParaRPr lang="en-US" dirty="0"/>
          </a:p>
        </p:txBody>
      </p:sp>
      <p:sp>
        <p:nvSpPr>
          <p:cNvPr id="4" name="Slide Number Placeholder 3"/>
          <p:cNvSpPr>
            <a:spLocks noGrp="1"/>
          </p:cNvSpPr>
          <p:nvPr>
            <p:ph type="sldNum" sz="quarter" idx="10"/>
          </p:nvPr>
        </p:nvSpPr>
        <p:spPr/>
        <p:txBody>
          <a:bodyPr/>
          <a:lstStyle/>
          <a:p>
            <a:fld id="{3DD4232E-DDF9-4172-A6BA-9B9D2AD4825A}" type="slidenum">
              <a:rPr lang="en-US" smtClean="0"/>
              <a:t>2</a:t>
            </a:fld>
            <a:endParaRPr lang="en-US"/>
          </a:p>
        </p:txBody>
      </p:sp>
    </p:spTree>
    <p:extLst>
      <p:ext uri="{BB962C8B-B14F-4D97-AF65-F5344CB8AC3E}">
        <p14:creationId xmlns:p14="http://schemas.microsoft.com/office/powerpoint/2010/main" val="2383332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APEC Wine Regulatory Forum (WRF) has developed the “APEC Model Wine Certificate” (the Certificate). The certificate is intended to be used by economies as a model when consolidating their existing export certificates for wine trade between APEC economies. The certificate is for the voluntary use by economies where certification is required.    The most recent version of the Certificate was endorsed in SOM 2 by the CTI in May, 2016.  </a:t>
            </a:r>
          </a:p>
          <a:p>
            <a:r>
              <a:rPr lang="en-US" sz="1200" kern="1200" dirty="0" smtClean="0">
                <a:solidFill>
                  <a:schemeClr val="tx1"/>
                </a:solidFill>
                <a:effectLst/>
                <a:latin typeface="+mn-lt"/>
                <a:ea typeface="+mn-ea"/>
                <a:cs typeface="+mn-cs"/>
              </a:rPr>
              <a:t>With endorsement of the certificate the effort now turns to adoption and implementation by regulators in the APEC economies. In an effort to support implementation, US-ATAARI will work with the U.S. Department of Commerce to articulate the impact and possible utilization of the Certificate through business case studies that will demonstrate the benefits of utilization of the Certificate. The Terms of Reference below suggest the content of the business case studies.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DD4232E-DDF9-4172-A6BA-9B9D2AD4825A}" type="slidenum">
              <a:rPr lang="en-US" smtClean="0"/>
              <a:t>3</a:t>
            </a:fld>
            <a:endParaRPr lang="en-US"/>
          </a:p>
        </p:txBody>
      </p:sp>
    </p:spTree>
    <p:extLst>
      <p:ext uri="{BB962C8B-B14F-4D97-AF65-F5344CB8AC3E}">
        <p14:creationId xmlns:p14="http://schemas.microsoft.com/office/powerpoint/2010/main" val="292125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defRPr/>
            </a:pPr>
            <a:r>
              <a:rPr lang="en-US" dirty="0" smtClean="0"/>
              <a:t>IV.	Prepare up to three business case studies that demonstrate benefits of utilization of the Certificate within individual economies, within the APEC region or more broadly;</a:t>
            </a:r>
          </a:p>
          <a:p>
            <a:pPr marL="0" lvl="0" indent="0">
              <a:buNone/>
              <a:defRPr/>
            </a:pPr>
            <a:r>
              <a:rPr lang="en-US" dirty="0" smtClean="0"/>
              <a:t>V.	Develop an approach for dissemination of the case studies including both electronic, hard copy and oral presentations as demanded by the WRF or participating APEC economy representatives which could be undertaken by the U.S. or other governments. </a:t>
            </a:r>
          </a:p>
          <a:p>
            <a:endParaRPr lang="en-US" dirty="0"/>
          </a:p>
        </p:txBody>
      </p:sp>
      <p:sp>
        <p:nvSpPr>
          <p:cNvPr id="4" name="Slide Number Placeholder 3"/>
          <p:cNvSpPr>
            <a:spLocks noGrp="1"/>
          </p:cNvSpPr>
          <p:nvPr>
            <p:ph type="sldNum" sz="quarter" idx="10"/>
          </p:nvPr>
        </p:nvSpPr>
        <p:spPr/>
        <p:txBody>
          <a:bodyPr/>
          <a:lstStyle/>
          <a:p>
            <a:fld id="{3DD4232E-DDF9-4172-A6BA-9B9D2AD4825A}" type="slidenum">
              <a:rPr lang="en-US" smtClean="0"/>
              <a:t>4</a:t>
            </a:fld>
            <a:endParaRPr lang="en-US"/>
          </a:p>
        </p:txBody>
      </p:sp>
    </p:spTree>
    <p:extLst>
      <p:ext uri="{BB962C8B-B14F-4D97-AF65-F5344CB8AC3E}">
        <p14:creationId xmlns:p14="http://schemas.microsoft.com/office/powerpoint/2010/main" val="1667840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rgbClr val="6C6463"/>
                </a:solidFill>
                <a:latin typeface="Gill Sans MT"/>
                <a:cs typeface="Gill Sans MT"/>
              </a:rPr>
              <a:t>Questions should aim to extract the quantitative and qualitative data that would present the current import/export regime for wine in those economies and analysis on the potential benefits of utilization of the certificate should be pursued.</a:t>
            </a:r>
          </a:p>
          <a:p>
            <a:endParaRPr lang="en-US" dirty="0"/>
          </a:p>
        </p:txBody>
      </p:sp>
      <p:sp>
        <p:nvSpPr>
          <p:cNvPr id="4" name="Slide Number Placeholder 3"/>
          <p:cNvSpPr>
            <a:spLocks noGrp="1"/>
          </p:cNvSpPr>
          <p:nvPr>
            <p:ph type="sldNum" sz="quarter" idx="10"/>
          </p:nvPr>
        </p:nvSpPr>
        <p:spPr/>
        <p:txBody>
          <a:bodyPr/>
          <a:lstStyle/>
          <a:p>
            <a:fld id="{3DD4232E-DDF9-4172-A6BA-9B9D2AD4825A}" type="slidenum">
              <a:rPr lang="en-US" smtClean="0"/>
              <a:t>5</a:t>
            </a:fld>
            <a:endParaRPr lang="en-US"/>
          </a:p>
        </p:txBody>
      </p:sp>
    </p:spTree>
    <p:extLst>
      <p:ext uri="{BB962C8B-B14F-4D97-AF65-F5344CB8AC3E}">
        <p14:creationId xmlns:p14="http://schemas.microsoft.com/office/powerpoint/2010/main" val="1334811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defRPr/>
            </a:pPr>
            <a:endParaRPr lang="en-US" dirty="0"/>
          </a:p>
        </p:txBody>
      </p:sp>
      <p:sp>
        <p:nvSpPr>
          <p:cNvPr id="4" name="Slide Number Placeholder 3"/>
          <p:cNvSpPr>
            <a:spLocks noGrp="1"/>
          </p:cNvSpPr>
          <p:nvPr>
            <p:ph type="sldNum" sz="quarter" idx="10"/>
          </p:nvPr>
        </p:nvSpPr>
        <p:spPr/>
        <p:txBody>
          <a:bodyPr/>
          <a:lstStyle/>
          <a:p>
            <a:fld id="{3DD4232E-DDF9-4172-A6BA-9B9D2AD4825A}" type="slidenum">
              <a:rPr lang="en-US" smtClean="0"/>
              <a:t>6</a:t>
            </a:fld>
            <a:endParaRPr lang="en-US"/>
          </a:p>
        </p:txBody>
      </p:sp>
    </p:spTree>
    <p:extLst>
      <p:ext uri="{BB962C8B-B14F-4D97-AF65-F5344CB8AC3E}">
        <p14:creationId xmlns:p14="http://schemas.microsoft.com/office/powerpoint/2010/main" val="1667840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defRPr/>
            </a:pPr>
            <a:endParaRPr lang="en-US" dirty="0"/>
          </a:p>
        </p:txBody>
      </p:sp>
      <p:sp>
        <p:nvSpPr>
          <p:cNvPr id="4" name="Slide Number Placeholder 3"/>
          <p:cNvSpPr>
            <a:spLocks noGrp="1"/>
          </p:cNvSpPr>
          <p:nvPr>
            <p:ph type="sldNum" sz="quarter" idx="10"/>
          </p:nvPr>
        </p:nvSpPr>
        <p:spPr/>
        <p:txBody>
          <a:bodyPr/>
          <a:lstStyle/>
          <a:p>
            <a:fld id="{3DD4232E-DDF9-4172-A6BA-9B9D2AD4825A}" type="slidenum">
              <a:rPr lang="en-US" smtClean="0"/>
              <a:t>7</a:t>
            </a:fld>
            <a:endParaRPr lang="en-US"/>
          </a:p>
        </p:txBody>
      </p:sp>
    </p:spTree>
    <p:extLst>
      <p:ext uri="{BB962C8B-B14F-4D97-AF65-F5344CB8AC3E}">
        <p14:creationId xmlns:p14="http://schemas.microsoft.com/office/powerpoint/2010/main" val="1667840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D4232E-DDF9-4172-A6BA-9B9D2AD4825A}" type="slidenum">
              <a:rPr lang="en-US" smtClean="0"/>
              <a:t>8</a:t>
            </a:fld>
            <a:endParaRPr lang="en-US"/>
          </a:p>
        </p:txBody>
      </p:sp>
    </p:spTree>
    <p:extLst>
      <p:ext uri="{BB962C8B-B14F-4D97-AF65-F5344CB8AC3E}">
        <p14:creationId xmlns:p14="http://schemas.microsoft.com/office/powerpoint/2010/main" val="24168627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pic>
        <p:nvPicPr>
          <p:cNvPr id="14" name="Pictur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b="9041"/>
          <a:stretch/>
        </p:blipFill>
        <p:spPr>
          <a:xfrm>
            <a:off x="68509" y="950747"/>
            <a:ext cx="8991600" cy="5296483"/>
          </a:xfrm>
          <a:prstGeom prst="rect">
            <a:avLst/>
          </a:prstGeom>
        </p:spPr>
      </p:pic>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1487" y="203483"/>
            <a:ext cx="1143000" cy="640337"/>
          </a:xfrm>
          <a:prstGeom prst="rect">
            <a:avLst/>
          </a:prstGeom>
        </p:spPr>
      </p:pic>
      <p:pic>
        <p:nvPicPr>
          <p:cNvPr id="16" name="Picture 12"/>
          <p:cNvPicPr>
            <a:picLocks noChangeAspect="1" noChangeArrowheads="1"/>
          </p:cNvPicPr>
          <p:nvPr userDrawn="1"/>
        </p:nvPicPr>
        <p:blipFill>
          <a:blip r:embed="rId4" cstate="print">
            <a:alphaModFix amt="98000"/>
            <a:extLst>
              <a:ext uri="{28A0092B-C50C-407E-A947-70E740481C1C}">
                <a14:useLocalDpi xmlns:a14="http://schemas.microsoft.com/office/drawing/2010/main" val="0"/>
              </a:ext>
            </a:extLst>
          </a:blip>
          <a:srcRect/>
          <a:stretch>
            <a:fillRect/>
          </a:stretch>
        </p:blipFill>
        <p:spPr bwMode="auto">
          <a:xfrm>
            <a:off x="4114800" y="176983"/>
            <a:ext cx="685800" cy="69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703503" y="86639"/>
            <a:ext cx="2221357" cy="864108"/>
          </a:xfrm>
          <a:prstGeom prst="rect">
            <a:avLst/>
          </a:prstGeom>
        </p:spPr>
      </p:pic>
      <p:sp>
        <p:nvSpPr>
          <p:cNvPr id="8" name="Rectangle 7"/>
          <p:cNvSpPr/>
          <p:nvPr userDrawn="1"/>
        </p:nvSpPr>
        <p:spPr>
          <a:xfrm>
            <a:off x="68509" y="75499"/>
            <a:ext cx="8991600" cy="6705600"/>
          </a:xfrm>
          <a:prstGeom prst="rect">
            <a:avLst/>
          </a:prstGeom>
          <a:noFill/>
          <a:ln>
            <a:solidFill>
              <a:srgbClr val="002F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bg1"/>
                </a:solidFill>
              </a:ln>
            </a:endParaRPr>
          </a:p>
        </p:txBody>
      </p:sp>
      <p:sp>
        <p:nvSpPr>
          <p:cNvPr id="7" name="Rectangle 6"/>
          <p:cNvSpPr/>
          <p:nvPr userDrawn="1"/>
        </p:nvSpPr>
        <p:spPr>
          <a:xfrm>
            <a:off x="57605" y="6247230"/>
            <a:ext cx="4684550" cy="461665"/>
          </a:xfrm>
          <a:prstGeom prst="rect">
            <a:avLst/>
          </a:prstGeom>
          <a:noFill/>
        </p:spPr>
        <p:txBody>
          <a:bodyPr wrap="square" lIns="91440" tIns="45720" rIns="91440" bIns="45720">
            <a:spAutoFit/>
          </a:bodyPr>
          <a:lstStyle/>
          <a:p>
            <a:pPr algn="ctr"/>
            <a:r>
              <a:rPr lang="en-US" sz="1200" b="1" cap="none" spc="0" dirty="0" smtClean="0">
                <a:ln w="9525">
                  <a:noFill/>
                  <a:prstDash val="solid"/>
                </a:ln>
                <a:solidFill>
                  <a:srgbClr val="002F6C"/>
                </a:solidFill>
                <a:effectLst/>
                <a:latin typeface="Gill Sans MT" panose="020B0502020104020203" pitchFamily="34" charset="0"/>
              </a:rPr>
              <a:t>US-APEC Technical Assistance to Advance Regional Integration</a:t>
            </a:r>
            <a:r>
              <a:rPr lang="en-US" sz="1200" b="1" cap="none" spc="0" baseline="0" dirty="0" smtClean="0">
                <a:ln w="9525">
                  <a:noFill/>
                  <a:prstDash val="solid"/>
                </a:ln>
                <a:solidFill>
                  <a:srgbClr val="002F6C"/>
                </a:solidFill>
                <a:effectLst/>
                <a:latin typeface="Gill Sans MT" panose="020B0502020104020203" pitchFamily="34" charset="0"/>
              </a:rPr>
              <a:t> </a:t>
            </a:r>
            <a:r>
              <a:rPr lang="en-US" sz="1200" b="1" cap="none" spc="0" dirty="0" smtClean="0">
                <a:ln w="9525">
                  <a:noFill/>
                  <a:prstDash val="solid"/>
                </a:ln>
                <a:solidFill>
                  <a:srgbClr val="002F6C"/>
                </a:solidFill>
                <a:effectLst/>
                <a:latin typeface="Gill Sans MT" panose="020B0502020104020203" pitchFamily="34" charset="0"/>
              </a:rPr>
              <a:t>(US-ATAARI)</a:t>
            </a:r>
            <a:endParaRPr lang="en-US" sz="1200" b="1" cap="none" spc="0" dirty="0">
              <a:ln w="9525">
                <a:noFill/>
                <a:prstDash val="solid"/>
              </a:ln>
              <a:solidFill>
                <a:srgbClr val="002F6C"/>
              </a:solidFill>
              <a:effectLst/>
              <a:latin typeface="Gill Sans MT" panose="020B0502020104020203" pitchFamily="34" charset="0"/>
            </a:endParaRPr>
          </a:p>
        </p:txBody>
      </p:sp>
      <p:sp>
        <p:nvSpPr>
          <p:cNvPr id="9" name="Rectangle 8"/>
          <p:cNvSpPr/>
          <p:nvPr userDrawn="1"/>
        </p:nvSpPr>
        <p:spPr>
          <a:xfrm>
            <a:off x="4826047" y="6262618"/>
            <a:ext cx="4335708" cy="430887"/>
          </a:xfrm>
          <a:prstGeom prst="rect">
            <a:avLst/>
          </a:prstGeom>
          <a:noFill/>
        </p:spPr>
        <p:txBody>
          <a:bodyPr wrap="square" lIns="91440" tIns="45720" rIns="91440" bIns="45720">
            <a:spAutoFit/>
          </a:bodyPr>
          <a:lstStyle/>
          <a:p>
            <a:pPr algn="ctr"/>
            <a:r>
              <a:rPr lang="en-US" sz="1100" i="1" dirty="0">
                <a:ln w="9525">
                  <a:noFill/>
                  <a:prstDash val="solid"/>
                </a:ln>
                <a:solidFill>
                  <a:srgbClr val="002F6C"/>
                </a:solidFill>
                <a:latin typeface="Gill Sans MT" panose="020B0502020104020203" pitchFamily="34" charset="0"/>
              </a:rPr>
              <a:t>A joint project of the U.S. Agency for International </a:t>
            </a:r>
            <a:r>
              <a:rPr lang="en-US" sz="1100" i="1" dirty="0" smtClean="0">
                <a:ln w="9525">
                  <a:noFill/>
                  <a:prstDash val="solid"/>
                </a:ln>
                <a:solidFill>
                  <a:srgbClr val="002F6C"/>
                </a:solidFill>
                <a:latin typeface="Gill Sans MT" panose="020B0502020104020203" pitchFamily="34" charset="0"/>
              </a:rPr>
              <a:t>Development, the </a:t>
            </a:r>
            <a:r>
              <a:rPr lang="en-US" sz="1100" i="1" dirty="0">
                <a:ln w="9525">
                  <a:noFill/>
                  <a:prstDash val="solid"/>
                </a:ln>
                <a:solidFill>
                  <a:srgbClr val="002F6C"/>
                </a:solidFill>
                <a:latin typeface="Gill Sans MT" panose="020B0502020104020203" pitchFamily="34" charset="0"/>
              </a:rPr>
              <a:t>U.S. Department of State, and Asia-Pacific Economic </a:t>
            </a:r>
            <a:r>
              <a:rPr lang="en-US" sz="1100" i="1" dirty="0" smtClean="0">
                <a:ln w="9525">
                  <a:noFill/>
                  <a:prstDash val="solid"/>
                </a:ln>
                <a:solidFill>
                  <a:srgbClr val="002F6C"/>
                </a:solidFill>
                <a:latin typeface="Gill Sans MT" panose="020B0502020104020203" pitchFamily="34" charset="0"/>
              </a:rPr>
              <a:t>Cooperation</a:t>
            </a:r>
            <a:endParaRPr lang="en-US" sz="1100" i="1" dirty="0">
              <a:ln w="9525">
                <a:noFill/>
                <a:prstDash val="solid"/>
              </a:ln>
              <a:solidFill>
                <a:srgbClr val="002F6C"/>
              </a:solidFill>
              <a:latin typeface="Gill Sans MT" panose="020B0502020104020203" pitchFamily="34" charset="0"/>
            </a:endParaRPr>
          </a:p>
        </p:txBody>
      </p:sp>
    </p:spTree>
    <p:extLst>
      <p:ext uri="{BB962C8B-B14F-4D97-AF65-F5344CB8AC3E}">
        <p14:creationId xmlns:p14="http://schemas.microsoft.com/office/powerpoint/2010/main" val="384512708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userDrawn="1"/>
        </p:nvSpPr>
        <p:spPr>
          <a:xfrm>
            <a:off x="152400" y="152400"/>
            <a:ext cx="8839200" cy="6553200"/>
          </a:xfrm>
          <a:prstGeom prst="rect">
            <a:avLst/>
          </a:prstGeom>
          <a:solidFill>
            <a:srgbClr val="CFCD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Tree>
    <p:extLst>
      <p:ext uri="{BB962C8B-B14F-4D97-AF65-F5344CB8AC3E}">
        <p14:creationId xmlns:p14="http://schemas.microsoft.com/office/powerpoint/2010/main" val="23822590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1E337B-4813-4A67-85F2-0EF2C043CD94}" type="datetimeFigureOut">
              <a:rPr lang="en-US" smtClean="0"/>
              <a:t>10/5/2016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8938F-912F-4D02-8C0A-DD937A89F9C6}" type="slidenum">
              <a:rPr lang="en-US" smtClean="0"/>
              <a:t>‹#›</a:t>
            </a:fld>
            <a:endParaRPr lang="en-US"/>
          </a:p>
        </p:txBody>
      </p:sp>
    </p:spTree>
    <p:extLst>
      <p:ext uri="{BB962C8B-B14F-4D97-AF65-F5344CB8AC3E}">
        <p14:creationId xmlns:p14="http://schemas.microsoft.com/office/powerpoint/2010/main" val="2516051278"/>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ltGray">
          <a:xfrm>
            <a:off x="228600" y="924580"/>
            <a:ext cx="8675333" cy="954107"/>
          </a:xfrm>
          <a:prstGeom prst="rect">
            <a:avLst/>
          </a:prstGeom>
          <a:noFill/>
          <a:ln>
            <a:noFill/>
          </a:ln>
        </p:spPr>
        <p:txBody>
          <a:bodyPr wrap="square" lIns="91440" tIns="45720" rIns="91440" bIns="45720">
            <a:spAutoFit/>
          </a:bodyPr>
          <a:lstStyle/>
          <a:p>
            <a:pPr algn="ctr"/>
            <a:r>
              <a:rPr lang="en-US" sz="2800" b="1" cap="none" spc="0" dirty="0" smtClean="0">
                <a:ln w="9525">
                  <a:solidFill>
                    <a:schemeClr val="tx1"/>
                  </a:solidFill>
                  <a:prstDash val="solid"/>
                </a:ln>
                <a:solidFill>
                  <a:schemeClr val="bg2">
                    <a:tint val="85000"/>
                    <a:satMod val="155000"/>
                  </a:schemeClr>
                </a:solidFill>
                <a:effectLst>
                  <a:outerShdw blurRad="41275" dist="20320" dir="1800000" algn="tl" rotWithShape="0">
                    <a:srgbClr val="000000">
                      <a:alpha val="40000"/>
                    </a:srgbClr>
                  </a:outerShdw>
                </a:effectLst>
                <a:latin typeface="Gill Sans MT" panose="020B0502020104020203" pitchFamily="34" charset="0"/>
              </a:rPr>
              <a:t>APEC Model Wine Certificate- </a:t>
            </a:r>
          </a:p>
          <a:p>
            <a:pPr algn="ctr"/>
            <a:r>
              <a:rPr lang="en-US" sz="2800" b="1" cap="none" spc="0" dirty="0" smtClean="0">
                <a:ln w="9525">
                  <a:solidFill>
                    <a:schemeClr val="tx1"/>
                  </a:solidFill>
                  <a:prstDash val="solid"/>
                </a:ln>
                <a:solidFill>
                  <a:schemeClr val="bg2">
                    <a:tint val="85000"/>
                    <a:satMod val="155000"/>
                  </a:schemeClr>
                </a:solidFill>
                <a:effectLst>
                  <a:outerShdw blurRad="41275" dist="20320" dir="1800000" algn="tl" rotWithShape="0">
                    <a:srgbClr val="000000">
                      <a:alpha val="40000"/>
                    </a:srgbClr>
                  </a:outerShdw>
                </a:effectLst>
                <a:latin typeface="Gill Sans MT" panose="020B0502020104020203" pitchFamily="34" charset="0"/>
              </a:rPr>
              <a:t>Moving To Im</a:t>
            </a:r>
            <a:r>
              <a:rPr lang="en-US" sz="2800" b="1" dirty="0" smtClean="0">
                <a:ln w="9525">
                  <a:solidFill>
                    <a:schemeClr val="tx1"/>
                  </a:solidFill>
                  <a:prstDash val="solid"/>
                </a:ln>
                <a:solidFill>
                  <a:schemeClr val="bg2">
                    <a:tint val="85000"/>
                    <a:satMod val="155000"/>
                  </a:schemeClr>
                </a:solidFill>
                <a:effectLst>
                  <a:outerShdw blurRad="41275" dist="20320" dir="1800000" algn="tl" rotWithShape="0">
                    <a:srgbClr val="000000">
                      <a:alpha val="40000"/>
                    </a:srgbClr>
                  </a:outerShdw>
                </a:effectLst>
                <a:latin typeface="Gill Sans MT" panose="020B0502020104020203" pitchFamily="34" charset="0"/>
              </a:rPr>
              <a:t>plementation</a:t>
            </a:r>
            <a:endParaRPr lang="en-US" sz="2800" b="1" cap="none" spc="0" baseline="0" dirty="0" smtClean="0">
              <a:ln w="9525">
                <a:solidFill>
                  <a:schemeClr val="tx1"/>
                </a:solidFill>
                <a:prstDash val="solid"/>
              </a:ln>
              <a:solidFill>
                <a:schemeClr val="bg2">
                  <a:tint val="85000"/>
                  <a:satMod val="155000"/>
                </a:schemeClr>
              </a:solidFill>
              <a:effectLst>
                <a:outerShdw blurRad="41275" dist="20320" dir="1800000" algn="tl" rotWithShape="0">
                  <a:srgbClr val="000000">
                    <a:alpha val="40000"/>
                  </a:srgbClr>
                </a:outerShdw>
              </a:effectLst>
              <a:latin typeface="Gill Sans MT" panose="020B0502020104020203" pitchFamily="34" charset="0"/>
            </a:endParaRPr>
          </a:p>
        </p:txBody>
      </p:sp>
      <p:sp>
        <p:nvSpPr>
          <p:cNvPr id="11" name="Rectangle 10"/>
          <p:cNvSpPr/>
          <p:nvPr/>
        </p:nvSpPr>
        <p:spPr bwMode="ltGray">
          <a:xfrm>
            <a:off x="2066723" y="1966471"/>
            <a:ext cx="5026796" cy="646331"/>
          </a:xfrm>
          <a:prstGeom prst="rect">
            <a:avLst/>
          </a:prstGeom>
          <a:noFill/>
        </p:spPr>
        <p:txBody>
          <a:bodyPr wrap="square" lIns="91440" tIns="45720" rIns="91440" bIns="45720">
            <a:spAutoFit/>
          </a:bodyPr>
          <a:lstStyle/>
          <a:p>
            <a:pPr algn="ctr"/>
            <a:r>
              <a:rPr lang="en-US" b="1" cap="none" spc="0" dirty="0" smtClean="0">
                <a:ln w="9525">
                  <a:solidFill>
                    <a:schemeClr val="tx1"/>
                  </a:solidFill>
                  <a:prstDash val="solid"/>
                </a:ln>
                <a:solidFill>
                  <a:schemeClr val="bg2">
                    <a:tint val="85000"/>
                    <a:satMod val="155000"/>
                  </a:schemeClr>
                </a:solidFill>
                <a:effectLst>
                  <a:outerShdw blurRad="41275" dist="20320" dir="1800000" algn="tl" rotWithShape="0">
                    <a:srgbClr val="000000">
                      <a:alpha val="40000"/>
                    </a:srgbClr>
                  </a:outerShdw>
                </a:effectLst>
                <a:latin typeface="Gill Sans MT" panose="020B0502020104020203" pitchFamily="34" charset="0"/>
              </a:rPr>
              <a:t>Ann Katsiak, Chief of Party</a:t>
            </a:r>
          </a:p>
          <a:p>
            <a:pPr algn="ctr"/>
            <a:r>
              <a:rPr lang="en-US" b="1" dirty="0" smtClean="0">
                <a:ln w="9525">
                  <a:solidFill>
                    <a:schemeClr val="tx1"/>
                  </a:solidFill>
                  <a:prstDash val="solid"/>
                </a:ln>
                <a:solidFill>
                  <a:schemeClr val="bg2">
                    <a:tint val="85000"/>
                    <a:satMod val="155000"/>
                  </a:schemeClr>
                </a:solidFill>
                <a:latin typeface="Gill Sans MT" panose="020B0502020104020203" pitchFamily="34" charset="0"/>
              </a:rPr>
              <a:t>October 6, 2016</a:t>
            </a:r>
            <a:endParaRPr lang="en-US" b="1" cap="none" spc="0" dirty="0">
              <a:ln w="9525">
                <a:solidFill>
                  <a:schemeClr val="tx1"/>
                </a:solidFill>
                <a:prstDash val="solid"/>
              </a:ln>
              <a:solidFill>
                <a:schemeClr val="bg2">
                  <a:tint val="85000"/>
                  <a:satMod val="155000"/>
                </a:schemeClr>
              </a:solidFill>
              <a:effectLst>
                <a:outerShdw blurRad="41275" dist="20320" dir="1800000" algn="tl" rotWithShape="0">
                  <a:srgbClr val="000000">
                    <a:alpha val="40000"/>
                  </a:srgbClr>
                </a:outerShdw>
              </a:effectLst>
              <a:latin typeface="Gill Sans MT" panose="020B0502020104020203" pitchFamily="34" charset="0"/>
            </a:endParaRPr>
          </a:p>
        </p:txBody>
      </p:sp>
    </p:spTree>
    <p:extLst>
      <p:ext uri="{BB962C8B-B14F-4D97-AF65-F5344CB8AC3E}">
        <p14:creationId xmlns:p14="http://schemas.microsoft.com/office/powerpoint/2010/main" val="1965957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1"/>
          <p:cNvSpPr txBox="1">
            <a:spLocks/>
          </p:cNvSpPr>
          <p:nvPr/>
        </p:nvSpPr>
        <p:spPr>
          <a:xfrm>
            <a:off x="685800" y="1600200"/>
            <a:ext cx="7772400" cy="3048000"/>
          </a:xfrm>
          <a:prstGeom prst="rect">
            <a:avLst/>
          </a:prstGeom>
        </p:spPr>
        <p:txBody>
          <a:bodyPr vert="horz" lIns="91440" tIns="45720" rIns="91440" bIns="45720" rtlCol="0">
            <a:normAutofit/>
          </a:bodyPr>
          <a:lstStyle>
            <a:lvl1pPr marL="230188" indent="-230188" algn="l" defTabSz="457200" rtl="0" eaLnBrk="1" latinLnBrk="0" hangingPunct="1">
              <a:spcBef>
                <a:spcPts val="0"/>
              </a:spcBef>
              <a:spcAft>
                <a:spcPts val="1200"/>
              </a:spcAft>
              <a:buFont typeface="Arial"/>
              <a:buChar char="•"/>
              <a:defRPr sz="2000" b="0" i="0" kern="1200">
                <a:solidFill>
                  <a:srgbClr val="6C6463"/>
                </a:solidFill>
                <a:latin typeface="Gill Sans MT"/>
                <a:ea typeface="+mn-ea"/>
                <a:cs typeface="Gill Sans MT"/>
              </a:defRPr>
            </a:lvl1pPr>
            <a:lvl2pPr marL="684213" indent="-230188" algn="l" defTabSz="457200" rtl="0" eaLnBrk="1" latinLnBrk="0" hangingPunct="1">
              <a:spcBef>
                <a:spcPts val="0"/>
              </a:spcBef>
              <a:spcAft>
                <a:spcPts val="1200"/>
              </a:spcAft>
              <a:buFont typeface="Arial"/>
              <a:buChar char="–"/>
              <a:defRPr sz="20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FFFFFF"/>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b="1" dirty="0" smtClean="0">
                <a:solidFill>
                  <a:schemeClr val="tx1"/>
                </a:solidFill>
              </a:rPr>
              <a:t>For Governments</a:t>
            </a:r>
            <a:r>
              <a:rPr lang="en-US" sz="2800" dirty="0" smtClean="0">
                <a:solidFill>
                  <a:schemeClr val="tx1"/>
                </a:solidFill>
              </a:rPr>
              <a:t>: reduced </a:t>
            </a:r>
            <a:r>
              <a:rPr lang="en-US" sz="2800" dirty="0">
                <a:solidFill>
                  <a:schemeClr val="tx1"/>
                </a:solidFill>
              </a:rPr>
              <a:t>costs associated with processing paperwork and better allocation of resources </a:t>
            </a:r>
            <a:endParaRPr lang="en-US" sz="2800" dirty="0" smtClean="0">
              <a:solidFill>
                <a:schemeClr val="tx1"/>
              </a:solidFill>
            </a:endParaRPr>
          </a:p>
          <a:p>
            <a:r>
              <a:rPr lang="en-US" sz="2800" b="1" dirty="0" smtClean="0">
                <a:solidFill>
                  <a:schemeClr val="tx1"/>
                </a:solidFill>
              </a:rPr>
              <a:t>For Exporters</a:t>
            </a:r>
            <a:r>
              <a:rPr lang="en-US" sz="2800" dirty="0" smtClean="0">
                <a:solidFill>
                  <a:schemeClr val="tx1"/>
                </a:solidFill>
              </a:rPr>
              <a:t>: </a:t>
            </a:r>
            <a:r>
              <a:rPr lang="en-US" sz="2800" dirty="0">
                <a:solidFill>
                  <a:schemeClr val="tx1"/>
                </a:solidFill>
              </a:rPr>
              <a:t>increased predictability when exporting wine </a:t>
            </a:r>
            <a:r>
              <a:rPr lang="en-US" sz="2800" dirty="0" smtClean="0">
                <a:solidFill>
                  <a:schemeClr val="tx1"/>
                </a:solidFill>
              </a:rPr>
              <a:t>to </a:t>
            </a:r>
            <a:r>
              <a:rPr lang="en-US" sz="2800" dirty="0">
                <a:solidFill>
                  <a:schemeClr val="tx1"/>
                </a:solidFill>
              </a:rPr>
              <a:t>participating economies and lower costs due to less </a:t>
            </a:r>
            <a:r>
              <a:rPr lang="en-US" sz="2800" dirty="0" smtClean="0">
                <a:solidFill>
                  <a:schemeClr val="tx1"/>
                </a:solidFill>
              </a:rPr>
              <a:t>paperwork</a:t>
            </a:r>
            <a:endParaRPr lang="en-US" sz="2800" dirty="0">
              <a:solidFill>
                <a:schemeClr val="tx1"/>
              </a:solidFill>
            </a:endParaRPr>
          </a:p>
        </p:txBody>
      </p:sp>
      <p:sp>
        <p:nvSpPr>
          <p:cNvPr id="3" name="Title 4"/>
          <p:cNvSpPr txBox="1">
            <a:spLocks/>
          </p:cNvSpPr>
          <p:nvPr/>
        </p:nvSpPr>
        <p:spPr>
          <a:xfrm>
            <a:off x="533400" y="533400"/>
            <a:ext cx="7772400" cy="523220"/>
          </a:xfrm>
          <a:prstGeom prst="rect">
            <a:avLst/>
          </a:prstGeom>
        </p:spPr>
        <p:txBody>
          <a:bodyPr vert="horz" lIns="91440" tIns="45720" rIns="91440" bIns="45720" rtlCol="0" anchor="b" anchorCtr="0">
            <a:spAutoFit/>
          </a:bodyPr>
          <a:lstStyle>
            <a:lvl1pPr algn="l" defTabSz="457200" rtl="0" eaLnBrk="1" latinLnBrk="0" hangingPunct="1">
              <a:spcBef>
                <a:spcPct val="0"/>
              </a:spcBef>
              <a:buNone/>
              <a:defRPr sz="2800" b="0" i="0" kern="1200">
                <a:solidFill>
                  <a:srgbClr val="BA0C2F"/>
                </a:solidFill>
                <a:latin typeface="Gill Sans MT"/>
                <a:ea typeface="+mj-ea"/>
                <a:cs typeface="Gill Sans MT"/>
              </a:defRPr>
            </a:lvl1pPr>
          </a:lstStyle>
          <a:p>
            <a:pPr lvl="0">
              <a:defRPr/>
            </a:pPr>
            <a:r>
              <a:rPr lang="en-US" dirty="0" smtClean="0">
                <a:solidFill>
                  <a:srgbClr val="651D32"/>
                </a:solidFill>
              </a:rPr>
              <a:t>Why Implement the APEC </a:t>
            </a:r>
            <a:r>
              <a:rPr lang="en-US" dirty="0">
                <a:solidFill>
                  <a:srgbClr val="651D32"/>
                </a:solidFill>
              </a:rPr>
              <a:t>Model Wine </a:t>
            </a:r>
            <a:r>
              <a:rPr lang="en-US" dirty="0" smtClean="0">
                <a:solidFill>
                  <a:srgbClr val="651D32"/>
                </a:solidFill>
              </a:rPr>
              <a:t>Certificate? </a:t>
            </a:r>
            <a:endParaRPr kumimoji="0" lang="en-US" sz="2800" b="0" i="0" u="none" strike="noStrike" kern="1200" cap="none" spc="0" normalizeH="0" baseline="0" noProof="0" dirty="0">
              <a:ln>
                <a:noFill/>
              </a:ln>
              <a:solidFill>
                <a:srgbClr val="BA0C2F"/>
              </a:solidFill>
              <a:effectLst/>
              <a:uLnTx/>
              <a:uFillTx/>
              <a:latin typeface="Gill Sans MT"/>
              <a:ea typeface="+mj-ea"/>
            </a:endParaRPr>
          </a:p>
        </p:txBody>
      </p:sp>
    </p:spTree>
    <p:extLst>
      <p:ext uri="{BB962C8B-B14F-4D97-AF65-F5344CB8AC3E}">
        <p14:creationId xmlns:p14="http://schemas.microsoft.com/office/powerpoint/2010/main" val="1804956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533400" y="457200"/>
            <a:ext cx="7772400" cy="523220"/>
          </a:xfrm>
          <a:prstGeom prst="rect">
            <a:avLst/>
          </a:prstGeom>
        </p:spPr>
        <p:txBody>
          <a:bodyPr vert="horz" lIns="91440" tIns="45720" rIns="91440" bIns="45720" rtlCol="0" anchor="b" anchorCtr="0">
            <a:spAutoFit/>
          </a:bodyPr>
          <a:lstStyle>
            <a:lvl1pPr algn="l" defTabSz="457200" rtl="0" eaLnBrk="1" latinLnBrk="0" hangingPunct="1">
              <a:spcBef>
                <a:spcPct val="0"/>
              </a:spcBef>
              <a:buNone/>
              <a:defRPr sz="2800" b="0" i="0" kern="1200">
                <a:solidFill>
                  <a:srgbClr val="BA0C2F"/>
                </a:solidFill>
                <a:latin typeface="Gill Sans MT"/>
                <a:ea typeface="+mj-ea"/>
                <a:cs typeface="Gill Sans MT"/>
              </a:defRPr>
            </a:lvl1pPr>
          </a:lstStyle>
          <a:p>
            <a:pPr lvl="0">
              <a:defRPr/>
            </a:pPr>
            <a:r>
              <a:rPr lang="en-US" dirty="0">
                <a:solidFill>
                  <a:srgbClr val="651D32"/>
                </a:solidFill>
              </a:rPr>
              <a:t>APEC Model Wine </a:t>
            </a:r>
            <a:r>
              <a:rPr lang="en-US" dirty="0" smtClean="0">
                <a:solidFill>
                  <a:srgbClr val="651D32"/>
                </a:solidFill>
              </a:rPr>
              <a:t>Certificate- Moving Forward</a:t>
            </a:r>
            <a:endParaRPr kumimoji="0" lang="en-US" sz="2800" b="0" i="0" u="none" strike="noStrike" kern="1200" cap="none" spc="0" normalizeH="0" baseline="0" noProof="0" dirty="0">
              <a:ln>
                <a:noFill/>
              </a:ln>
              <a:solidFill>
                <a:srgbClr val="BA0C2F"/>
              </a:solidFill>
              <a:effectLst/>
              <a:uLnTx/>
              <a:uFillTx/>
              <a:latin typeface="Gill Sans MT"/>
              <a:ea typeface="+mj-ea"/>
            </a:endParaRPr>
          </a:p>
        </p:txBody>
      </p:sp>
      <p:sp>
        <p:nvSpPr>
          <p:cNvPr id="5" name="Content Placeholder 11"/>
          <p:cNvSpPr txBox="1">
            <a:spLocks/>
          </p:cNvSpPr>
          <p:nvPr/>
        </p:nvSpPr>
        <p:spPr>
          <a:xfrm>
            <a:off x="685800" y="1752600"/>
            <a:ext cx="7772400" cy="3048000"/>
          </a:xfrm>
          <a:prstGeom prst="rect">
            <a:avLst/>
          </a:prstGeom>
        </p:spPr>
        <p:txBody>
          <a:bodyPr vert="horz" lIns="91440" tIns="45720" rIns="91440" bIns="45720" rtlCol="0">
            <a:normAutofit/>
          </a:bodyPr>
          <a:lstStyle>
            <a:lvl1pPr marL="230188" indent="-230188" algn="l" defTabSz="457200" rtl="0" eaLnBrk="1" latinLnBrk="0" hangingPunct="1">
              <a:spcBef>
                <a:spcPts val="0"/>
              </a:spcBef>
              <a:spcAft>
                <a:spcPts val="1200"/>
              </a:spcAft>
              <a:buFont typeface="Arial"/>
              <a:buChar char="•"/>
              <a:defRPr sz="2000" b="0" i="0" kern="1200">
                <a:solidFill>
                  <a:srgbClr val="6C6463"/>
                </a:solidFill>
                <a:latin typeface="Gill Sans MT"/>
                <a:ea typeface="+mn-ea"/>
                <a:cs typeface="Gill Sans MT"/>
              </a:defRPr>
            </a:lvl1pPr>
            <a:lvl2pPr marL="684213" indent="-230188" algn="l" defTabSz="457200" rtl="0" eaLnBrk="1" latinLnBrk="0" hangingPunct="1">
              <a:spcBef>
                <a:spcPts val="0"/>
              </a:spcBef>
              <a:spcAft>
                <a:spcPts val="1200"/>
              </a:spcAft>
              <a:buFont typeface="Arial"/>
              <a:buChar char="–"/>
              <a:defRPr sz="20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FFFFFF"/>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1200"/>
              </a:spcAft>
              <a:buClrTx/>
              <a:buSzTx/>
              <a:buNone/>
              <a:tabLst/>
              <a:defRPr/>
            </a:pPr>
            <a:r>
              <a:rPr kumimoji="0" lang="en-US" sz="2000" b="0" i="0" u="none" strike="noStrike" kern="1200" cap="none" spc="0" normalizeH="0" baseline="0" noProof="0" dirty="0" smtClean="0">
                <a:ln>
                  <a:noFill/>
                </a:ln>
                <a:solidFill>
                  <a:schemeClr val="tx1"/>
                </a:solidFill>
                <a:effectLst/>
                <a:uLnTx/>
                <a:uFillTx/>
                <a:latin typeface="Gill Sans MT"/>
                <a:ea typeface="+mn-ea"/>
              </a:rPr>
              <a:t>What could implementation support look like? </a:t>
            </a:r>
            <a:endParaRPr kumimoji="0" lang="en-US" sz="2000" b="0" i="0" u="none" strike="noStrike" kern="1200" cap="none" spc="0" normalizeH="0" noProof="0" dirty="0" smtClean="0">
              <a:ln>
                <a:noFill/>
              </a:ln>
              <a:solidFill>
                <a:schemeClr val="tx1"/>
              </a:solidFill>
              <a:effectLst/>
              <a:uLnTx/>
              <a:uFillTx/>
              <a:latin typeface="Gill Sans MT"/>
              <a:ea typeface="+mn-ea"/>
            </a:endParaRPr>
          </a:p>
          <a:p>
            <a:pPr lvl="1">
              <a:buFont typeface="Arial"/>
              <a:buChar char="•"/>
              <a:defRPr/>
            </a:pPr>
            <a:r>
              <a:rPr lang="en-US" b="1" u="sng" baseline="0" dirty="0" smtClean="0">
                <a:solidFill>
                  <a:schemeClr val="tx1"/>
                </a:solidFill>
              </a:rPr>
              <a:t>Making</a:t>
            </a:r>
            <a:r>
              <a:rPr lang="en-US" b="1" u="sng" dirty="0" smtClean="0">
                <a:solidFill>
                  <a:schemeClr val="tx1"/>
                </a:solidFill>
              </a:rPr>
              <a:t> the case </a:t>
            </a:r>
            <a:r>
              <a:rPr lang="en-US" dirty="0" smtClean="0">
                <a:solidFill>
                  <a:schemeClr val="tx1"/>
                </a:solidFill>
              </a:rPr>
              <a:t>for utilization of </a:t>
            </a:r>
            <a:r>
              <a:rPr lang="en-US" dirty="0">
                <a:solidFill>
                  <a:schemeClr val="tx1"/>
                </a:solidFill>
              </a:rPr>
              <a:t>the Certificate: </a:t>
            </a:r>
            <a:r>
              <a:rPr lang="en-US" dirty="0" smtClean="0">
                <a:solidFill>
                  <a:schemeClr val="tx1"/>
                </a:solidFill>
              </a:rPr>
              <a:t>This will articulate </a:t>
            </a:r>
            <a:r>
              <a:rPr lang="en-US" dirty="0">
                <a:solidFill>
                  <a:schemeClr val="tx1"/>
                </a:solidFill>
              </a:rPr>
              <a:t>the impact and possible utilization of the Certificate through business case studies that will demonstrate the benefits of </a:t>
            </a:r>
            <a:r>
              <a:rPr lang="en-US" dirty="0" smtClean="0">
                <a:solidFill>
                  <a:schemeClr val="tx1"/>
                </a:solidFill>
              </a:rPr>
              <a:t>use. </a:t>
            </a:r>
          </a:p>
          <a:p>
            <a:pPr lvl="1">
              <a:buFont typeface="Arial"/>
              <a:buChar char="•"/>
              <a:defRPr/>
            </a:pPr>
            <a:r>
              <a:rPr kumimoji="0" lang="en-US" b="1" i="0" u="sng" strike="noStrike" kern="1200" cap="none" spc="0" normalizeH="0" baseline="0" noProof="0" dirty="0" smtClean="0">
                <a:ln>
                  <a:noFill/>
                </a:ln>
                <a:solidFill>
                  <a:schemeClr val="tx1"/>
                </a:solidFill>
                <a:effectLst/>
                <a:uLnTx/>
                <a:uFillTx/>
                <a:latin typeface="Gill Sans MT"/>
                <a:ea typeface="+mn-ea"/>
              </a:rPr>
              <a:t>Identification</a:t>
            </a:r>
            <a:r>
              <a:rPr kumimoji="0" lang="en-US" b="1" i="0" u="sng" strike="noStrike" kern="1200" cap="none" spc="0" normalizeH="0" noProof="0" dirty="0" smtClean="0">
                <a:ln>
                  <a:noFill/>
                </a:ln>
                <a:solidFill>
                  <a:schemeClr val="tx1"/>
                </a:solidFill>
                <a:effectLst/>
                <a:uLnTx/>
                <a:uFillTx/>
                <a:latin typeface="Gill Sans MT"/>
                <a:ea typeface="+mn-ea"/>
              </a:rPr>
              <a:t> of capacity building </a:t>
            </a:r>
            <a:r>
              <a:rPr kumimoji="0" lang="en-US" b="0" i="0" u="none" strike="noStrike" kern="1200" cap="none" spc="0" normalizeH="0" noProof="0" dirty="0" smtClean="0">
                <a:ln>
                  <a:noFill/>
                </a:ln>
                <a:solidFill>
                  <a:schemeClr val="tx1"/>
                </a:solidFill>
                <a:effectLst/>
                <a:uLnTx/>
                <a:uFillTx/>
                <a:latin typeface="Gill Sans MT"/>
                <a:ea typeface="+mn-ea"/>
              </a:rPr>
              <a:t>needs for rolling out Certificate- for economy led work [economies self assess]</a:t>
            </a:r>
            <a:endParaRPr kumimoji="0" lang="en-US" b="0" i="0" u="none" strike="noStrike" kern="1200" cap="none" spc="0" normalizeH="0" baseline="0" noProof="0" dirty="0" smtClean="0">
              <a:ln>
                <a:noFill/>
              </a:ln>
              <a:solidFill>
                <a:schemeClr val="tx1"/>
              </a:solidFill>
              <a:effectLst/>
              <a:uLnTx/>
              <a:uFillTx/>
              <a:latin typeface="Gill Sans MT"/>
              <a:ea typeface="+mn-ea"/>
            </a:endParaRPr>
          </a:p>
        </p:txBody>
      </p:sp>
    </p:spTree>
    <p:extLst>
      <p:ext uri="{BB962C8B-B14F-4D97-AF65-F5344CB8AC3E}">
        <p14:creationId xmlns:p14="http://schemas.microsoft.com/office/powerpoint/2010/main" val="4110463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360218" y="196741"/>
            <a:ext cx="8382000" cy="954107"/>
          </a:xfrm>
          <a:prstGeom prst="rect">
            <a:avLst/>
          </a:prstGeom>
        </p:spPr>
        <p:txBody>
          <a:bodyPr vert="horz" wrap="square" lIns="91440" tIns="45720" rIns="91440" bIns="45720" rtlCol="0" anchor="b" anchorCtr="0">
            <a:spAutoFit/>
          </a:bodyPr>
          <a:lstStyle>
            <a:lvl1pPr algn="l" defTabSz="457200" rtl="0" eaLnBrk="1" latinLnBrk="0" hangingPunct="1">
              <a:spcBef>
                <a:spcPct val="0"/>
              </a:spcBef>
              <a:buNone/>
              <a:defRPr sz="2800" b="0" i="0" kern="1200">
                <a:solidFill>
                  <a:srgbClr val="BA0C2F"/>
                </a:solidFill>
                <a:latin typeface="Gill Sans MT"/>
                <a:ea typeface="+mj-ea"/>
                <a:cs typeface="Gill Sans MT"/>
              </a:defRPr>
            </a:lvl1pPr>
          </a:lstStyle>
          <a:p>
            <a:pPr lvl="0">
              <a:defRPr/>
            </a:pPr>
            <a:r>
              <a:rPr lang="en-US" dirty="0" smtClean="0">
                <a:solidFill>
                  <a:srgbClr val="651D32"/>
                </a:solidFill>
              </a:rPr>
              <a:t>United States Project: Development of Business Case Studies</a:t>
            </a:r>
            <a:endParaRPr kumimoji="0" lang="en-US" sz="2800" b="0" i="0" u="none" strike="noStrike" kern="1200" cap="none" spc="0" normalizeH="0" baseline="0" noProof="0" dirty="0">
              <a:ln>
                <a:noFill/>
              </a:ln>
              <a:solidFill>
                <a:srgbClr val="BA0C2F"/>
              </a:solidFill>
              <a:effectLst/>
              <a:uLnTx/>
              <a:uFillTx/>
              <a:latin typeface="Gill Sans MT"/>
              <a:ea typeface="+mj-ea"/>
            </a:endParaRPr>
          </a:p>
        </p:txBody>
      </p:sp>
      <p:sp>
        <p:nvSpPr>
          <p:cNvPr id="4" name="Content Placeholder 11"/>
          <p:cNvSpPr txBox="1">
            <a:spLocks/>
          </p:cNvSpPr>
          <p:nvPr/>
        </p:nvSpPr>
        <p:spPr>
          <a:xfrm>
            <a:off x="381000" y="1447800"/>
            <a:ext cx="8077200" cy="4648200"/>
          </a:xfrm>
          <a:prstGeom prst="rect">
            <a:avLst/>
          </a:prstGeom>
        </p:spPr>
        <p:txBody>
          <a:bodyPr vert="horz" lIns="91440" tIns="45720" rIns="91440" bIns="45720" rtlCol="0">
            <a:normAutofit/>
          </a:bodyPr>
          <a:lstStyle>
            <a:lvl1pPr marL="230188" indent="-230188" algn="l" defTabSz="457200" rtl="0" eaLnBrk="1" latinLnBrk="0" hangingPunct="1">
              <a:spcBef>
                <a:spcPts val="0"/>
              </a:spcBef>
              <a:spcAft>
                <a:spcPts val="1200"/>
              </a:spcAft>
              <a:buFont typeface="Arial"/>
              <a:buChar char="•"/>
              <a:defRPr sz="2000" b="0" i="0" kern="1200">
                <a:solidFill>
                  <a:srgbClr val="6C6463"/>
                </a:solidFill>
                <a:latin typeface="Gill Sans MT"/>
                <a:ea typeface="+mn-ea"/>
                <a:cs typeface="Gill Sans MT"/>
              </a:defRPr>
            </a:lvl1pPr>
            <a:lvl2pPr marL="684213" indent="-230188" algn="l" defTabSz="457200" rtl="0" eaLnBrk="1" latinLnBrk="0" hangingPunct="1">
              <a:spcBef>
                <a:spcPts val="0"/>
              </a:spcBef>
              <a:spcAft>
                <a:spcPts val="1200"/>
              </a:spcAft>
              <a:buFont typeface="Arial"/>
              <a:buChar char="–"/>
              <a:defRPr sz="20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FFFFFF"/>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1200"/>
              </a:spcAft>
              <a:buClrTx/>
              <a:buSzTx/>
              <a:buNone/>
              <a:tabLst/>
              <a:defRPr/>
            </a:pPr>
            <a:r>
              <a:rPr kumimoji="0" lang="en-US" sz="2000" b="0" i="0" u="none" strike="noStrike" kern="1200" cap="none" spc="0" normalizeH="0" baseline="0" noProof="0" dirty="0" smtClean="0">
                <a:ln>
                  <a:noFill/>
                </a:ln>
                <a:solidFill>
                  <a:schemeClr val="tx1"/>
                </a:solidFill>
                <a:effectLst/>
                <a:uLnTx/>
                <a:uFillTx/>
                <a:latin typeface="Gill Sans MT"/>
                <a:ea typeface="+mn-ea"/>
              </a:rPr>
              <a:t>The</a:t>
            </a:r>
            <a:r>
              <a:rPr kumimoji="0" lang="en-US" sz="2000" b="0" i="0" u="none" strike="noStrike" kern="1200" cap="none" spc="0" normalizeH="0" noProof="0" dirty="0" smtClean="0">
                <a:ln>
                  <a:noFill/>
                </a:ln>
                <a:solidFill>
                  <a:schemeClr val="tx1"/>
                </a:solidFill>
                <a:effectLst/>
                <a:uLnTx/>
                <a:uFillTx/>
                <a:latin typeface="Gill Sans MT"/>
                <a:ea typeface="+mn-ea"/>
              </a:rPr>
              <a:t> Studies will:</a:t>
            </a:r>
          </a:p>
          <a:p>
            <a:pPr marL="457200" lvl="0" indent="-457200">
              <a:buAutoNum type="arabicPeriod"/>
              <a:defRPr/>
            </a:pPr>
            <a:r>
              <a:rPr lang="en-US" dirty="0">
                <a:solidFill>
                  <a:schemeClr val="tx1"/>
                </a:solidFill>
              </a:rPr>
              <a:t>Review a group of select APEC economies for the purposes of the case studies. </a:t>
            </a:r>
            <a:r>
              <a:rPr lang="en-US" dirty="0" smtClean="0">
                <a:solidFill>
                  <a:schemeClr val="tx1"/>
                </a:solidFill>
              </a:rPr>
              <a:t>Focus economies will be both</a:t>
            </a:r>
          </a:p>
          <a:p>
            <a:pPr lvl="1">
              <a:buFontTx/>
              <a:buChar char="-"/>
              <a:defRPr/>
            </a:pPr>
            <a:r>
              <a:rPr lang="en-US" dirty="0" smtClean="0">
                <a:solidFill>
                  <a:schemeClr val="tx1"/>
                </a:solidFill>
              </a:rPr>
              <a:t>Selected from volunteer economies and/or</a:t>
            </a:r>
          </a:p>
          <a:p>
            <a:pPr lvl="1">
              <a:buFontTx/>
              <a:buChar char="-"/>
              <a:defRPr/>
            </a:pPr>
            <a:r>
              <a:rPr lang="en-US" dirty="0" smtClean="0">
                <a:solidFill>
                  <a:schemeClr val="tx1"/>
                </a:solidFill>
              </a:rPr>
              <a:t>Be proposed by study consultants. </a:t>
            </a:r>
          </a:p>
          <a:p>
            <a:pPr lvl="1">
              <a:buFontTx/>
              <a:buChar char="-"/>
              <a:defRPr/>
            </a:pPr>
            <a:r>
              <a:rPr lang="en-US" dirty="0" smtClean="0">
                <a:solidFill>
                  <a:schemeClr val="tx1"/>
                </a:solidFill>
              </a:rPr>
              <a:t>Focus will be first on developing economies where benefits can be articulated </a:t>
            </a:r>
          </a:p>
          <a:p>
            <a:pPr marL="457200" indent="-457200">
              <a:buFont typeface="Arial"/>
              <a:buAutoNum type="arabicPeriod"/>
              <a:defRPr/>
            </a:pPr>
            <a:r>
              <a:rPr lang="en-US" dirty="0" smtClean="0">
                <a:solidFill>
                  <a:schemeClr val="tx1"/>
                </a:solidFill>
              </a:rPr>
              <a:t>Add to existing Compendia </a:t>
            </a:r>
            <a:r>
              <a:rPr lang="en-US" dirty="0">
                <a:solidFill>
                  <a:schemeClr val="tx1"/>
                </a:solidFill>
              </a:rPr>
              <a:t>on Export </a:t>
            </a:r>
            <a:r>
              <a:rPr lang="en-US" dirty="0" smtClean="0">
                <a:solidFill>
                  <a:schemeClr val="tx1"/>
                </a:solidFill>
              </a:rPr>
              <a:t>Certifications to determine what APEC economies actually require currently</a:t>
            </a:r>
            <a:endParaRPr lang="en-US" dirty="0">
              <a:solidFill>
                <a:schemeClr val="tx1"/>
              </a:solidFill>
            </a:endParaRPr>
          </a:p>
          <a:p>
            <a:pPr marL="454025" lvl="1" indent="0">
              <a:buNone/>
              <a:defRPr/>
            </a:pPr>
            <a:endParaRPr lang="en-US" dirty="0" smtClean="0">
              <a:solidFill>
                <a:schemeClr val="tx1"/>
              </a:solidFill>
            </a:endParaRPr>
          </a:p>
          <a:p>
            <a:pPr marL="454025" lvl="1" indent="0">
              <a:buNone/>
              <a:defRPr/>
            </a:pPr>
            <a:endParaRPr lang="en-US" dirty="0">
              <a:solidFill>
                <a:schemeClr val="tx1"/>
              </a:solidFill>
            </a:endParaRPr>
          </a:p>
          <a:p>
            <a:pPr marL="0" marR="0" lvl="0" indent="0" algn="l" defTabSz="457200" rtl="0" eaLnBrk="1" fontAlgn="auto" latinLnBrk="0" hangingPunct="1">
              <a:lnSpc>
                <a:spcPct val="100000"/>
              </a:lnSpc>
              <a:spcBef>
                <a:spcPts val="0"/>
              </a:spcBef>
              <a:spcAft>
                <a:spcPts val="1200"/>
              </a:spcAft>
              <a:buClrTx/>
              <a:buSzTx/>
              <a:buNone/>
              <a:tabLst/>
              <a:defRPr/>
            </a:pPr>
            <a:endParaRPr kumimoji="0" lang="en-US" b="0" i="0" u="none" strike="noStrike" kern="1200" cap="none" spc="0" normalizeH="0" baseline="0" noProof="0" dirty="0" smtClean="0">
              <a:ln>
                <a:noFill/>
              </a:ln>
              <a:solidFill>
                <a:schemeClr val="tx1"/>
              </a:solidFill>
              <a:effectLst/>
              <a:uLnTx/>
              <a:uFillTx/>
              <a:latin typeface="Gill Sans MT"/>
              <a:ea typeface="+mn-ea"/>
            </a:endParaRPr>
          </a:p>
        </p:txBody>
      </p:sp>
    </p:spTree>
    <p:extLst>
      <p:ext uri="{BB962C8B-B14F-4D97-AF65-F5344CB8AC3E}">
        <p14:creationId xmlns:p14="http://schemas.microsoft.com/office/powerpoint/2010/main" val="325520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219200"/>
            <a:ext cx="8191995" cy="7325082"/>
          </a:xfrm>
          <a:prstGeom prst="rect">
            <a:avLst/>
          </a:prstGeom>
        </p:spPr>
        <p:txBody>
          <a:bodyPr wrap="square">
            <a:spAutoFit/>
          </a:bodyPr>
          <a:lstStyle/>
          <a:p>
            <a:pPr marL="454025" lvl="1" indent="0" defTabSz="457200">
              <a:spcAft>
                <a:spcPts val="1200"/>
              </a:spcAft>
              <a:buNone/>
              <a:defRPr/>
            </a:pPr>
            <a:r>
              <a:rPr lang="en-US" sz="2000" dirty="0" smtClean="0">
                <a:latin typeface="Gill Sans MT"/>
                <a:cs typeface="Gill Sans MT"/>
              </a:rPr>
              <a:t>Identify </a:t>
            </a:r>
            <a:r>
              <a:rPr lang="en-US" sz="2000" dirty="0">
                <a:latin typeface="Gill Sans MT"/>
                <a:cs typeface="Gill Sans MT"/>
              </a:rPr>
              <a:t>a key set of </a:t>
            </a:r>
            <a:r>
              <a:rPr lang="en-US" sz="2000" dirty="0" smtClean="0">
                <a:latin typeface="Gill Sans MT"/>
                <a:cs typeface="Gill Sans MT"/>
              </a:rPr>
              <a:t>findings and questions for </a:t>
            </a:r>
            <a:r>
              <a:rPr lang="en-US" sz="2000" dirty="0">
                <a:latin typeface="Gill Sans MT"/>
                <a:cs typeface="Gill Sans MT"/>
              </a:rPr>
              <a:t>the stakeholders of wine trade (import/export) from selected economies. </a:t>
            </a:r>
            <a:endParaRPr lang="en-US" sz="2000" dirty="0" smtClean="0">
              <a:latin typeface="Gill Sans MT"/>
              <a:cs typeface="Gill Sans MT"/>
            </a:endParaRPr>
          </a:p>
          <a:p>
            <a:pPr marL="911225" lvl="1" indent="-457200" defTabSz="457200">
              <a:spcAft>
                <a:spcPts val="1200"/>
              </a:spcAft>
              <a:buFont typeface="+mj-lt"/>
              <a:buAutoNum type="arabicPeriod"/>
              <a:defRPr/>
            </a:pPr>
            <a:r>
              <a:rPr lang="en-US" sz="2000" dirty="0" smtClean="0">
                <a:latin typeface="Gill Sans MT"/>
                <a:cs typeface="Gill Sans MT"/>
              </a:rPr>
              <a:t>Presentation of economy’s import/export regulations and 				regulators for wine trade;</a:t>
            </a:r>
          </a:p>
          <a:p>
            <a:pPr marL="911225" lvl="1" indent="-457200" defTabSz="457200">
              <a:spcAft>
                <a:spcPts val="1200"/>
              </a:spcAft>
              <a:buFont typeface="+mj-lt"/>
              <a:buAutoNum type="arabicPeriod"/>
              <a:defRPr/>
            </a:pPr>
            <a:r>
              <a:rPr lang="en-US" sz="2000" dirty="0" smtClean="0">
                <a:latin typeface="Gill Sans MT"/>
                <a:cs typeface="Gill Sans MT"/>
              </a:rPr>
              <a:t>Articulate the current documentation demands and general challenges to more efficient wine exports;</a:t>
            </a:r>
          </a:p>
          <a:p>
            <a:pPr marL="911225" lvl="1" indent="-457200" defTabSz="457200">
              <a:spcAft>
                <a:spcPts val="1200"/>
              </a:spcAft>
              <a:buFont typeface="+mj-lt"/>
              <a:buAutoNum type="arabicPeriod"/>
              <a:defRPr/>
            </a:pPr>
            <a:r>
              <a:rPr lang="en-US" sz="2000" dirty="0" smtClean="0">
                <a:latin typeface="Gill Sans MT"/>
                <a:cs typeface="Gill Sans MT"/>
              </a:rPr>
              <a:t> Describe the benefits of utilization of the Model Wine Certificate;</a:t>
            </a:r>
          </a:p>
          <a:p>
            <a:pPr marL="911225" lvl="1" indent="-457200" defTabSz="457200">
              <a:spcAft>
                <a:spcPts val="1200"/>
              </a:spcAft>
              <a:buFont typeface="+mj-lt"/>
              <a:buAutoNum type="arabicPeriod"/>
              <a:defRPr/>
            </a:pPr>
            <a:r>
              <a:rPr lang="en-US" sz="2000" dirty="0" smtClean="0">
                <a:latin typeface="Gill Sans MT"/>
                <a:cs typeface="Gill Sans MT"/>
              </a:rPr>
              <a:t>Explain the necessary steps to ensure usage in the specific economy</a:t>
            </a:r>
            <a:r>
              <a:rPr lang="en-US" sz="2000" dirty="0">
                <a:latin typeface="Gill Sans MT"/>
                <a:cs typeface="Gill Sans MT"/>
              </a:rPr>
              <a:t>;</a:t>
            </a:r>
            <a:endParaRPr lang="en-US" sz="2000" dirty="0" smtClean="0">
              <a:latin typeface="Gill Sans MT"/>
              <a:cs typeface="Gill Sans MT"/>
            </a:endParaRPr>
          </a:p>
          <a:p>
            <a:pPr marL="911225" lvl="1" indent="-457200" defTabSz="457200">
              <a:spcAft>
                <a:spcPts val="1200"/>
              </a:spcAft>
              <a:buFont typeface="+mj-lt"/>
              <a:buAutoNum type="arabicPeriod"/>
              <a:defRPr/>
            </a:pPr>
            <a:r>
              <a:rPr lang="en-US" sz="2000" dirty="0" smtClean="0">
                <a:latin typeface="Gill Sans MT"/>
                <a:cs typeface="Gill Sans MT"/>
              </a:rPr>
              <a:t>Will require the participation of stakeholders in the selected economies to provide inputs to the case studies.</a:t>
            </a:r>
          </a:p>
          <a:p>
            <a:pPr marL="454025" lvl="1" indent="0" defTabSz="457200">
              <a:spcAft>
                <a:spcPts val="1200"/>
              </a:spcAft>
              <a:buNone/>
              <a:defRPr/>
            </a:pPr>
            <a:endParaRPr lang="en-US" sz="2000" dirty="0">
              <a:latin typeface="Gill Sans MT"/>
              <a:cs typeface="Gill Sans MT"/>
            </a:endParaRPr>
          </a:p>
          <a:p>
            <a:pPr marL="454025" lvl="1" indent="0" defTabSz="457200">
              <a:spcAft>
                <a:spcPts val="1200"/>
              </a:spcAft>
              <a:buNone/>
              <a:defRPr/>
            </a:pPr>
            <a:endParaRPr lang="en-US" sz="2000" dirty="0" smtClean="0">
              <a:latin typeface="Gill Sans MT"/>
              <a:cs typeface="Gill Sans MT"/>
            </a:endParaRPr>
          </a:p>
          <a:p>
            <a:pPr marL="454025" lvl="1" indent="0" defTabSz="457200">
              <a:spcAft>
                <a:spcPts val="1200"/>
              </a:spcAft>
              <a:buNone/>
              <a:defRPr/>
            </a:pPr>
            <a:endParaRPr lang="en-US" sz="2000" dirty="0">
              <a:latin typeface="Gill Sans MT"/>
              <a:cs typeface="Gill Sans MT"/>
            </a:endParaRPr>
          </a:p>
          <a:p>
            <a:pPr marL="454025" lvl="1" indent="0" defTabSz="457200">
              <a:spcAft>
                <a:spcPts val="1200"/>
              </a:spcAft>
              <a:buNone/>
              <a:defRPr/>
            </a:pPr>
            <a:endParaRPr lang="en-US" sz="2000" dirty="0" smtClean="0">
              <a:latin typeface="Gill Sans MT"/>
              <a:cs typeface="Gill Sans MT"/>
            </a:endParaRPr>
          </a:p>
          <a:p>
            <a:pPr marL="454025" lvl="1" defTabSz="457200">
              <a:spcAft>
                <a:spcPts val="1200"/>
              </a:spcAft>
              <a:defRPr/>
            </a:pPr>
            <a:r>
              <a:rPr lang="en-US" sz="2000" dirty="0"/>
              <a:t>Ensure that the responses to questions reflect perspectives of public sector and private sector stakeholders engaged in international wine trade;</a:t>
            </a:r>
          </a:p>
          <a:p>
            <a:pPr marL="454025" lvl="1" indent="0" defTabSz="457200">
              <a:spcAft>
                <a:spcPts val="1200"/>
              </a:spcAft>
              <a:buNone/>
              <a:defRPr/>
            </a:pPr>
            <a:endParaRPr lang="en-US" sz="2000" dirty="0" smtClean="0">
              <a:latin typeface="Gill Sans MT"/>
              <a:cs typeface="Gill Sans MT"/>
            </a:endParaRPr>
          </a:p>
        </p:txBody>
      </p:sp>
      <p:sp>
        <p:nvSpPr>
          <p:cNvPr id="3" name="Title 4"/>
          <p:cNvSpPr txBox="1">
            <a:spLocks/>
          </p:cNvSpPr>
          <p:nvPr/>
        </p:nvSpPr>
        <p:spPr>
          <a:xfrm>
            <a:off x="381000" y="366018"/>
            <a:ext cx="8382000" cy="523220"/>
          </a:xfrm>
          <a:prstGeom prst="rect">
            <a:avLst/>
          </a:prstGeom>
        </p:spPr>
        <p:txBody>
          <a:bodyPr vert="horz" wrap="square" lIns="91440" tIns="45720" rIns="91440" bIns="45720" rtlCol="0" anchor="b" anchorCtr="0">
            <a:spAutoFit/>
          </a:bodyPr>
          <a:lstStyle>
            <a:lvl1pPr algn="l" defTabSz="457200" rtl="0" eaLnBrk="1" latinLnBrk="0" hangingPunct="1">
              <a:spcBef>
                <a:spcPct val="0"/>
              </a:spcBef>
              <a:buNone/>
              <a:defRPr sz="2800" b="0" i="0" kern="1200">
                <a:solidFill>
                  <a:srgbClr val="BA0C2F"/>
                </a:solidFill>
                <a:latin typeface="Gill Sans MT"/>
                <a:ea typeface="+mj-ea"/>
                <a:cs typeface="Gill Sans MT"/>
              </a:defRPr>
            </a:lvl1pPr>
          </a:lstStyle>
          <a:p>
            <a:pPr lvl="0">
              <a:defRPr/>
            </a:pPr>
            <a:r>
              <a:rPr lang="en-US" dirty="0" smtClean="0">
                <a:solidFill>
                  <a:srgbClr val="651D32"/>
                </a:solidFill>
              </a:rPr>
              <a:t>Development of Business Case Studies (Continued)</a:t>
            </a:r>
            <a:endParaRPr kumimoji="0" lang="en-US" sz="2800" b="0" i="0" u="none" strike="noStrike" kern="1200" cap="none" spc="0" normalizeH="0" baseline="0" noProof="0" dirty="0">
              <a:ln>
                <a:noFill/>
              </a:ln>
              <a:solidFill>
                <a:srgbClr val="BA0C2F"/>
              </a:solidFill>
              <a:effectLst/>
              <a:uLnTx/>
              <a:uFillTx/>
              <a:latin typeface="Gill Sans MT"/>
              <a:ea typeface="+mj-ea"/>
            </a:endParaRPr>
          </a:p>
        </p:txBody>
      </p:sp>
    </p:spTree>
    <p:extLst>
      <p:ext uri="{BB962C8B-B14F-4D97-AF65-F5344CB8AC3E}">
        <p14:creationId xmlns:p14="http://schemas.microsoft.com/office/powerpoint/2010/main" val="28119974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533400" y="627628"/>
            <a:ext cx="8382000" cy="523220"/>
          </a:xfrm>
          <a:prstGeom prst="rect">
            <a:avLst/>
          </a:prstGeom>
        </p:spPr>
        <p:txBody>
          <a:bodyPr vert="horz" wrap="square" lIns="91440" tIns="45720" rIns="91440" bIns="45720" rtlCol="0" anchor="b" anchorCtr="0">
            <a:spAutoFit/>
          </a:bodyPr>
          <a:lstStyle>
            <a:lvl1pPr algn="l" defTabSz="457200" rtl="0" eaLnBrk="1" latinLnBrk="0" hangingPunct="1">
              <a:spcBef>
                <a:spcPct val="0"/>
              </a:spcBef>
              <a:buNone/>
              <a:defRPr sz="2800" b="0" i="0" kern="1200">
                <a:solidFill>
                  <a:srgbClr val="BA0C2F"/>
                </a:solidFill>
                <a:latin typeface="Gill Sans MT"/>
                <a:ea typeface="+mj-ea"/>
                <a:cs typeface="Gill Sans MT"/>
              </a:defRPr>
            </a:lvl1pPr>
          </a:lstStyle>
          <a:p>
            <a:pPr lvl="0">
              <a:defRPr/>
            </a:pPr>
            <a:r>
              <a:rPr lang="en-US" dirty="0" smtClean="0">
                <a:solidFill>
                  <a:srgbClr val="651D32"/>
                </a:solidFill>
              </a:rPr>
              <a:t>Development of Business Case Studies</a:t>
            </a:r>
            <a:endParaRPr kumimoji="0" lang="en-US" sz="2800" b="0" i="0" u="none" strike="noStrike" kern="1200" cap="none" spc="0" normalizeH="0" baseline="0" noProof="0" dirty="0">
              <a:ln>
                <a:noFill/>
              </a:ln>
              <a:solidFill>
                <a:srgbClr val="BA0C2F"/>
              </a:solidFill>
              <a:effectLst/>
              <a:uLnTx/>
              <a:uFillTx/>
              <a:latin typeface="Gill Sans MT"/>
              <a:ea typeface="+mj-ea"/>
            </a:endParaRPr>
          </a:p>
        </p:txBody>
      </p:sp>
      <p:sp>
        <p:nvSpPr>
          <p:cNvPr id="4" name="Content Placeholder 11"/>
          <p:cNvSpPr txBox="1">
            <a:spLocks/>
          </p:cNvSpPr>
          <p:nvPr/>
        </p:nvSpPr>
        <p:spPr>
          <a:xfrm>
            <a:off x="358239" y="1600200"/>
            <a:ext cx="8077200" cy="4648200"/>
          </a:xfrm>
          <a:prstGeom prst="rect">
            <a:avLst/>
          </a:prstGeom>
        </p:spPr>
        <p:txBody>
          <a:bodyPr vert="horz" lIns="91440" tIns="45720" rIns="91440" bIns="45720" rtlCol="0">
            <a:normAutofit/>
          </a:bodyPr>
          <a:lstStyle>
            <a:lvl1pPr marL="230188" indent="-230188" algn="l" defTabSz="457200" rtl="0" eaLnBrk="1" latinLnBrk="0" hangingPunct="1">
              <a:spcBef>
                <a:spcPts val="0"/>
              </a:spcBef>
              <a:spcAft>
                <a:spcPts val="1200"/>
              </a:spcAft>
              <a:buFont typeface="Arial"/>
              <a:buChar char="•"/>
              <a:defRPr sz="2000" b="0" i="0" kern="1200">
                <a:solidFill>
                  <a:srgbClr val="6C6463"/>
                </a:solidFill>
                <a:latin typeface="Gill Sans MT"/>
                <a:ea typeface="+mn-ea"/>
                <a:cs typeface="Gill Sans MT"/>
              </a:defRPr>
            </a:lvl1pPr>
            <a:lvl2pPr marL="684213" indent="-230188" algn="l" defTabSz="457200" rtl="0" eaLnBrk="1" latinLnBrk="0" hangingPunct="1">
              <a:spcBef>
                <a:spcPts val="0"/>
              </a:spcBef>
              <a:spcAft>
                <a:spcPts val="1200"/>
              </a:spcAft>
              <a:buFont typeface="Arial"/>
              <a:buChar char="–"/>
              <a:defRPr sz="20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FFFFFF"/>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1200"/>
              </a:spcAft>
              <a:buClrTx/>
              <a:buSzTx/>
              <a:buNone/>
              <a:tabLst/>
              <a:defRPr/>
            </a:pPr>
            <a:r>
              <a:rPr kumimoji="0" lang="en-US" sz="2000" b="0" i="0" u="none" strike="noStrike" kern="1200" cap="none" spc="0" normalizeH="0" baseline="0" noProof="0" dirty="0" smtClean="0">
                <a:ln>
                  <a:noFill/>
                </a:ln>
                <a:solidFill>
                  <a:schemeClr val="tx1"/>
                </a:solidFill>
                <a:effectLst/>
                <a:uLnTx/>
                <a:uFillTx/>
                <a:latin typeface="Gill Sans MT"/>
                <a:ea typeface="+mn-ea"/>
              </a:rPr>
              <a:t>Study Outputs:</a:t>
            </a:r>
            <a:endParaRPr kumimoji="0" lang="en-US" sz="2000" b="0" i="0" u="none" strike="noStrike" kern="1200" cap="none" spc="0" normalizeH="0" noProof="0" dirty="0" smtClean="0">
              <a:ln>
                <a:noFill/>
              </a:ln>
              <a:solidFill>
                <a:schemeClr val="tx1"/>
              </a:solidFill>
              <a:effectLst/>
              <a:uLnTx/>
              <a:uFillTx/>
              <a:latin typeface="Gill Sans MT"/>
              <a:ea typeface="+mn-ea"/>
            </a:endParaRPr>
          </a:p>
          <a:p>
            <a:pPr marL="457200" lvl="0" indent="-457200">
              <a:buAutoNum type="arabicPeriod"/>
              <a:defRPr/>
            </a:pPr>
            <a:r>
              <a:rPr lang="en-US" dirty="0" smtClean="0">
                <a:solidFill>
                  <a:schemeClr val="tx1"/>
                </a:solidFill>
              </a:rPr>
              <a:t>Up to three business case studies that demonstrate the benefits of utilization of the Certificate within individual economies, within the APEC region;</a:t>
            </a:r>
          </a:p>
          <a:p>
            <a:pPr marL="457200" lvl="0" indent="-457200">
              <a:buAutoNum type="arabicPeriod"/>
              <a:defRPr/>
            </a:pPr>
            <a:r>
              <a:rPr lang="en-US" dirty="0" smtClean="0">
                <a:solidFill>
                  <a:schemeClr val="tx1"/>
                </a:solidFill>
              </a:rPr>
              <a:t>Key messages will </a:t>
            </a:r>
            <a:r>
              <a:rPr lang="en-US" dirty="0">
                <a:solidFill>
                  <a:schemeClr val="tx1"/>
                </a:solidFill>
              </a:rPr>
              <a:t>emerge that can help regulators and </a:t>
            </a:r>
            <a:r>
              <a:rPr lang="en-US" dirty="0" smtClean="0">
                <a:solidFill>
                  <a:schemeClr val="tx1"/>
                </a:solidFill>
              </a:rPr>
              <a:t>traders </a:t>
            </a:r>
            <a:r>
              <a:rPr lang="en-US" dirty="0">
                <a:solidFill>
                  <a:schemeClr val="tx1"/>
                </a:solidFill>
              </a:rPr>
              <a:t>support </a:t>
            </a:r>
            <a:r>
              <a:rPr lang="en-US" dirty="0" smtClean="0">
                <a:solidFill>
                  <a:schemeClr val="tx1"/>
                </a:solidFill>
              </a:rPr>
              <a:t>implementation </a:t>
            </a:r>
            <a:r>
              <a:rPr lang="en-US" dirty="0">
                <a:solidFill>
                  <a:schemeClr val="tx1"/>
                </a:solidFill>
              </a:rPr>
              <a:t>of the Model </a:t>
            </a:r>
            <a:r>
              <a:rPr lang="en-US" dirty="0" smtClean="0">
                <a:solidFill>
                  <a:schemeClr val="tx1"/>
                </a:solidFill>
              </a:rPr>
              <a:t>Wine Certificate and would clarify when using the Certificate makes sense</a:t>
            </a:r>
            <a:r>
              <a:rPr lang="en-US" dirty="0">
                <a:solidFill>
                  <a:schemeClr val="tx1"/>
                </a:solidFill>
              </a:rPr>
              <a:t>;</a:t>
            </a:r>
            <a:endParaRPr lang="en-US" dirty="0" smtClean="0">
              <a:solidFill>
                <a:schemeClr val="tx1"/>
              </a:solidFill>
            </a:endParaRPr>
          </a:p>
          <a:p>
            <a:pPr marL="457200" lvl="0" indent="-457200">
              <a:buAutoNum type="arabicPeriod"/>
              <a:defRPr/>
            </a:pPr>
            <a:r>
              <a:rPr lang="en-US" dirty="0" smtClean="0">
                <a:solidFill>
                  <a:schemeClr val="tx1"/>
                </a:solidFill>
              </a:rPr>
              <a:t>Business case study report will include a proposed dissemination plan for both the WRF as well as economies looking to expand communication and outreach and for participating APEC economies. </a:t>
            </a:r>
          </a:p>
          <a:p>
            <a:pPr marL="0" marR="0" lvl="0" indent="0" algn="l" defTabSz="457200" rtl="0" eaLnBrk="1" fontAlgn="auto" latinLnBrk="0" hangingPunct="1">
              <a:lnSpc>
                <a:spcPct val="100000"/>
              </a:lnSpc>
              <a:spcBef>
                <a:spcPts val="0"/>
              </a:spcBef>
              <a:spcAft>
                <a:spcPts val="1200"/>
              </a:spcAft>
              <a:buClrTx/>
              <a:buSzTx/>
              <a:buNone/>
              <a:tabLst/>
              <a:defRPr/>
            </a:pPr>
            <a:endParaRPr kumimoji="0" lang="en-US" b="0" i="0" u="none" strike="noStrike" kern="1200" cap="none" spc="0" normalizeH="0" baseline="0" noProof="0" dirty="0" smtClean="0">
              <a:ln>
                <a:noFill/>
              </a:ln>
              <a:solidFill>
                <a:schemeClr val="tx1"/>
              </a:solidFill>
              <a:effectLst/>
              <a:uLnTx/>
              <a:uFillTx/>
              <a:latin typeface="Gill Sans MT"/>
              <a:ea typeface="+mn-ea"/>
            </a:endParaRPr>
          </a:p>
        </p:txBody>
      </p:sp>
    </p:spTree>
    <p:extLst>
      <p:ext uri="{BB962C8B-B14F-4D97-AF65-F5344CB8AC3E}">
        <p14:creationId xmlns:p14="http://schemas.microsoft.com/office/powerpoint/2010/main" val="32044867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364177" y="533400"/>
            <a:ext cx="8382000" cy="523220"/>
          </a:xfrm>
          <a:prstGeom prst="rect">
            <a:avLst/>
          </a:prstGeom>
        </p:spPr>
        <p:txBody>
          <a:bodyPr vert="horz" wrap="square" lIns="91440" tIns="45720" rIns="91440" bIns="45720" rtlCol="0" anchor="b" anchorCtr="0">
            <a:spAutoFit/>
          </a:bodyPr>
          <a:lstStyle>
            <a:lvl1pPr algn="l" defTabSz="457200" rtl="0" eaLnBrk="1" latinLnBrk="0" hangingPunct="1">
              <a:spcBef>
                <a:spcPct val="0"/>
              </a:spcBef>
              <a:buNone/>
              <a:defRPr sz="2800" b="0" i="0" kern="1200">
                <a:solidFill>
                  <a:srgbClr val="BA0C2F"/>
                </a:solidFill>
                <a:latin typeface="Gill Sans MT"/>
                <a:ea typeface="+mj-ea"/>
                <a:cs typeface="Gill Sans MT"/>
              </a:defRPr>
            </a:lvl1pPr>
          </a:lstStyle>
          <a:p>
            <a:pPr lvl="0">
              <a:spcBef>
                <a:spcPts val="0"/>
              </a:spcBef>
              <a:spcAft>
                <a:spcPts val="1200"/>
              </a:spcAft>
              <a:defRPr/>
            </a:pPr>
            <a:r>
              <a:rPr lang="en-US" b="1" dirty="0">
                <a:solidFill>
                  <a:schemeClr val="tx1"/>
                </a:solidFill>
              </a:rPr>
              <a:t>Study Timeline:</a:t>
            </a:r>
          </a:p>
        </p:txBody>
      </p:sp>
      <p:sp>
        <p:nvSpPr>
          <p:cNvPr id="4" name="Content Placeholder 11"/>
          <p:cNvSpPr txBox="1">
            <a:spLocks/>
          </p:cNvSpPr>
          <p:nvPr/>
        </p:nvSpPr>
        <p:spPr>
          <a:xfrm>
            <a:off x="381000" y="1676400"/>
            <a:ext cx="8077200" cy="4648200"/>
          </a:xfrm>
          <a:prstGeom prst="rect">
            <a:avLst/>
          </a:prstGeom>
        </p:spPr>
        <p:txBody>
          <a:bodyPr vert="horz" lIns="91440" tIns="45720" rIns="91440" bIns="45720" rtlCol="0">
            <a:normAutofit/>
          </a:bodyPr>
          <a:lstStyle>
            <a:lvl1pPr marL="230188" indent="-230188" algn="l" defTabSz="457200" rtl="0" eaLnBrk="1" latinLnBrk="0" hangingPunct="1">
              <a:spcBef>
                <a:spcPts val="0"/>
              </a:spcBef>
              <a:spcAft>
                <a:spcPts val="1200"/>
              </a:spcAft>
              <a:buFont typeface="Arial"/>
              <a:buChar char="•"/>
              <a:defRPr sz="2000" b="0" i="0" kern="1200">
                <a:solidFill>
                  <a:srgbClr val="6C6463"/>
                </a:solidFill>
                <a:latin typeface="Gill Sans MT"/>
                <a:ea typeface="+mn-ea"/>
                <a:cs typeface="Gill Sans MT"/>
              </a:defRPr>
            </a:lvl1pPr>
            <a:lvl2pPr marL="684213" indent="-230188" algn="l" defTabSz="457200" rtl="0" eaLnBrk="1" latinLnBrk="0" hangingPunct="1">
              <a:spcBef>
                <a:spcPts val="0"/>
              </a:spcBef>
              <a:spcAft>
                <a:spcPts val="1200"/>
              </a:spcAft>
              <a:buFont typeface="Arial"/>
              <a:buChar char="–"/>
              <a:defRPr sz="20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FFFFFF"/>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marR="0" lvl="0" indent="-457200" algn="l" defTabSz="457200" rtl="0" eaLnBrk="1" fontAlgn="auto" latinLnBrk="0" hangingPunct="1">
              <a:lnSpc>
                <a:spcPct val="100000"/>
              </a:lnSpc>
              <a:spcBef>
                <a:spcPts val="0"/>
              </a:spcBef>
              <a:spcAft>
                <a:spcPts val="1200"/>
              </a:spcAft>
              <a:buClrTx/>
              <a:buSzTx/>
              <a:buAutoNum type="arabicPeriod"/>
              <a:tabLst/>
              <a:defRPr/>
            </a:pPr>
            <a:r>
              <a:rPr lang="en-US" sz="2400" dirty="0" smtClean="0">
                <a:solidFill>
                  <a:schemeClr val="tx1"/>
                </a:solidFill>
              </a:rPr>
              <a:t>Identification of targeted economies (October)</a:t>
            </a:r>
          </a:p>
          <a:p>
            <a:pPr marL="457200" marR="0" lvl="0" indent="-457200" algn="l" defTabSz="457200" rtl="0" eaLnBrk="1" fontAlgn="auto" latinLnBrk="0" hangingPunct="1">
              <a:lnSpc>
                <a:spcPct val="100000"/>
              </a:lnSpc>
              <a:spcBef>
                <a:spcPts val="0"/>
              </a:spcBef>
              <a:spcAft>
                <a:spcPts val="1200"/>
              </a:spcAft>
              <a:buClrTx/>
              <a:buSzTx/>
              <a:buAutoNum type="arabicPeriod"/>
              <a:tabLst/>
              <a:defRPr/>
            </a:pPr>
            <a:r>
              <a:rPr lang="en-US" sz="2400" dirty="0" smtClean="0">
                <a:solidFill>
                  <a:schemeClr val="tx1"/>
                </a:solidFill>
              </a:rPr>
              <a:t>Development of case studies including consultation with economy stakeholder groups where needed (October-November)</a:t>
            </a:r>
          </a:p>
          <a:p>
            <a:pPr marL="457200" marR="0" lvl="0" indent="-457200" algn="l" defTabSz="457200" rtl="0" eaLnBrk="1" fontAlgn="auto" latinLnBrk="0" hangingPunct="1">
              <a:lnSpc>
                <a:spcPct val="100000"/>
              </a:lnSpc>
              <a:spcBef>
                <a:spcPts val="0"/>
              </a:spcBef>
              <a:spcAft>
                <a:spcPts val="1200"/>
              </a:spcAft>
              <a:buClrTx/>
              <a:buSzTx/>
              <a:buAutoNum type="arabicPeriod"/>
              <a:tabLst/>
              <a:defRPr/>
            </a:pPr>
            <a:r>
              <a:rPr lang="en-US" sz="2400" dirty="0" smtClean="0">
                <a:solidFill>
                  <a:schemeClr val="tx1"/>
                </a:solidFill>
              </a:rPr>
              <a:t>Drafting of case studies (November-December)</a:t>
            </a:r>
          </a:p>
          <a:p>
            <a:pPr marL="457200" marR="0" lvl="0" indent="-457200" algn="l" defTabSz="457200" rtl="0" eaLnBrk="1" fontAlgn="auto" latinLnBrk="0" hangingPunct="1">
              <a:lnSpc>
                <a:spcPct val="100000"/>
              </a:lnSpc>
              <a:spcBef>
                <a:spcPts val="0"/>
              </a:spcBef>
              <a:spcAft>
                <a:spcPts val="1200"/>
              </a:spcAft>
              <a:buClrTx/>
              <a:buSzTx/>
              <a:buAutoNum type="arabicPeriod"/>
              <a:tabLst/>
              <a:defRPr/>
            </a:pPr>
            <a:r>
              <a:rPr lang="en-US" sz="2400" dirty="0" smtClean="0">
                <a:solidFill>
                  <a:schemeClr val="tx1"/>
                </a:solidFill>
              </a:rPr>
              <a:t>Case studies finalized (January 2017)</a:t>
            </a:r>
          </a:p>
          <a:p>
            <a:pPr marL="0" marR="0" lvl="0" indent="0" algn="l" defTabSz="457200" rtl="0" eaLnBrk="1" fontAlgn="auto" latinLnBrk="0" hangingPunct="1">
              <a:lnSpc>
                <a:spcPct val="100000"/>
              </a:lnSpc>
              <a:spcBef>
                <a:spcPts val="0"/>
              </a:spcBef>
              <a:spcAft>
                <a:spcPts val="1200"/>
              </a:spcAft>
              <a:buClrTx/>
              <a:buSzTx/>
              <a:buNone/>
              <a:tabLst/>
              <a:defRPr/>
            </a:pPr>
            <a:endParaRPr kumimoji="0" lang="en-US" sz="2400" b="0" i="0" u="none" strike="noStrike" kern="1200" cap="none" spc="0" normalizeH="0" baseline="0" noProof="0" dirty="0" smtClean="0">
              <a:ln>
                <a:noFill/>
              </a:ln>
              <a:solidFill>
                <a:schemeClr val="tx1"/>
              </a:solidFill>
              <a:effectLst/>
              <a:uLnTx/>
              <a:uFillTx/>
              <a:latin typeface="Gill Sans MT"/>
              <a:ea typeface="+mn-ea"/>
            </a:endParaRPr>
          </a:p>
        </p:txBody>
      </p:sp>
    </p:spTree>
    <p:extLst>
      <p:ext uri="{BB962C8B-B14F-4D97-AF65-F5344CB8AC3E}">
        <p14:creationId xmlns:p14="http://schemas.microsoft.com/office/powerpoint/2010/main" val="3212705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1"/>
          <p:cNvSpPr txBox="1">
            <a:spLocks/>
          </p:cNvSpPr>
          <p:nvPr/>
        </p:nvSpPr>
        <p:spPr>
          <a:xfrm>
            <a:off x="350322" y="1219200"/>
            <a:ext cx="8077200" cy="4648200"/>
          </a:xfrm>
          <a:prstGeom prst="rect">
            <a:avLst/>
          </a:prstGeom>
        </p:spPr>
        <p:txBody>
          <a:bodyPr vert="horz" lIns="91440" tIns="45720" rIns="91440" bIns="45720" rtlCol="0">
            <a:normAutofit/>
          </a:bodyPr>
          <a:lstStyle>
            <a:lvl1pPr marL="230188" indent="-230188" algn="l" defTabSz="457200" rtl="0" eaLnBrk="1" latinLnBrk="0" hangingPunct="1">
              <a:spcBef>
                <a:spcPts val="0"/>
              </a:spcBef>
              <a:spcAft>
                <a:spcPts val="1200"/>
              </a:spcAft>
              <a:buFont typeface="Arial"/>
              <a:buChar char="•"/>
              <a:defRPr sz="2000" b="0" i="0" kern="1200">
                <a:solidFill>
                  <a:srgbClr val="6C6463"/>
                </a:solidFill>
                <a:latin typeface="Gill Sans MT"/>
                <a:ea typeface="+mn-ea"/>
                <a:cs typeface="Gill Sans MT"/>
              </a:defRPr>
            </a:lvl1pPr>
            <a:lvl2pPr marL="684213" indent="-230188" algn="l" defTabSz="457200" rtl="0" eaLnBrk="1" latinLnBrk="0" hangingPunct="1">
              <a:spcBef>
                <a:spcPts val="0"/>
              </a:spcBef>
              <a:spcAft>
                <a:spcPts val="1200"/>
              </a:spcAft>
              <a:buFont typeface="Arial"/>
              <a:buChar char="–"/>
              <a:defRPr sz="20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FFFFFF"/>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1200"/>
              </a:spcAft>
              <a:buClrTx/>
              <a:buSzTx/>
              <a:buNone/>
              <a:tabLst/>
              <a:defRPr/>
            </a:pPr>
            <a:r>
              <a:rPr lang="en-US" b="1" dirty="0" smtClean="0">
                <a:solidFill>
                  <a:schemeClr val="tx1"/>
                </a:solidFill>
              </a:rPr>
              <a:t>Other Types of Activities/Services WRF Could Consider Moving Forward</a:t>
            </a:r>
          </a:p>
          <a:p>
            <a:pPr lvl="0"/>
            <a:r>
              <a:rPr lang="en-US" dirty="0">
                <a:solidFill>
                  <a:schemeClr val="tx1"/>
                </a:solidFill>
              </a:rPr>
              <a:t>Analytical support to measure/evaluate effects </a:t>
            </a:r>
            <a:r>
              <a:rPr lang="en-US" dirty="0" smtClean="0">
                <a:solidFill>
                  <a:schemeClr val="tx1"/>
                </a:solidFill>
              </a:rPr>
              <a:t>of </a:t>
            </a:r>
            <a:r>
              <a:rPr lang="en-US" dirty="0">
                <a:solidFill>
                  <a:schemeClr val="tx1"/>
                </a:solidFill>
              </a:rPr>
              <a:t>certificate usage;</a:t>
            </a:r>
          </a:p>
          <a:p>
            <a:pPr lvl="0"/>
            <a:r>
              <a:rPr lang="en-US" dirty="0">
                <a:solidFill>
                  <a:schemeClr val="tx1"/>
                </a:solidFill>
              </a:rPr>
              <a:t>Support for the promotion and awareness of the certificate among APEC economies; (this would be production of materials for usage by the economy government or more likely their private sector reps like associations, etc</a:t>
            </a:r>
            <a:r>
              <a:rPr lang="en-US" dirty="0" smtClean="0">
                <a:solidFill>
                  <a:schemeClr val="tx1"/>
                </a:solidFill>
              </a:rPr>
              <a:t>.);</a:t>
            </a:r>
            <a:endParaRPr lang="en-US" dirty="0">
              <a:solidFill>
                <a:schemeClr val="tx1"/>
              </a:solidFill>
            </a:endParaRPr>
          </a:p>
          <a:p>
            <a:pPr lvl="0"/>
            <a:r>
              <a:rPr lang="en-US" dirty="0">
                <a:solidFill>
                  <a:schemeClr val="tx1"/>
                </a:solidFill>
              </a:rPr>
              <a:t>Technical assistance/capacity building of public officials to understand and use the certificate in their import/export of wine.</a:t>
            </a:r>
          </a:p>
          <a:p>
            <a:pPr marL="0" marR="0" lvl="0" indent="0" algn="l" defTabSz="457200" rtl="0" eaLnBrk="1" fontAlgn="auto" latinLnBrk="0" hangingPunct="1">
              <a:lnSpc>
                <a:spcPct val="100000"/>
              </a:lnSpc>
              <a:spcBef>
                <a:spcPts val="0"/>
              </a:spcBef>
              <a:spcAft>
                <a:spcPts val="1200"/>
              </a:spcAft>
              <a:buClrTx/>
              <a:buSzTx/>
              <a:buNone/>
              <a:tabLst/>
              <a:defRPr/>
            </a:pPr>
            <a:endParaRPr kumimoji="0" lang="en-US" b="0" i="0" u="none" strike="noStrike" kern="1200" cap="none" spc="0" normalizeH="0" baseline="0" noProof="0" dirty="0" smtClean="0">
              <a:ln>
                <a:noFill/>
              </a:ln>
              <a:solidFill>
                <a:schemeClr val="tx1"/>
              </a:solidFill>
              <a:effectLst/>
              <a:uLnTx/>
              <a:uFillTx/>
              <a:latin typeface="Gill Sans MT"/>
              <a:ea typeface="+mn-ea"/>
            </a:endParaRPr>
          </a:p>
        </p:txBody>
      </p:sp>
      <p:sp>
        <p:nvSpPr>
          <p:cNvPr id="4" name="Title 4"/>
          <p:cNvSpPr txBox="1">
            <a:spLocks/>
          </p:cNvSpPr>
          <p:nvPr/>
        </p:nvSpPr>
        <p:spPr>
          <a:xfrm>
            <a:off x="350322" y="376129"/>
            <a:ext cx="8382000" cy="523220"/>
          </a:xfrm>
          <a:prstGeom prst="rect">
            <a:avLst/>
          </a:prstGeom>
        </p:spPr>
        <p:txBody>
          <a:bodyPr vert="horz" wrap="square" lIns="91440" tIns="45720" rIns="91440" bIns="45720" rtlCol="0" anchor="b" anchorCtr="0">
            <a:spAutoFit/>
          </a:bodyPr>
          <a:lstStyle>
            <a:lvl1pPr algn="l" defTabSz="457200" rtl="0" eaLnBrk="1" latinLnBrk="0" hangingPunct="1">
              <a:spcBef>
                <a:spcPct val="0"/>
              </a:spcBef>
              <a:buNone/>
              <a:defRPr sz="2800" b="0" i="0" kern="1200">
                <a:solidFill>
                  <a:srgbClr val="BA0C2F"/>
                </a:solidFill>
                <a:latin typeface="Gill Sans MT"/>
                <a:ea typeface="+mj-ea"/>
                <a:cs typeface="Gill Sans MT"/>
              </a:defRPr>
            </a:lvl1pPr>
          </a:lstStyle>
          <a:p>
            <a:pPr lvl="0">
              <a:defRPr/>
            </a:pPr>
            <a:r>
              <a:rPr lang="en-US" dirty="0" smtClean="0">
                <a:solidFill>
                  <a:schemeClr val="tx1"/>
                </a:solidFill>
              </a:rPr>
              <a:t>Where do we go from here?</a:t>
            </a:r>
            <a:endParaRPr kumimoji="0" lang="en-US" sz="2800" b="0" i="0" u="none" strike="noStrike" kern="1200" cap="none" spc="0" normalizeH="0" baseline="0" noProof="0" dirty="0">
              <a:ln>
                <a:noFill/>
              </a:ln>
              <a:solidFill>
                <a:schemeClr val="tx1"/>
              </a:solidFill>
              <a:effectLst/>
              <a:uLnTx/>
              <a:uFillTx/>
            </a:endParaRPr>
          </a:p>
        </p:txBody>
      </p:sp>
    </p:spTree>
    <p:extLst>
      <p:ext uri="{BB962C8B-B14F-4D97-AF65-F5344CB8AC3E}">
        <p14:creationId xmlns:p14="http://schemas.microsoft.com/office/powerpoint/2010/main" val="41785972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1272</TotalTime>
  <Words>671</Words>
  <Application>Microsoft Office PowerPoint</Application>
  <PresentationFormat>On-screen Show (4:3)</PresentationFormat>
  <Paragraphs>60</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Nathan Associates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Tess Perselay</dc:creator>
  <cp:lastModifiedBy>Ann Katsiak</cp:lastModifiedBy>
  <cp:revision>52</cp:revision>
  <dcterms:created xsi:type="dcterms:W3CDTF">2016-06-23T14:06:26Z</dcterms:created>
  <dcterms:modified xsi:type="dcterms:W3CDTF">2016-10-05T14:22:00Z</dcterms:modified>
</cp:coreProperties>
</file>