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3" r:id="rId3"/>
    <p:sldId id="264" r:id="rId4"/>
    <p:sldId id="267" r:id="rId5"/>
    <p:sldId id="265" r:id="rId6"/>
    <p:sldId id="257" r:id="rId7"/>
    <p:sldId id="261" r:id="rId8"/>
    <p:sldId id="258" r:id="rId9"/>
    <p:sldId id="259" r:id="rId10"/>
    <p:sldId id="260" r:id="rId11"/>
    <p:sldId id="262"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49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285B49-036D-47F7-92E6-780F3EFAC24C}"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F6B71-FD7F-4D92-A234-C133B71E1057}"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285B49-036D-47F7-92E6-780F3EFAC24C}"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F6B71-FD7F-4D92-A234-C133B71E105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285B49-036D-47F7-92E6-780F3EFAC24C}"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F6B71-FD7F-4D92-A234-C133B71E105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285B49-036D-47F7-92E6-780F3EFAC24C}"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F6B71-FD7F-4D92-A234-C133B71E105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285B49-036D-47F7-92E6-780F3EFAC24C}"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F6B71-FD7F-4D92-A234-C133B71E1057}"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285B49-036D-47F7-92E6-780F3EFAC24C}"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F6B71-FD7F-4D92-A234-C133B71E105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285B49-036D-47F7-92E6-780F3EFAC24C}" type="datetimeFigureOut">
              <a:rPr lang="en-US" smtClean="0"/>
              <a:t>10/23/2024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6F6B71-FD7F-4D92-A234-C133B71E1057}"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285B49-036D-47F7-92E6-780F3EFAC24C}" type="datetimeFigureOut">
              <a:rPr lang="en-US" smtClean="0"/>
              <a:t>10/23/2024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6F6B71-FD7F-4D92-A234-C133B71E105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285B49-036D-47F7-92E6-780F3EFAC24C}" type="datetimeFigureOut">
              <a:rPr lang="en-US" smtClean="0"/>
              <a:t>10/23/2024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6F6B71-FD7F-4D92-A234-C133B71E105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285B49-036D-47F7-92E6-780F3EFAC24C}"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F6B71-FD7F-4D92-A234-C133B71E1057}"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285B49-036D-47F7-92E6-780F3EFAC24C}"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F6B71-FD7F-4D92-A234-C133B71E105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3285B49-036D-47F7-92E6-780F3EFAC24C}" type="datetimeFigureOut">
              <a:rPr lang="en-US" smtClean="0"/>
              <a:t>10/23/2024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A6F6B71-FD7F-4D92-A234-C133B71E105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APEC WRF Compendia</a:t>
            </a:r>
          </a:p>
        </p:txBody>
      </p:sp>
      <p:sp>
        <p:nvSpPr>
          <p:cNvPr id="3" name="Subtitle 2"/>
          <p:cNvSpPr>
            <a:spLocks noGrp="1"/>
          </p:cNvSpPr>
          <p:nvPr>
            <p:ph type="subTitle" idx="1"/>
          </p:nvPr>
        </p:nvSpPr>
        <p:spPr/>
        <p:txBody>
          <a:bodyPr/>
          <a:lstStyle/>
          <a:p>
            <a:r>
              <a:rPr lang="en-US" dirty="0"/>
              <a:t>On Certification, Labeling, Safety, and Pesticide Maximum Residue Limits (MRLs)</a:t>
            </a:r>
          </a:p>
        </p:txBody>
      </p:sp>
      <p:pic>
        <p:nvPicPr>
          <p:cNvPr id="5" name="Picture 1" descr="C:\Users\Ferman PC Take 2\AppData\Local\Temp\APEC_Wine_Regulatory_Forum_Logo-2014a-1.jpg"/>
          <p:cNvPicPr>
            <a:picLocks noChangeAspect="1"/>
          </p:cNvPicPr>
          <p:nvPr/>
        </p:nvPicPr>
        <p:blipFill>
          <a:blip r:embed="rId2"/>
          <a:srcRect/>
          <a:stretch>
            <a:fillRect/>
          </a:stretch>
        </p:blipFill>
        <p:spPr bwMode="auto">
          <a:xfrm>
            <a:off x="3276600" y="5562600"/>
            <a:ext cx="2952328" cy="768577"/>
          </a:xfrm>
          <a:prstGeom prst="rect">
            <a:avLst/>
          </a:prstGeom>
          <a:noFill/>
          <a:ln w="9525">
            <a:noFill/>
            <a:miter lim="800000"/>
            <a:headEnd/>
            <a:tailEnd/>
          </a:ln>
        </p:spPr>
      </p:pic>
      <p:pic>
        <p:nvPicPr>
          <p:cNvPr id="7" name="Picture 6" descr="APEC Logo_vertical300dp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457200"/>
            <a:ext cx="10334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729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Labeling Compendium</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8648" r="17997" b="6843"/>
          <a:stretch/>
        </p:blipFill>
        <p:spPr bwMode="auto">
          <a:xfrm>
            <a:off x="167326" y="1585274"/>
            <a:ext cx="8748074" cy="496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2757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Compendium on Pesticide MRLs</a:t>
            </a:r>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8365" r="18085" b="7125"/>
          <a:stretch/>
        </p:blipFill>
        <p:spPr bwMode="auto">
          <a:xfrm>
            <a:off x="228600" y="1509074"/>
            <a:ext cx="8738647" cy="496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5086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661408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Working Group Recommendations</a:t>
            </a:r>
          </a:p>
        </p:txBody>
      </p:sp>
      <p:sp>
        <p:nvSpPr>
          <p:cNvPr id="3" name="Content Placeholder 2"/>
          <p:cNvSpPr>
            <a:spLocks noGrp="1"/>
          </p:cNvSpPr>
          <p:nvPr>
            <p:ph idx="1"/>
          </p:nvPr>
        </p:nvSpPr>
        <p:spPr/>
        <p:txBody>
          <a:bodyPr>
            <a:normAutofit/>
          </a:bodyPr>
          <a:lstStyle/>
          <a:p>
            <a:pPr marL="0" indent="0">
              <a:buNone/>
            </a:pPr>
            <a:r>
              <a:rPr lang="en-US" dirty="0"/>
              <a:t>Subsequent to the completion of the </a:t>
            </a:r>
            <a:r>
              <a:rPr lang="en-US" i="1" dirty="0"/>
              <a:t>Survey of Existing Wine Regulation Databases</a:t>
            </a:r>
            <a:r>
              <a:rPr lang="en-US" dirty="0"/>
              <a:t>, the Compendia Working Group has, after consultations with the APEC Secretariat, issued the following recommendations:  </a:t>
            </a:r>
          </a:p>
          <a:p>
            <a:pPr lvl="0"/>
            <a:r>
              <a:rPr lang="en-US" dirty="0"/>
              <a:t>In order to emphasize transparency, issue a selective tender (e.g., Request for Proposal) in which different organizations, including those which manage the databases discussed, may submit proposals for incorporating and maintaining the Compendia information collected in their databases for access by all APEC WRF participants.</a:t>
            </a:r>
          </a:p>
        </p:txBody>
      </p:sp>
    </p:spTree>
    <p:extLst>
      <p:ext uri="{BB962C8B-B14F-4D97-AF65-F5344CB8AC3E}">
        <p14:creationId xmlns:p14="http://schemas.microsoft.com/office/powerpoint/2010/main" val="3430233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(continued)</a:t>
            </a:r>
          </a:p>
        </p:txBody>
      </p:sp>
      <p:sp>
        <p:nvSpPr>
          <p:cNvPr id="3" name="Content Placeholder 2"/>
          <p:cNvSpPr>
            <a:spLocks noGrp="1"/>
          </p:cNvSpPr>
          <p:nvPr>
            <p:ph idx="1"/>
          </p:nvPr>
        </p:nvSpPr>
        <p:spPr/>
        <p:txBody>
          <a:bodyPr>
            <a:normAutofit lnSpcReduction="10000"/>
          </a:bodyPr>
          <a:lstStyle/>
          <a:p>
            <a:pPr lvl="0"/>
            <a:r>
              <a:rPr lang="en-US" dirty="0"/>
              <a:t>Given the budgetary limits in place for this project, the selection process will give priority consideration to existing database systems, as this will allow for the maximization of limited resources and facilitate the sharing of information within the shortest amount of time possible. </a:t>
            </a:r>
          </a:p>
          <a:p>
            <a:pPr lvl="0"/>
            <a:r>
              <a:rPr lang="en-US" dirty="0"/>
              <a:t>The main goal will be to ensure that the database(s) chosen to co-locate or house the Compendia information are searchable, user-friendly, and can be updated periodically.</a:t>
            </a:r>
          </a:p>
          <a:p>
            <a:pPr lvl="0"/>
            <a:r>
              <a:rPr lang="en-US" dirty="0"/>
              <a:t>As an interim step, the Compendia Working Group has post the completed Compendia on the APEC WRF website, for immediate access and review by APEC economies.</a:t>
            </a:r>
          </a:p>
        </p:txBody>
      </p:sp>
    </p:spTree>
    <p:extLst>
      <p:ext uri="{BB962C8B-B14F-4D97-AF65-F5344CB8AC3E}">
        <p14:creationId xmlns:p14="http://schemas.microsoft.com/office/powerpoint/2010/main" val="174260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Thoughts?</a:t>
            </a:r>
          </a:p>
        </p:txBody>
      </p:sp>
    </p:spTree>
    <p:extLst>
      <p:ext uri="{BB962C8B-B14F-4D97-AF65-F5344CB8AC3E}">
        <p14:creationId xmlns:p14="http://schemas.microsoft.com/office/powerpoint/2010/main" val="1028233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Current status</a:t>
            </a:r>
          </a:p>
        </p:txBody>
      </p:sp>
    </p:spTree>
    <p:extLst>
      <p:ext uri="{BB962C8B-B14F-4D97-AF65-F5344CB8AC3E}">
        <p14:creationId xmlns:p14="http://schemas.microsoft.com/office/powerpoint/2010/main" val="2936667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6590" b="11953"/>
          <a:stretch/>
        </p:blipFill>
        <p:spPr bwMode="auto">
          <a:xfrm>
            <a:off x="93482" y="609600"/>
            <a:ext cx="8898118" cy="5870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914400" y="5754278"/>
            <a:ext cx="685800" cy="41792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76355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Enter password</a:t>
            </a:r>
          </a:p>
        </p:txBody>
      </p:sp>
      <p:pic>
        <p:nvPicPr>
          <p:cNvPr id="4099" name="Picture 3" descr="C:\Users\SXCruz\AppData\Local\Microsoft\Windows\Temporary Internet Files\Content.Outlook\D4VVBCB2\photo.PNG"/>
          <p:cNvPicPr>
            <a:picLocks noChangeAspect="1" noChangeArrowheads="1"/>
          </p:cNvPicPr>
          <p:nvPr/>
        </p:nvPicPr>
        <p:blipFill rotWithShape="1">
          <a:blip r:embed="rId2">
            <a:extLst>
              <a:ext uri="{28A0092B-C50C-407E-A947-70E740481C1C}">
                <a14:useLocalDpi xmlns:a14="http://schemas.microsoft.com/office/drawing/2010/main" val="0"/>
              </a:ext>
            </a:extLst>
          </a:blip>
          <a:srcRect t="20378" b="22302"/>
          <a:stretch/>
        </p:blipFill>
        <p:spPr bwMode="auto">
          <a:xfrm>
            <a:off x="2971800" y="1038409"/>
            <a:ext cx="4778062" cy="486131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half" idx="2"/>
          </p:nvPr>
        </p:nvSpPr>
        <p:spPr/>
        <p:txBody>
          <a:bodyPr>
            <a:normAutofit/>
          </a:bodyPr>
          <a:lstStyle/>
          <a:p>
            <a:r>
              <a:rPr lang="en-US" sz="1800" dirty="0"/>
              <a:t>This information was provided by email to APEC participants.  New users may request access to log-in information by contacting the APEC project overseers.</a:t>
            </a:r>
          </a:p>
        </p:txBody>
      </p:sp>
    </p:spTree>
    <p:extLst>
      <p:ext uri="{BB962C8B-B14F-4D97-AF65-F5344CB8AC3E}">
        <p14:creationId xmlns:p14="http://schemas.microsoft.com/office/powerpoint/2010/main" val="954832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682" t="17993" r="12886" b="9595"/>
          <a:stretch/>
        </p:blipFill>
        <p:spPr bwMode="auto">
          <a:xfrm>
            <a:off x="319726" y="1454870"/>
            <a:ext cx="8519474" cy="5250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a:t>Compendium on Export Certification</a:t>
            </a:r>
          </a:p>
        </p:txBody>
      </p:sp>
    </p:spTree>
    <p:extLst>
      <p:ext uri="{BB962C8B-B14F-4D97-AF65-F5344CB8AC3E}">
        <p14:creationId xmlns:p14="http://schemas.microsoft.com/office/powerpoint/2010/main" val="844997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8648" r="17379" b="7267"/>
          <a:stretch/>
        </p:blipFill>
        <p:spPr bwMode="auto">
          <a:xfrm>
            <a:off x="152400" y="1537354"/>
            <a:ext cx="8814062" cy="4939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a:t>Food Safety Compendium</a:t>
            </a:r>
          </a:p>
        </p:txBody>
      </p:sp>
    </p:spTree>
    <p:extLst>
      <p:ext uri="{BB962C8B-B14F-4D97-AF65-F5344CB8AC3E}">
        <p14:creationId xmlns:p14="http://schemas.microsoft.com/office/powerpoint/2010/main" val="25068605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126</TotalTime>
  <Words>264</Words>
  <Application>Microsoft Office PowerPoint</Application>
  <PresentationFormat>On-screen Show (4:3)</PresentationFormat>
  <Paragraphs>18</Paragraphs>
  <Slides>12</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Arial</vt:lpstr>
      <vt:lpstr>Clarity</vt:lpstr>
      <vt:lpstr>APEC WRF Compendia</vt:lpstr>
      <vt:lpstr>Working Group Recommendations</vt:lpstr>
      <vt:lpstr>Recommendations (continued)</vt:lpstr>
      <vt:lpstr>Thoughts?</vt:lpstr>
      <vt:lpstr>Current status</vt:lpstr>
      <vt:lpstr>PowerPoint Presentation</vt:lpstr>
      <vt:lpstr>Enter password</vt:lpstr>
      <vt:lpstr>Compendium on Export Certification</vt:lpstr>
      <vt:lpstr>Food Safety Compendium</vt:lpstr>
      <vt:lpstr>Labeling Compendium</vt:lpstr>
      <vt:lpstr>Compendium on Pesticide MRLs</vt:lpstr>
      <vt:lpstr>Thank you!</vt:lpstr>
    </vt:vector>
  </TitlesOfParts>
  <Company>Alcohol &amp; Tobacco Tax &amp; Trade Bureau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Cruz, Saul X.</dc:creator>
  <cp:lastModifiedBy>Shin C. Kao</cp:lastModifiedBy>
  <cp:revision>9</cp:revision>
  <dcterms:created xsi:type="dcterms:W3CDTF">2014-09-05T16:45:44Z</dcterms:created>
  <dcterms:modified xsi:type="dcterms:W3CDTF">2024-10-23T18:17:46Z</dcterms:modified>
</cp:coreProperties>
</file>