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5"/>
  </p:handoutMasterIdLst>
  <p:sldIdLst>
    <p:sldId id="256" r:id="rId2"/>
    <p:sldId id="257" r:id="rId3"/>
    <p:sldId id="260" r:id="rId4"/>
    <p:sldId id="268" r:id="rId5"/>
    <p:sldId id="261" r:id="rId6"/>
    <p:sldId id="312" r:id="rId7"/>
    <p:sldId id="262" r:id="rId8"/>
    <p:sldId id="263" r:id="rId9"/>
    <p:sldId id="317" r:id="rId10"/>
    <p:sldId id="316" r:id="rId11"/>
    <p:sldId id="264" r:id="rId12"/>
    <p:sldId id="265" r:id="rId13"/>
    <p:sldId id="269" r:id="rId14"/>
    <p:sldId id="319" r:id="rId15"/>
    <p:sldId id="318" r:id="rId16"/>
    <p:sldId id="271" r:id="rId17"/>
    <p:sldId id="272" r:id="rId18"/>
    <p:sldId id="288" r:id="rId19"/>
    <p:sldId id="289" r:id="rId20"/>
    <p:sldId id="320" r:id="rId21"/>
    <p:sldId id="290" r:id="rId22"/>
    <p:sldId id="309" r:id="rId23"/>
    <p:sldId id="313" r:id="rId24"/>
    <p:sldId id="292" r:id="rId25"/>
    <p:sldId id="293" r:id="rId26"/>
    <p:sldId id="294" r:id="rId27"/>
    <p:sldId id="321" r:id="rId28"/>
    <p:sldId id="296" r:id="rId29"/>
    <p:sldId id="310" r:id="rId30"/>
    <p:sldId id="314" r:id="rId31"/>
    <p:sldId id="311" r:id="rId32"/>
    <p:sldId id="259" r:id="rId33"/>
    <p:sldId id="31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660"/>
  </p:normalViewPr>
  <p:slideViewPr>
    <p:cSldViewPr>
      <p:cViewPr varScale="1">
        <p:scale>
          <a:sx n="87" d="100"/>
          <a:sy n="87" d="100"/>
        </p:scale>
        <p:origin x="102" y="29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D283925-1A63-404B-9126-EC2FAF99603C}" type="datetimeFigureOut">
              <a:rPr lang="en-US" smtClean="0"/>
              <a:t>10/18/2017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BE68890-2EEC-41C4-82ED-AE2A0AFCE111}" type="slidenum">
              <a:rPr lang="en-US" smtClean="0"/>
              <a:t>‹#›</a:t>
            </a:fld>
            <a:endParaRPr lang="en-US"/>
          </a:p>
        </p:txBody>
      </p:sp>
    </p:spTree>
    <p:extLst>
      <p:ext uri="{BB962C8B-B14F-4D97-AF65-F5344CB8AC3E}">
        <p14:creationId xmlns:p14="http://schemas.microsoft.com/office/powerpoint/2010/main" val="24079250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0CDA93-D4D3-4A19-BA47-54876F44C9C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76072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CDA93-D4D3-4A19-BA47-54876F44C9C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144680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CDA93-D4D3-4A19-BA47-54876F44C9C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28214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CDA93-D4D3-4A19-BA47-54876F44C9C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154350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CDA93-D4D3-4A19-BA47-54876F44C9CB}"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28911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0CDA93-D4D3-4A19-BA47-54876F44C9C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310238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0CDA93-D4D3-4A19-BA47-54876F44C9CB}"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126464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0CDA93-D4D3-4A19-BA47-54876F44C9CB}"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195814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CDA93-D4D3-4A19-BA47-54876F44C9CB}"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308554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CDA93-D4D3-4A19-BA47-54876F44C9C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197948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CDA93-D4D3-4A19-BA47-54876F44C9CB}"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133ED-D34E-4A1B-B5BF-B3AF8A3A8919}" type="slidenum">
              <a:rPr lang="en-US" smtClean="0"/>
              <a:t>‹#›</a:t>
            </a:fld>
            <a:endParaRPr lang="en-US"/>
          </a:p>
        </p:txBody>
      </p:sp>
    </p:spTree>
    <p:extLst>
      <p:ext uri="{BB962C8B-B14F-4D97-AF65-F5344CB8AC3E}">
        <p14:creationId xmlns:p14="http://schemas.microsoft.com/office/powerpoint/2010/main" val="311102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CDA93-D4D3-4A19-BA47-54876F44C9CB}" type="datetimeFigureOut">
              <a:rPr lang="en-US" smtClean="0"/>
              <a:t>10/18/2017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133ED-D34E-4A1B-B5BF-B3AF8A3A8919}" type="slidenum">
              <a:rPr lang="en-US" smtClean="0"/>
              <a:t>‹#›</a:t>
            </a:fld>
            <a:endParaRPr lang="en-US"/>
          </a:p>
        </p:txBody>
      </p:sp>
      <p:pic>
        <p:nvPicPr>
          <p:cNvPr id="7"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743200" cy="7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PEC China 2014 Logo Horizontal"/>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72689" y="6176645"/>
            <a:ext cx="1981200" cy="681355"/>
          </a:xfrm>
          <a:prstGeom prst="rect">
            <a:avLst/>
          </a:prstGeom>
          <a:noFill/>
          <a:ln>
            <a:noFill/>
          </a:ln>
        </p:spPr>
      </p:pic>
    </p:spTree>
    <p:extLst>
      <p:ext uri="{BB962C8B-B14F-4D97-AF65-F5344CB8AC3E}">
        <p14:creationId xmlns:p14="http://schemas.microsoft.com/office/powerpoint/2010/main" val="2782022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awri.com.au/industry_support/regulatory_assistance/additives/" TargetMode="External"/><Relationship Id="rId2" Type="http://schemas.openxmlformats.org/officeDocument/2006/relationships/hyperlink" Target="http://www.awri.com.au/industry_support/regulatory_assistance/export_requireme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Documents%20and%20Settings\Jacqueline\Desktop\2014-09-03_0914.av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wri.com.au/industry_support/regulatory_assistance/additives/" TargetMode="External"/><Relationship Id="rId2" Type="http://schemas.openxmlformats.org/officeDocument/2006/relationships/hyperlink" Target="http://www.awri.com.au/industry_support/regulatory_assistance/export_requirement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Jacqueline\Desktop\GH%20APEC%20Presentation\2014-09-03_0946.avi" TargetMode="Externa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rldatabas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ecerni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ivs-abridg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Jacqueline\Desktop\2014-08-27_1600.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1470025"/>
          </a:xfrm>
        </p:spPr>
        <p:txBody>
          <a:bodyPr>
            <a:normAutofit fontScale="90000"/>
          </a:bodyPr>
          <a:lstStyle/>
          <a:p>
            <a:r>
              <a:rPr lang="en-US" b="1" dirty="0"/>
              <a:t>Working Group on Compendia: Survey of Existing Wine Regulation Databases</a:t>
            </a:r>
            <a:br>
              <a:rPr lang="en-US" dirty="0"/>
            </a:br>
            <a:br>
              <a:rPr lang="en-US" dirty="0"/>
            </a:br>
            <a:endParaRPr lang="en-US" dirty="0"/>
          </a:p>
        </p:txBody>
      </p:sp>
      <p:sp>
        <p:nvSpPr>
          <p:cNvPr id="3" name="Subtitle 2"/>
          <p:cNvSpPr>
            <a:spLocks noGrp="1"/>
          </p:cNvSpPr>
          <p:nvPr>
            <p:ph type="subTitle" idx="1"/>
          </p:nvPr>
        </p:nvSpPr>
        <p:spPr/>
        <p:txBody>
          <a:bodyPr/>
          <a:lstStyle/>
          <a:p>
            <a:r>
              <a:rPr lang="en-US" dirty="0"/>
              <a:t>Greg Hodson</a:t>
            </a:r>
          </a:p>
          <a:p>
            <a:r>
              <a:rPr lang="en-US" dirty="0"/>
              <a:t>12 September 2014</a:t>
            </a:r>
          </a:p>
        </p:txBody>
      </p:sp>
    </p:spTree>
    <p:extLst>
      <p:ext uri="{BB962C8B-B14F-4D97-AF65-F5344CB8AC3E}">
        <p14:creationId xmlns:p14="http://schemas.microsoft.com/office/powerpoint/2010/main" val="1220127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457200"/>
            <a:ext cx="8229600" cy="960438"/>
          </a:xfrm>
        </p:spPr>
        <p:txBody>
          <a:bodyPr>
            <a:normAutofit fontScale="90000"/>
          </a:bodyPr>
          <a:lstStyle/>
          <a:p>
            <a:pPr eaLnBrk="1" hangingPunct="1"/>
            <a:r>
              <a:rPr lang="en-US" sz="4000"/>
              <a:t>FIVS-Abridge </a:t>
            </a:r>
            <a:br>
              <a:rPr lang="en-US" sz="4000"/>
            </a:br>
            <a:r>
              <a:rPr lang="en-US" sz="2800"/>
              <a:t>Information Scope (Cont’d)</a:t>
            </a:r>
          </a:p>
        </p:txBody>
      </p:sp>
      <p:sp>
        <p:nvSpPr>
          <p:cNvPr id="21506" name="Content Placeholder 2"/>
          <p:cNvSpPr>
            <a:spLocks noGrp="1"/>
          </p:cNvSpPr>
          <p:nvPr>
            <p:ph idx="1"/>
          </p:nvPr>
        </p:nvSpPr>
        <p:spPr>
          <a:xfrm>
            <a:off x="304800" y="1447800"/>
            <a:ext cx="8382000" cy="4953000"/>
          </a:xfrm>
        </p:spPr>
        <p:txBody>
          <a:bodyPr/>
          <a:lstStyle/>
          <a:p>
            <a:pPr eaLnBrk="1" hangingPunct="1">
              <a:lnSpc>
                <a:spcPct val="80000"/>
              </a:lnSpc>
            </a:pPr>
            <a:r>
              <a:rPr lang="en-US" sz="2200">
                <a:latin typeface="Calibri" pitchFamily="34" charset="0"/>
              </a:rPr>
              <a:t>Presents regulations side by side in a tabular format (including multi-lateral and bilateral treaty documents) </a:t>
            </a:r>
          </a:p>
          <a:p>
            <a:pPr lvl="1" eaLnBrk="1" hangingPunct="1">
              <a:lnSpc>
                <a:spcPct val="80000"/>
              </a:lnSpc>
            </a:pPr>
            <a:r>
              <a:rPr lang="en-US" sz="1900">
                <a:latin typeface="Calibri" pitchFamily="34" charset="0"/>
              </a:rPr>
              <a:t>Constructed with the goal of facilitating trade by expediting progress in harmonization provisions among economies where there is no scientific justification for the national differences that exist.</a:t>
            </a:r>
          </a:p>
          <a:p>
            <a:pPr eaLnBrk="1" hangingPunct="1">
              <a:lnSpc>
                <a:spcPct val="80000"/>
              </a:lnSpc>
            </a:pPr>
            <a:r>
              <a:rPr lang="en-US" sz="2200">
                <a:latin typeface="Calibri" pitchFamily="34" charset="0"/>
              </a:rPr>
              <a:t>Production information includes: additives, processing aids and processing techniques. </a:t>
            </a:r>
          </a:p>
          <a:p>
            <a:pPr eaLnBrk="1" hangingPunct="1">
              <a:lnSpc>
                <a:spcPct val="80000"/>
              </a:lnSpc>
            </a:pPr>
            <a:r>
              <a:rPr lang="en-US" sz="2200">
                <a:latin typeface="Calibri" pitchFamily="34" charset="0"/>
              </a:rPr>
              <a:t>Contains export guides by Australia Grape and Wine Authority for 36 markets (including 16 of the 21 APEC economies). </a:t>
            </a:r>
          </a:p>
          <a:p>
            <a:pPr eaLnBrk="1" hangingPunct="1">
              <a:lnSpc>
                <a:spcPct val="80000"/>
              </a:lnSpc>
            </a:pPr>
            <a:r>
              <a:rPr lang="en-US" sz="2200">
                <a:latin typeface="Calibri" pitchFamily="34" charset="0"/>
              </a:rPr>
              <a:t>Constructs “trade scenarios” </a:t>
            </a:r>
          </a:p>
          <a:p>
            <a:pPr eaLnBrk="1" hangingPunct="1">
              <a:lnSpc>
                <a:spcPct val="80000"/>
              </a:lnSpc>
            </a:pPr>
            <a:r>
              <a:rPr lang="en-US" sz="2200">
                <a:latin typeface="Calibri" pitchFamily="34" charset="0"/>
              </a:rPr>
              <a:t>Multi-lingual interface  with regulations predominantly available in English and French. </a:t>
            </a:r>
          </a:p>
          <a:p>
            <a:pPr eaLnBrk="1" hangingPunct="1">
              <a:lnSpc>
                <a:spcPct val="80000"/>
              </a:lnSpc>
            </a:pPr>
            <a:r>
              <a:rPr lang="en-US" sz="2200">
                <a:latin typeface="Calibri" pitchFamily="34" charset="0"/>
              </a:rPr>
              <a:t>Text provided in: official versions, professional but unofficial translations, or best translations available  (color-coded to identify authority).</a:t>
            </a:r>
          </a:p>
          <a:p>
            <a:pPr eaLnBrk="1" hangingPunct="1">
              <a:lnSpc>
                <a:spcPct val="80000"/>
              </a:lnSpc>
            </a:pPr>
            <a:r>
              <a:rPr lang="en-US" sz="2200">
                <a:latin typeface="Calibri" pitchFamily="34" charset="0"/>
              </a:rPr>
              <a:t>Provides links to extracts and/or complete regulations.</a:t>
            </a:r>
          </a:p>
        </p:txBody>
      </p:sp>
      <p:pic>
        <p:nvPicPr>
          <p:cNvPr id="21509" name="Picture 5" descr="FIVS Abridge™   Regulation Markets Compariso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587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FIVS-Abridge: Information Scope</a:t>
            </a:r>
          </a:p>
        </p:txBody>
      </p:sp>
      <p:sp>
        <p:nvSpPr>
          <p:cNvPr id="3" name="Content Placeholder 2"/>
          <p:cNvSpPr>
            <a:spLocks noGrp="1"/>
          </p:cNvSpPr>
          <p:nvPr>
            <p:ph idx="1"/>
          </p:nvPr>
        </p:nvSpPr>
        <p:spPr>
          <a:xfrm>
            <a:off x="304800" y="1447800"/>
            <a:ext cx="8382000" cy="4953000"/>
          </a:xfrm>
        </p:spPr>
        <p:txBody>
          <a:bodyPr>
            <a:normAutofit fontScale="92500" lnSpcReduction="20000"/>
          </a:bodyPr>
          <a:lstStyle/>
          <a:p>
            <a:r>
              <a:rPr lang="en-US" sz="4000" dirty="0"/>
              <a:t>Presents regulations, multi-lateral and bilateral treaty documents</a:t>
            </a:r>
          </a:p>
          <a:p>
            <a:r>
              <a:rPr lang="en-US" sz="4000" dirty="0"/>
              <a:t>Side by side comparison of essential elements</a:t>
            </a:r>
          </a:p>
          <a:p>
            <a:r>
              <a:rPr lang="en-US" sz="4000" dirty="0"/>
              <a:t>Additionally, includes Wine Australia Export Guides for 36 markets (including 16 APEC economies). </a:t>
            </a:r>
          </a:p>
          <a:p>
            <a:pPr lvl="0"/>
            <a:r>
              <a:rPr lang="en-US" sz="4000" dirty="0"/>
              <a:t>Constructs “trade scenarios” </a:t>
            </a:r>
          </a:p>
          <a:p>
            <a:pPr lvl="0"/>
            <a:r>
              <a:rPr lang="en-US" sz="4000" dirty="0"/>
              <a:t>Extracts and/or complete regulations.</a:t>
            </a:r>
          </a:p>
        </p:txBody>
      </p:sp>
    </p:spTree>
    <p:extLst>
      <p:ext uri="{BB962C8B-B14F-4D97-AF65-F5344CB8AC3E}">
        <p14:creationId xmlns:p14="http://schemas.microsoft.com/office/powerpoint/2010/main" val="384028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FIVS-Abridge: Coverage &amp; Accessibility</a:t>
            </a:r>
          </a:p>
        </p:txBody>
      </p:sp>
      <p:sp>
        <p:nvSpPr>
          <p:cNvPr id="3" name="Content Placeholder 2"/>
          <p:cNvSpPr>
            <a:spLocks noGrp="1"/>
          </p:cNvSpPr>
          <p:nvPr>
            <p:ph sz="half" idx="1"/>
          </p:nvPr>
        </p:nvSpPr>
        <p:spPr>
          <a:xfrm>
            <a:off x="5029200" y="1676400"/>
            <a:ext cx="4038600" cy="4525963"/>
          </a:xfrm>
        </p:spPr>
        <p:txBody>
          <a:bodyPr>
            <a:normAutofit lnSpcReduction="10000"/>
          </a:bodyPr>
          <a:lstStyle/>
          <a:p>
            <a:r>
              <a:rPr lang="en-US" dirty="0"/>
              <a:t>Markets covered by the product continue to grow. Current APEC economy coverage is shown.</a:t>
            </a:r>
          </a:p>
          <a:p>
            <a:r>
              <a:rPr lang="en-US" dirty="0"/>
              <a:t>Currently available by paid subscription, due to the costs implicit in developing and maintaining a resource of this nature.</a:t>
            </a:r>
          </a:p>
        </p:txBody>
      </p:sp>
      <p:graphicFrame>
        <p:nvGraphicFramePr>
          <p:cNvPr id="9" name="Table 8"/>
          <p:cNvGraphicFramePr>
            <a:graphicFrameLocks noGrp="1"/>
          </p:cNvGraphicFramePr>
          <p:nvPr>
            <p:extLst>
              <p:ext uri="{D42A27DB-BD31-4B8C-83A1-F6EECF244321}">
                <p14:modId xmlns:p14="http://schemas.microsoft.com/office/powerpoint/2010/main" val="1880153015"/>
              </p:ext>
            </p:extLst>
          </p:nvPr>
        </p:nvGraphicFramePr>
        <p:xfrm>
          <a:off x="685800" y="1676400"/>
          <a:ext cx="4191000" cy="4338794"/>
        </p:xfrm>
        <a:graphic>
          <a:graphicData uri="http://schemas.openxmlformats.org/drawingml/2006/table">
            <a:tbl>
              <a:tblPr firstRow="1" firstCol="1" bandRow="1"/>
              <a:tblGrid>
                <a:gridCol w="1707444">
                  <a:extLst>
                    <a:ext uri="{9D8B030D-6E8A-4147-A177-3AD203B41FA5}">
                      <a16:colId xmlns:a16="http://schemas.microsoft.com/office/drawing/2014/main" val="20000"/>
                    </a:ext>
                  </a:extLst>
                </a:gridCol>
                <a:gridCol w="1319389">
                  <a:extLst>
                    <a:ext uri="{9D8B030D-6E8A-4147-A177-3AD203B41FA5}">
                      <a16:colId xmlns:a16="http://schemas.microsoft.com/office/drawing/2014/main" val="20001"/>
                    </a:ext>
                  </a:extLst>
                </a:gridCol>
                <a:gridCol w="1164167">
                  <a:extLst>
                    <a:ext uri="{9D8B030D-6E8A-4147-A177-3AD203B41FA5}">
                      <a16:colId xmlns:a16="http://schemas.microsoft.com/office/drawing/2014/main" val="20002"/>
                    </a:ext>
                  </a:extLst>
                </a:gridCol>
              </a:tblGrid>
              <a:tr h="427653">
                <a:tc>
                  <a:txBody>
                    <a:bodyPr/>
                    <a:lstStyle/>
                    <a:p>
                      <a:pPr marL="0" marR="0">
                        <a:lnSpc>
                          <a:spcPct val="115000"/>
                        </a:lnSpc>
                        <a:spcBef>
                          <a:spcPts val="0"/>
                        </a:spcBef>
                        <a:spcAft>
                          <a:spcPts val="1000"/>
                        </a:spcAft>
                      </a:pPr>
                      <a:r>
                        <a:rPr lang="en-US" sz="1400" b="1" dirty="0">
                          <a:effectLst/>
                          <a:latin typeface="+mn-lt"/>
                          <a:ea typeface="Calibri"/>
                          <a:cs typeface="Times New Roman"/>
                        </a:rPr>
                        <a:t>Economy</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mn-lt"/>
                          <a:ea typeface="Calibri"/>
                          <a:cs typeface="Times New Roman"/>
                        </a:rPr>
                        <a:t>Composition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mn-lt"/>
                          <a:ea typeface="Calibri"/>
                          <a:cs typeface="Times New Roman"/>
                        </a:rPr>
                        <a:t>Production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Australia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1"/>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Canada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Chile</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3"/>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China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4"/>
                  </a:ext>
                </a:extLst>
              </a:tr>
              <a:tr h="346852">
                <a:tc>
                  <a:txBody>
                    <a:bodyPr/>
                    <a:lstStyle/>
                    <a:p>
                      <a:pPr marL="0" marR="0">
                        <a:lnSpc>
                          <a:spcPct val="115000"/>
                        </a:lnSpc>
                        <a:spcBef>
                          <a:spcPts val="0"/>
                        </a:spcBef>
                        <a:spcAft>
                          <a:spcPts val="0"/>
                        </a:spcAft>
                      </a:pPr>
                      <a:r>
                        <a:rPr lang="en-US" sz="1400">
                          <a:effectLst/>
                          <a:latin typeface="+mn-lt"/>
                          <a:ea typeface="Calibri"/>
                          <a:cs typeface="Times New Roman"/>
                        </a:rPr>
                        <a:t>Hong Kong, China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5"/>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Japan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6"/>
                  </a:ext>
                </a:extLst>
              </a:tr>
              <a:tr h="346852">
                <a:tc>
                  <a:txBody>
                    <a:bodyPr/>
                    <a:lstStyle/>
                    <a:p>
                      <a:pPr marL="0" marR="0">
                        <a:lnSpc>
                          <a:spcPct val="115000"/>
                        </a:lnSpc>
                        <a:spcBef>
                          <a:spcPts val="0"/>
                        </a:spcBef>
                        <a:spcAft>
                          <a:spcPts val="0"/>
                        </a:spcAft>
                      </a:pPr>
                      <a:r>
                        <a:rPr lang="en-US" sz="1400">
                          <a:effectLst/>
                          <a:latin typeface="+mn-lt"/>
                          <a:ea typeface="Calibri"/>
                          <a:cs typeface="Times New Roman"/>
                        </a:rPr>
                        <a:t>New Zealand</a:t>
                      </a:r>
                      <a:endParaRPr lang="en-US" sz="18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Russia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8"/>
                  </a:ext>
                </a:extLst>
              </a:tr>
              <a:tr h="346852">
                <a:tc>
                  <a:txBody>
                    <a:bodyPr/>
                    <a:lstStyle/>
                    <a:p>
                      <a:pPr marL="0" marR="0">
                        <a:lnSpc>
                          <a:spcPct val="115000"/>
                        </a:lnSpc>
                        <a:spcBef>
                          <a:spcPts val="0"/>
                        </a:spcBef>
                        <a:spcAft>
                          <a:spcPts val="0"/>
                        </a:spcAft>
                      </a:pPr>
                      <a:r>
                        <a:rPr lang="en-US" sz="1400">
                          <a:effectLst/>
                          <a:latin typeface="+mn-lt"/>
                          <a:ea typeface="Calibri"/>
                          <a:cs typeface="Times New Roman"/>
                        </a:rPr>
                        <a:t>Singapore</a:t>
                      </a:r>
                      <a:endParaRPr lang="en-US" sz="18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9"/>
                  </a:ext>
                </a:extLst>
              </a:tr>
              <a:tr h="442621">
                <a:tc>
                  <a:txBody>
                    <a:bodyPr/>
                    <a:lstStyle/>
                    <a:p>
                      <a:pPr marL="0" marR="0">
                        <a:lnSpc>
                          <a:spcPct val="115000"/>
                        </a:lnSpc>
                        <a:spcBef>
                          <a:spcPts val="0"/>
                        </a:spcBef>
                        <a:spcAft>
                          <a:spcPts val="0"/>
                        </a:spcAft>
                      </a:pPr>
                      <a:r>
                        <a:rPr lang="en-US" sz="1400" dirty="0">
                          <a:effectLst/>
                          <a:latin typeface="+mn-lt"/>
                          <a:ea typeface="Calibri"/>
                          <a:cs typeface="Times New Roman"/>
                        </a:rPr>
                        <a:t>South Korea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10"/>
                  </a:ext>
                </a:extLst>
              </a:tr>
              <a:tr h="346852">
                <a:tc>
                  <a:txBody>
                    <a:bodyPr/>
                    <a:lstStyle/>
                    <a:p>
                      <a:pPr marL="0" marR="0">
                        <a:lnSpc>
                          <a:spcPct val="115000"/>
                        </a:lnSpc>
                        <a:spcBef>
                          <a:spcPts val="0"/>
                        </a:spcBef>
                        <a:spcAft>
                          <a:spcPts val="0"/>
                        </a:spcAft>
                      </a:pPr>
                      <a:r>
                        <a:rPr lang="en-US" sz="1400" dirty="0">
                          <a:effectLst/>
                          <a:latin typeface="+mn-lt"/>
                          <a:ea typeface="Calibri"/>
                          <a:cs typeface="Times New Roman"/>
                        </a:rPr>
                        <a:t>USA</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8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7330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143000"/>
          </a:xfrm>
        </p:spPr>
        <p:txBody>
          <a:bodyPr>
            <a:noAutofit/>
          </a:bodyPr>
          <a:lstStyle/>
          <a:p>
            <a:r>
              <a:rPr lang="en-US" sz="3700" dirty="0"/>
              <a:t>Australian Wine Research Institute (AWRI): Description</a:t>
            </a:r>
          </a:p>
        </p:txBody>
      </p:sp>
      <p:sp>
        <p:nvSpPr>
          <p:cNvPr id="6" name="Content Placeholder 5"/>
          <p:cNvSpPr>
            <a:spLocks noGrp="1"/>
          </p:cNvSpPr>
          <p:nvPr>
            <p:ph idx="1"/>
          </p:nvPr>
        </p:nvSpPr>
        <p:spPr>
          <a:xfrm>
            <a:off x="457200" y="1524000"/>
            <a:ext cx="8229600" cy="5029200"/>
          </a:xfrm>
        </p:spPr>
        <p:txBody>
          <a:bodyPr>
            <a:normAutofit fontScale="92500"/>
          </a:bodyPr>
          <a:lstStyle/>
          <a:p>
            <a:r>
              <a:rPr lang="en-US" dirty="0"/>
              <a:t>2 databases for grape wine: </a:t>
            </a:r>
          </a:p>
          <a:p>
            <a:r>
              <a:rPr lang="en-US" dirty="0"/>
              <a:t>The Compositional limits database.  Frequently updated:  </a:t>
            </a:r>
            <a:r>
              <a:rPr lang="en-US" u="sng" dirty="0">
                <a:hlinkClick r:id="rId2"/>
              </a:rPr>
              <a:t>http://www.awri.com.au/industry_support/regulatory_assistance/export_requirements/</a:t>
            </a:r>
            <a:endParaRPr lang="en-US" dirty="0"/>
          </a:p>
          <a:p>
            <a:r>
              <a:rPr lang="en-US" dirty="0"/>
              <a:t>The Production processes database (</a:t>
            </a:r>
            <a:r>
              <a:rPr lang="en-US" u="sng" dirty="0"/>
              <a:t>additives and processing aids, but not processing techniques</a:t>
            </a:r>
            <a:r>
              <a:rPr lang="en-US" dirty="0"/>
              <a:t>). Less frequently updated: </a:t>
            </a:r>
            <a:r>
              <a:rPr lang="en-US" u="sng" dirty="0">
                <a:hlinkClick r:id="rId3"/>
              </a:rPr>
              <a:t>http://www.awri.com.au/industry_support/regulatory_assistance/additives/</a:t>
            </a:r>
            <a:endParaRPr lang="en-US" dirty="0"/>
          </a:p>
          <a:p>
            <a:endParaRPr lang="en-US" dirty="0"/>
          </a:p>
        </p:txBody>
      </p:sp>
    </p:spTree>
    <p:extLst>
      <p:ext uri="{BB962C8B-B14F-4D97-AF65-F5344CB8AC3E}">
        <p14:creationId xmlns:p14="http://schemas.microsoft.com/office/powerpoint/2010/main" val="391423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533400"/>
            <a:ext cx="8229600" cy="884238"/>
          </a:xfrm>
        </p:spPr>
        <p:txBody>
          <a:bodyPr>
            <a:normAutofit fontScale="90000"/>
          </a:bodyPr>
          <a:lstStyle/>
          <a:p>
            <a:pPr eaLnBrk="1" hangingPunct="1"/>
            <a:r>
              <a:rPr lang="en-US" sz="3600"/>
              <a:t>Australian Wine Research Institute (AWRI)</a:t>
            </a:r>
            <a:br>
              <a:rPr lang="en-US" sz="3600"/>
            </a:br>
            <a:r>
              <a:rPr lang="en-US" sz="2800"/>
              <a:t>Presentation</a:t>
            </a:r>
          </a:p>
        </p:txBody>
      </p:sp>
      <p:sp>
        <p:nvSpPr>
          <p:cNvPr id="27650" name="Content Placeholder 2"/>
          <p:cNvSpPr>
            <a:spLocks noGrp="1"/>
          </p:cNvSpPr>
          <p:nvPr>
            <p:ph idx="1"/>
          </p:nvPr>
        </p:nvSpPr>
        <p:spPr/>
        <p:txBody>
          <a:bodyPr/>
          <a:lstStyle/>
          <a:p>
            <a:pPr eaLnBrk="1" hangingPunct="1"/>
            <a:r>
              <a:rPr lang="en-US" sz="3000">
                <a:latin typeface="Calibri" pitchFamily="34" charset="0"/>
              </a:rPr>
              <a:t>Queries are launched using drop-down boxes interface but the results pertain only to the single market of inquiry. </a:t>
            </a:r>
          </a:p>
          <a:p>
            <a:pPr eaLnBrk="1" hangingPunct="1"/>
            <a:r>
              <a:rPr lang="en-US" sz="3000">
                <a:latin typeface="Calibri" pitchFamily="34" charset="0"/>
              </a:rPr>
              <a:t>No access to source documents is provided and no side-by-side comparisons of the rules from different economies.  </a:t>
            </a:r>
          </a:p>
          <a:p>
            <a:pPr eaLnBrk="1" hangingPunct="1"/>
            <a:r>
              <a:rPr lang="en-US" sz="3000">
                <a:latin typeface="Calibri" pitchFamily="34" charset="0"/>
              </a:rPr>
              <a:t>Designed for users within Australia, databases only take account of the agreements that Australia has entered into with other parties.</a:t>
            </a:r>
          </a:p>
        </p:txBody>
      </p:sp>
      <p:pic>
        <p:nvPicPr>
          <p:cNvPr id="27652" name="2014-09-03_0914.avi">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55363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652"/>
                                        </p:tgtEl>
                                      </p:cBhvr>
                                    </p:cmd>
                                  </p:childTnLst>
                                </p:cTn>
                              </p:par>
                            </p:childTnLst>
                          </p:cTn>
                        </p:par>
                      </p:childTnLst>
                    </p:cTn>
                  </p:par>
                </p:childTnLst>
              </p:cTn>
              <p:nextCondLst>
                <p:cond evt="onClick" delay="0">
                  <p:tgtEl>
                    <p:spTgt spid="27652"/>
                  </p:tgtEl>
                </p:cond>
              </p:nextCondLst>
            </p:seq>
            <p:video>
              <p:cMediaNode>
                <p:cTn id="7" fill="hold" display="0">
                  <p:stCondLst>
                    <p:cond delay="indefinite"/>
                  </p:stCondLst>
                  <p:endCondLst>
                    <p:cond evt="onNext" delay="0">
                      <p:tgtEl>
                        <p:sldTgt/>
                      </p:tgtEl>
                    </p:cond>
                    <p:cond evt="onPrev" delay="0">
                      <p:tgtEl>
                        <p:sldTgt/>
                      </p:tgtEl>
                    </p:cond>
                  </p:endCondLst>
                </p:cTn>
                <p:tgtEl>
                  <p:spTgt spid="2765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a:xfrm>
            <a:off x="457200" y="457200"/>
            <a:ext cx="8229600" cy="1066800"/>
          </a:xfrm>
        </p:spPr>
        <p:txBody>
          <a:bodyPr/>
          <a:lstStyle/>
          <a:p>
            <a:pPr eaLnBrk="1" hangingPunct="1"/>
            <a:r>
              <a:rPr lang="en-US" sz="3600"/>
              <a:t>Australian Wine Research Institute (AWRI)</a:t>
            </a:r>
            <a:br>
              <a:rPr lang="en-US" sz="3600"/>
            </a:br>
            <a:r>
              <a:rPr lang="en-US" sz="2800"/>
              <a:t>Description</a:t>
            </a:r>
          </a:p>
        </p:txBody>
      </p:sp>
      <p:sp>
        <p:nvSpPr>
          <p:cNvPr id="25602" name="Content Placeholder 5"/>
          <p:cNvSpPr>
            <a:spLocks noGrp="1"/>
          </p:cNvSpPr>
          <p:nvPr>
            <p:ph idx="1"/>
          </p:nvPr>
        </p:nvSpPr>
        <p:spPr>
          <a:xfrm>
            <a:off x="457200" y="1524000"/>
            <a:ext cx="8229600" cy="5029200"/>
          </a:xfrm>
        </p:spPr>
        <p:txBody>
          <a:bodyPr/>
          <a:lstStyle/>
          <a:p>
            <a:pPr eaLnBrk="1" hangingPunct="1">
              <a:lnSpc>
                <a:spcPct val="80000"/>
              </a:lnSpc>
            </a:pPr>
            <a:r>
              <a:rPr lang="en-US" sz="2500">
                <a:latin typeface="Calibri" pitchFamily="34" charset="0"/>
              </a:rPr>
              <a:t>A Wine Research Institute based in Adelaide, Australia.  </a:t>
            </a:r>
          </a:p>
          <a:p>
            <a:pPr eaLnBrk="1" hangingPunct="1">
              <a:lnSpc>
                <a:spcPct val="80000"/>
              </a:lnSpc>
            </a:pPr>
            <a:r>
              <a:rPr lang="en-US" sz="2500">
                <a:latin typeface="Calibri" pitchFamily="34" charset="0"/>
              </a:rPr>
              <a:t>Funded by the Australian industry with a proportion of matching dollars from the government </a:t>
            </a:r>
          </a:p>
          <a:p>
            <a:pPr eaLnBrk="1" hangingPunct="1">
              <a:lnSpc>
                <a:spcPct val="80000"/>
              </a:lnSpc>
            </a:pPr>
            <a:r>
              <a:rPr lang="en-US" sz="2500">
                <a:latin typeface="Calibri" pitchFamily="34" charset="0"/>
              </a:rPr>
              <a:t>Offers a two databases for wine: composition limits and additives/processing aid usage limits (permitted processing techniques does not seem to be included).</a:t>
            </a:r>
          </a:p>
          <a:p>
            <a:pPr eaLnBrk="1" hangingPunct="1">
              <a:lnSpc>
                <a:spcPct val="80000"/>
              </a:lnSpc>
            </a:pPr>
            <a:r>
              <a:rPr lang="en-US" sz="2500">
                <a:latin typeface="Calibri" pitchFamily="34" charset="0"/>
              </a:rPr>
              <a:t>The Compositional limits database may be found online here:  </a:t>
            </a:r>
            <a:r>
              <a:rPr lang="en-US" sz="2500" u="sng">
                <a:latin typeface="Calibri" pitchFamily="34" charset="0"/>
                <a:hlinkClick r:id="rId2"/>
              </a:rPr>
              <a:t>http://www.awri.com.au/industry_support/regulatory_assistance/export_requirements/</a:t>
            </a:r>
            <a:endParaRPr lang="en-US" sz="2500">
              <a:latin typeface="Calibri" pitchFamily="34" charset="0"/>
            </a:endParaRPr>
          </a:p>
          <a:p>
            <a:pPr eaLnBrk="1" hangingPunct="1">
              <a:lnSpc>
                <a:spcPct val="80000"/>
              </a:lnSpc>
            </a:pPr>
            <a:r>
              <a:rPr lang="en-US" sz="2500">
                <a:latin typeface="Calibri" pitchFamily="34" charset="0"/>
              </a:rPr>
              <a:t>The Production processes database (</a:t>
            </a:r>
            <a:r>
              <a:rPr lang="en-US" sz="2500" u="sng">
                <a:latin typeface="Calibri" pitchFamily="34" charset="0"/>
              </a:rPr>
              <a:t>additives and processing aids, but not processing techniques</a:t>
            </a:r>
            <a:r>
              <a:rPr lang="en-US" sz="2500">
                <a:latin typeface="Calibri" pitchFamily="34" charset="0"/>
              </a:rPr>
              <a:t>) may be found online here: </a:t>
            </a:r>
            <a:r>
              <a:rPr lang="en-US" sz="2500" u="sng">
                <a:latin typeface="Calibri" pitchFamily="34" charset="0"/>
                <a:hlinkClick r:id="rId3"/>
              </a:rPr>
              <a:t>http://www.awri.com.au/industry_support/regulatory_assistance/additives/</a:t>
            </a:r>
            <a:endParaRPr lang="en-US" sz="2500">
              <a:latin typeface="Calibri" pitchFamily="34" charset="0"/>
            </a:endParaRPr>
          </a:p>
          <a:p>
            <a:pPr eaLnBrk="1" hangingPunct="1">
              <a:lnSpc>
                <a:spcPct val="80000"/>
              </a:lnSpc>
            </a:pPr>
            <a:endParaRPr lang="en-US" sz="2500">
              <a:latin typeface="Calibri" pitchFamily="34" charset="0"/>
            </a:endParaRPr>
          </a:p>
        </p:txBody>
      </p:sp>
      <p:pic>
        <p:nvPicPr>
          <p:cNvPr id="25604" name="Picture 4" descr="AWRI_Composition"/>
          <p:cNvPicPr>
            <a:picLocks noChangeAspect="1" noChangeArrowheads="1"/>
          </p:cNvPicPr>
          <p:nvPr/>
        </p:nvPicPr>
        <p:blipFill>
          <a:blip r:embed="rId4"/>
          <a:srcRect/>
          <a:stretch>
            <a:fillRect/>
          </a:stretch>
        </p:blipFill>
        <p:spPr bwMode="auto">
          <a:xfrm>
            <a:off x="0" y="0"/>
            <a:ext cx="9234488" cy="6858000"/>
          </a:xfrm>
          <a:prstGeom prst="rect">
            <a:avLst/>
          </a:prstGeom>
          <a:noFill/>
        </p:spPr>
      </p:pic>
      <p:pic>
        <p:nvPicPr>
          <p:cNvPr id="25605" name="Picture 5" descr="AWRI_Production"/>
          <p:cNvPicPr>
            <a:picLocks noChangeAspect="1" noChangeArrowheads="1"/>
          </p:cNvPicPr>
          <p:nvPr/>
        </p:nvPicPr>
        <p:blipFill>
          <a:blip r:embed="rId5"/>
          <a:srcRect/>
          <a:stretch>
            <a:fillRect/>
          </a:stretch>
        </p:blipFill>
        <p:spPr bwMode="auto">
          <a:xfrm>
            <a:off x="0" y="0"/>
            <a:ext cx="9229725" cy="6858000"/>
          </a:xfrm>
          <a:prstGeom prst="rect">
            <a:avLst/>
          </a:prstGeom>
          <a:noFill/>
        </p:spPr>
      </p:pic>
    </p:spTree>
    <p:extLst>
      <p:ext uri="{BB962C8B-B14F-4D97-AF65-F5344CB8AC3E}">
        <p14:creationId xmlns:p14="http://schemas.microsoft.com/office/powerpoint/2010/main" val="37191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fade">
                                      <p:cBhvr>
                                        <p:cTn id="12"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AWRI: Presentation</a:t>
            </a:r>
          </a:p>
        </p:txBody>
      </p:sp>
      <p:sp>
        <p:nvSpPr>
          <p:cNvPr id="3" name="Content Placeholder 2"/>
          <p:cNvSpPr>
            <a:spLocks noGrp="1"/>
          </p:cNvSpPr>
          <p:nvPr>
            <p:ph idx="1"/>
          </p:nvPr>
        </p:nvSpPr>
        <p:spPr/>
        <p:txBody>
          <a:bodyPr>
            <a:normAutofit/>
          </a:bodyPr>
          <a:lstStyle/>
          <a:p>
            <a:r>
              <a:rPr lang="en-US" dirty="0"/>
              <a:t>No access to source documents </a:t>
            </a:r>
          </a:p>
          <a:p>
            <a:r>
              <a:rPr lang="en-US" dirty="0"/>
              <a:t>No side-by-side comparisons of the rules from different economies.  </a:t>
            </a:r>
          </a:p>
          <a:p>
            <a:r>
              <a:rPr lang="en-US" dirty="0"/>
              <a:t>Designed for users within Australia; only takes account of agreements Australia has entered into with other parties.</a:t>
            </a:r>
          </a:p>
        </p:txBody>
      </p:sp>
    </p:spTree>
    <p:extLst>
      <p:ext uri="{BB962C8B-B14F-4D97-AF65-F5344CB8AC3E}">
        <p14:creationId xmlns:p14="http://schemas.microsoft.com/office/powerpoint/2010/main" val="321046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AWRI Coverage &amp; Accessibility</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565877219"/>
              </p:ext>
            </p:extLst>
          </p:nvPr>
        </p:nvGraphicFramePr>
        <p:xfrm>
          <a:off x="533400" y="1676400"/>
          <a:ext cx="3810000" cy="4915103"/>
        </p:xfrm>
        <a:graphic>
          <a:graphicData uri="http://schemas.openxmlformats.org/drawingml/2006/table">
            <a:tbl>
              <a:tblPr firstRow="1" firstCol="1" bandRow="1"/>
              <a:tblGrid>
                <a:gridCol w="1518810">
                  <a:extLst>
                    <a:ext uri="{9D8B030D-6E8A-4147-A177-3AD203B41FA5}">
                      <a16:colId xmlns:a16="http://schemas.microsoft.com/office/drawing/2014/main" val="20000"/>
                    </a:ext>
                  </a:extLst>
                </a:gridCol>
                <a:gridCol w="1123641">
                  <a:extLst>
                    <a:ext uri="{9D8B030D-6E8A-4147-A177-3AD203B41FA5}">
                      <a16:colId xmlns:a16="http://schemas.microsoft.com/office/drawing/2014/main" val="20001"/>
                    </a:ext>
                  </a:extLst>
                </a:gridCol>
                <a:gridCol w="1167549">
                  <a:extLst>
                    <a:ext uri="{9D8B030D-6E8A-4147-A177-3AD203B41FA5}">
                      <a16:colId xmlns:a16="http://schemas.microsoft.com/office/drawing/2014/main" val="20002"/>
                    </a:ext>
                  </a:extLst>
                </a:gridCol>
              </a:tblGrid>
              <a:tr h="253187">
                <a:tc>
                  <a:txBody>
                    <a:bodyPr/>
                    <a:lstStyle/>
                    <a:p>
                      <a:pPr marL="0" marR="0">
                        <a:lnSpc>
                          <a:spcPct val="115000"/>
                        </a:lnSpc>
                        <a:spcBef>
                          <a:spcPts val="0"/>
                        </a:spcBef>
                        <a:spcAft>
                          <a:spcPts val="1000"/>
                        </a:spcAft>
                      </a:pPr>
                      <a:r>
                        <a:rPr lang="en-US" sz="1400" b="1" dirty="0">
                          <a:effectLst/>
                          <a:latin typeface="Calibri"/>
                          <a:ea typeface="Calibri"/>
                          <a:cs typeface="Times New Roman"/>
                        </a:rPr>
                        <a:t>Economy</a:t>
                      </a: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Composition</a:t>
                      </a: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Production</a:t>
                      </a: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Australia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1"/>
                  </a:ext>
                </a:extLst>
              </a:tr>
              <a:tr h="417774">
                <a:tc>
                  <a:txBody>
                    <a:bodyPr/>
                    <a:lstStyle/>
                    <a:p>
                      <a:pPr marL="0" marR="0">
                        <a:lnSpc>
                          <a:spcPct val="115000"/>
                        </a:lnSpc>
                        <a:spcBef>
                          <a:spcPts val="0"/>
                        </a:spcBef>
                        <a:spcAft>
                          <a:spcPts val="1000"/>
                        </a:spcAft>
                      </a:pPr>
                      <a:r>
                        <a:rPr lang="en-US" sz="1400" dirty="0">
                          <a:effectLst/>
                          <a:latin typeface="Calibri"/>
                          <a:ea typeface="Calibri"/>
                          <a:cs typeface="Times New Roman"/>
                        </a:rPr>
                        <a:t>Canada </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(Ontario/ Quebec)</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Chile</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3"/>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China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4"/>
                  </a:ext>
                </a:extLst>
              </a:tr>
              <a:tr h="202579">
                <a:tc>
                  <a:txBody>
                    <a:bodyPr/>
                    <a:lstStyle/>
                    <a:p>
                      <a:pPr marL="0" marR="0">
                        <a:lnSpc>
                          <a:spcPct val="115000"/>
                        </a:lnSpc>
                        <a:spcBef>
                          <a:spcPts val="0"/>
                        </a:spcBef>
                        <a:spcAft>
                          <a:spcPts val="0"/>
                        </a:spcAft>
                      </a:pPr>
                      <a:r>
                        <a:rPr lang="en-US" sz="1400">
                          <a:effectLst/>
                          <a:latin typeface="Calibri"/>
                          <a:ea typeface="Calibri"/>
                          <a:cs typeface="Times New Roman"/>
                        </a:rPr>
                        <a:t>Hong Kong, China</a:t>
                      </a: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Indonesia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Japan</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Korea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Malaysia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New Zealand</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10"/>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Papua New Guinea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02579">
                <a:tc>
                  <a:txBody>
                    <a:bodyPr/>
                    <a:lstStyle/>
                    <a:p>
                      <a:pPr marL="0" marR="0">
                        <a:lnSpc>
                          <a:spcPct val="115000"/>
                        </a:lnSpc>
                        <a:spcBef>
                          <a:spcPts val="0"/>
                        </a:spcBef>
                        <a:spcAft>
                          <a:spcPts val="0"/>
                        </a:spcAft>
                      </a:pPr>
                      <a:r>
                        <a:rPr lang="en-US" sz="1400">
                          <a:effectLst/>
                          <a:latin typeface="Calibri"/>
                          <a:ea typeface="Calibri"/>
                          <a:cs typeface="Times New Roman"/>
                        </a:rPr>
                        <a:t>Philippines</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02579">
                <a:tc>
                  <a:txBody>
                    <a:bodyPr/>
                    <a:lstStyle/>
                    <a:p>
                      <a:pPr marL="0" marR="0">
                        <a:lnSpc>
                          <a:spcPct val="115000"/>
                        </a:lnSpc>
                        <a:spcBef>
                          <a:spcPts val="0"/>
                        </a:spcBef>
                        <a:spcAft>
                          <a:spcPts val="0"/>
                        </a:spcAft>
                      </a:pPr>
                      <a:r>
                        <a:rPr lang="en-US" sz="1400">
                          <a:effectLst/>
                          <a:latin typeface="Calibri"/>
                          <a:ea typeface="Calibri"/>
                          <a:cs typeface="Times New Roman"/>
                        </a:rPr>
                        <a:t>Russia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202579">
                <a:tc>
                  <a:txBody>
                    <a:bodyPr/>
                    <a:lstStyle/>
                    <a:p>
                      <a:pPr marL="0" marR="0">
                        <a:lnSpc>
                          <a:spcPct val="115000"/>
                        </a:lnSpc>
                        <a:spcBef>
                          <a:spcPts val="0"/>
                        </a:spcBef>
                        <a:spcAft>
                          <a:spcPts val="0"/>
                        </a:spcAft>
                      </a:pPr>
                      <a:r>
                        <a:rPr lang="en-US" sz="1400">
                          <a:effectLst/>
                          <a:latin typeface="Calibri"/>
                          <a:ea typeface="Calibri"/>
                          <a:cs typeface="Times New Roman"/>
                        </a:rPr>
                        <a:t>Singapore</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Chinese Taipei</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02579">
                <a:tc>
                  <a:txBody>
                    <a:bodyPr/>
                    <a:lstStyle/>
                    <a:p>
                      <a:pPr marL="0" marR="0">
                        <a:lnSpc>
                          <a:spcPct val="115000"/>
                        </a:lnSpc>
                        <a:spcBef>
                          <a:spcPts val="0"/>
                        </a:spcBef>
                        <a:spcAft>
                          <a:spcPts val="0"/>
                        </a:spcAft>
                      </a:pPr>
                      <a:r>
                        <a:rPr lang="en-US" sz="1400">
                          <a:effectLst/>
                          <a:latin typeface="Calibri"/>
                          <a:ea typeface="Calibri"/>
                          <a:cs typeface="Times New Roman"/>
                        </a:rPr>
                        <a:t>Thailand</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02579">
                <a:tc>
                  <a:txBody>
                    <a:bodyPr/>
                    <a:lstStyle/>
                    <a:p>
                      <a:pPr marL="0" marR="0">
                        <a:lnSpc>
                          <a:spcPct val="115000"/>
                        </a:lnSpc>
                        <a:spcBef>
                          <a:spcPts val="0"/>
                        </a:spcBef>
                        <a:spcAft>
                          <a:spcPts val="0"/>
                        </a:spcAft>
                      </a:pPr>
                      <a:r>
                        <a:rPr lang="en-US" sz="1400" dirty="0">
                          <a:effectLst/>
                          <a:latin typeface="Calibri"/>
                          <a:ea typeface="Calibri"/>
                          <a:cs typeface="Times New Roman"/>
                        </a:rPr>
                        <a:t>USA</a:t>
                      </a: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17"/>
                  </a:ext>
                </a:extLst>
              </a:tr>
              <a:tr h="202579">
                <a:tc>
                  <a:txBody>
                    <a:bodyPr/>
                    <a:lstStyle/>
                    <a:p>
                      <a:pPr marL="0" marR="0">
                        <a:lnSpc>
                          <a:spcPct val="115000"/>
                        </a:lnSpc>
                        <a:spcBef>
                          <a:spcPts val="0"/>
                        </a:spcBef>
                        <a:spcAft>
                          <a:spcPts val="0"/>
                        </a:spcAft>
                      </a:pPr>
                      <a:r>
                        <a:rPr lang="en-US" sz="1400">
                          <a:effectLst/>
                          <a:latin typeface="Calibri"/>
                          <a:ea typeface="Calibri"/>
                          <a:cs typeface="Times New Roman"/>
                        </a:rPr>
                        <a:t>Viet Nam</a:t>
                      </a: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1000"/>
                        </a:spcAft>
                      </a:pPr>
                      <a:endParaRPr lang="en-US" sz="1400" dirty="0">
                        <a:effectLst/>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18"/>
                  </a:ext>
                </a:extLst>
              </a:tr>
            </a:tbl>
          </a:graphicData>
        </a:graphic>
      </p:graphicFrame>
      <p:sp>
        <p:nvSpPr>
          <p:cNvPr id="9" name="Content Placeholder 8"/>
          <p:cNvSpPr>
            <a:spLocks noGrp="1"/>
          </p:cNvSpPr>
          <p:nvPr>
            <p:ph sz="half" idx="2"/>
          </p:nvPr>
        </p:nvSpPr>
        <p:spPr/>
        <p:txBody>
          <a:bodyPr>
            <a:normAutofit fontScale="85000" lnSpcReduction="20000"/>
          </a:bodyPr>
          <a:lstStyle/>
          <a:p>
            <a:r>
              <a:rPr lang="en-US" dirty="0"/>
              <a:t>Current APEC economy coverage shown.</a:t>
            </a:r>
          </a:p>
          <a:p>
            <a:r>
              <a:rPr lang="en-US" dirty="0"/>
              <a:t>Databases freely available.</a:t>
            </a:r>
          </a:p>
          <a:p>
            <a:r>
              <a:rPr lang="en-US" dirty="0"/>
              <a:t>Composition database contains information for 18 of the 21 APEC economies.</a:t>
            </a:r>
          </a:p>
          <a:p>
            <a:r>
              <a:rPr lang="en-US" dirty="0"/>
              <a:t>Production database contains information for only 6-8 of the 21 APEC economies. </a:t>
            </a:r>
          </a:p>
          <a:p>
            <a:r>
              <a:rPr lang="en-US" dirty="0"/>
              <a:t>No information on processing techniques.</a:t>
            </a:r>
          </a:p>
          <a:p>
            <a:endParaRPr lang="en-US" dirty="0"/>
          </a:p>
        </p:txBody>
      </p:sp>
    </p:spTree>
    <p:extLst>
      <p:ext uri="{BB962C8B-B14F-4D97-AF65-F5344CB8AC3E}">
        <p14:creationId xmlns:p14="http://schemas.microsoft.com/office/powerpoint/2010/main" val="29798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a:t>
            </a:r>
          </a:p>
        </p:txBody>
      </p:sp>
      <p:sp>
        <p:nvSpPr>
          <p:cNvPr id="3" name="Content Placeholder 2"/>
          <p:cNvSpPr>
            <a:spLocks noGrp="1"/>
          </p:cNvSpPr>
          <p:nvPr>
            <p:ph idx="1"/>
          </p:nvPr>
        </p:nvSpPr>
        <p:spPr/>
        <p:txBody>
          <a:bodyPr/>
          <a:lstStyle/>
          <a:p>
            <a:r>
              <a:rPr lang="en-US" dirty="0"/>
              <a:t>Two online services provide information on labeling:</a:t>
            </a:r>
          </a:p>
          <a:p>
            <a:pPr marL="971550" lvl="1" indent="-514350">
              <a:buFont typeface="+mj-lt"/>
              <a:buAutoNum type="arabicPeriod"/>
            </a:pPr>
            <a:r>
              <a:rPr lang="en-US" dirty="0"/>
              <a:t>FIVS-Abridge</a:t>
            </a:r>
          </a:p>
          <a:p>
            <a:pPr marL="971550" lvl="1" indent="-514350">
              <a:buFont typeface="+mj-lt"/>
              <a:buAutoNum type="arabicPeriod"/>
            </a:pPr>
            <a:r>
              <a:rPr lang="en-US" dirty="0"/>
              <a:t>TTB</a:t>
            </a:r>
          </a:p>
          <a:p>
            <a:r>
              <a:rPr lang="en-US" dirty="0"/>
              <a:t>FIVS Abridge seemed to have the greatest potential to play some role in relation the work of the APEC WRF. See the full report for more information on the TTB resource.</a:t>
            </a:r>
          </a:p>
        </p:txBody>
      </p:sp>
    </p:spTree>
    <p:extLst>
      <p:ext uri="{BB962C8B-B14F-4D97-AF65-F5344CB8AC3E}">
        <p14:creationId xmlns:p14="http://schemas.microsoft.com/office/powerpoint/2010/main" val="110494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FIVS-Abridge: Scope</a:t>
            </a:r>
          </a:p>
        </p:txBody>
      </p:sp>
      <p:sp>
        <p:nvSpPr>
          <p:cNvPr id="3" name="Content Placeholder 2"/>
          <p:cNvSpPr>
            <a:spLocks noGrp="1"/>
          </p:cNvSpPr>
          <p:nvPr>
            <p:ph idx="1"/>
          </p:nvPr>
        </p:nvSpPr>
        <p:spPr>
          <a:xfrm>
            <a:off x="228600" y="1295400"/>
            <a:ext cx="8763000" cy="5105400"/>
          </a:xfrm>
        </p:spPr>
        <p:txBody>
          <a:bodyPr>
            <a:normAutofit fontScale="92500" lnSpcReduction="20000"/>
          </a:bodyPr>
          <a:lstStyle/>
          <a:p>
            <a:r>
              <a:rPr lang="en-US" dirty="0"/>
              <a:t>Provisions from different economies may be compared side by side.  </a:t>
            </a:r>
          </a:p>
          <a:p>
            <a:r>
              <a:rPr lang="en-US" dirty="0"/>
              <a:t>The information available includes the following:</a:t>
            </a:r>
          </a:p>
          <a:p>
            <a:pPr lvl="1"/>
            <a:r>
              <a:rPr lang="en-US" b="1" u="sng" dirty="0"/>
              <a:t>Mandatory Elements</a:t>
            </a:r>
            <a:r>
              <a:rPr lang="en-US" dirty="0"/>
              <a:t>: Alcohol Statement, Allergen Labeling, Expiry Date Labeling, Blends, Country of Origin, Legibility and type size, Lot number, misleading claims, Name and address of responsible parties, Product name or description, Standard drink, Volume statement, Warning or advisory statements.</a:t>
            </a:r>
          </a:p>
          <a:p>
            <a:pPr lvl="1"/>
            <a:r>
              <a:rPr lang="en-US" b="1" u="sng" dirty="0"/>
              <a:t>Voluntary Elements</a:t>
            </a:r>
            <a:r>
              <a:rPr lang="en-US" dirty="0"/>
              <a:t>: Brand name, Geographical indications/Appellations of origin, Health claims, Medals and awards, Traditional expressions or terms of quality, Grape variety indications (single, dual, multiple), Vintage year, Label approval</a:t>
            </a:r>
          </a:p>
          <a:p>
            <a:endParaRPr lang="en-US" dirty="0"/>
          </a:p>
        </p:txBody>
      </p:sp>
    </p:spTree>
    <p:extLst>
      <p:ext uri="{BB962C8B-B14F-4D97-AF65-F5344CB8AC3E}">
        <p14:creationId xmlns:p14="http://schemas.microsoft.com/office/powerpoint/2010/main" val="126223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Approach</a:t>
            </a:r>
          </a:p>
        </p:txBody>
      </p:sp>
      <p:sp>
        <p:nvSpPr>
          <p:cNvPr id="3" name="Content Placeholder 2"/>
          <p:cNvSpPr>
            <a:spLocks noGrp="1"/>
          </p:cNvSpPr>
          <p:nvPr>
            <p:ph idx="1"/>
          </p:nvPr>
        </p:nvSpPr>
        <p:spPr/>
        <p:txBody>
          <a:bodyPr>
            <a:normAutofit/>
          </a:bodyPr>
          <a:lstStyle/>
          <a:p>
            <a:pPr lvl="0"/>
            <a:r>
              <a:rPr lang="en-US" dirty="0"/>
              <a:t>Determine if any existing wine regulation databases might supplement the APEC Wine Regulatory Forum (WRF) Compendia.  </a:t>
            </a:r>
          </a:p>
          <a:p>
            <a:pPr lvl="0"/>
            <a:r>
              <a:rPr lang="en-US" dirty="0"/>
              <a:t>Understand how information is organized in them.</a:t>
            </a:r>
          </a:p>
          <a:p>
            <a:pPr lvl="0"/>
            <a:r>
              <a:rPr lang="en-US" dirty="0"/>
              <a:t>Determine they might serve as permanent repositories for the Compendia data with little or no modification.</a:t>
            </a:r>
          </a:p>
        </p:txBody>
      </p:sp>
    </p:spTree>
    <p:extLst>
      <p:ext uri="{BB962C8B-B14F-4D97-AF65-F5344CB8AC3E}">
        <p14:creationId xmlns:p14="http://schemas.microsoft.com/office/powerpoint/2010/main" val="401457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533400"/>
            <a:ext cx="8229600" cy="884238"/>
          </a:xfrm>
        </p:spPr>
        <p:txBody>
          <a:bodyPr>
            <a:normAutofit fontScale="90000"/>
          </a:bodyPr>
          <a:lstStyle/>
          <a:p>
            <a:pPr eaLnBrk="1" hangingPunct="1"/>
            <a:r>
              <a:rPr lang="en-US" sz="4000"/>
              <a:t>FIVS-Abridge </a:t>
            </a:r>
            <a:br>
              <a:rPr lang="en-US" sz="4000"/>
            </a:br>
            <a:r>
              <a:rPr lang="en-US" sz="2800"/>
              <a:t>Scope</a:t>
            </a:r>
          </a:p>
        </p:txBody>
      </p:sp>
      <p:sp>
        <p:nvSpPr>
          <p:cNvPr id="46082" name="Content Placeholder 2"/>
          <p:cNvSpPr>
            <a:spLocks noGrp="1"/>
          </p:cNvSpPr>
          <p:nvPr>
            <p:ph idx="1"/>
          </p:nvPr>
        </p:nvSpPr>
        <p:spPr/>
        <p:txBody>
          <a:bodyPr>
            <a:normAutofit lnSpcReduction="10000"/>
          </a:bodyPr>
          <a:lstStyle/>
          <a:p>
            <a:pPr eaLnBrk="1" hangingPunct="1">
              <a:lnSpc>
                <a:spcPct val="80000"/>
              </a:lnSpc>
            </a:pPr>
            <a:r>
              <a:rPr lang="en-US" sz="2400">
                <a:latin typeface="Calibri" pitchFamily="34" charset="0"/>
              </a:rPr>
              <a:t>The wine labeling requirements are quite comprehensive.  </a:t>
            </a:r>
          </a:p>
          <a:p>
            <a:pPr eaLnBrk="1" hangingPunct="1">
              <a:lnSpc>
                <a:spcPct val="80000"/>
              </a:lnSpc>
            </a:pPr>
            <a:r>
              <a:rPr lang="en-US" sz="2400">
                <a:latin typeface="Calibri" pitchFamily="34" charset="0"/>
              </a:rPr>
              <a:t>Provisions from different economies may be compared side by side.  </a:t>
            </a:r>
          </a:p>
          <a:p>
            <a:pPr eaLnBrk="1" hangingPunct="1">
              <a:lnSpc>
                <a:spcPct val="80000"/>
              </a:lnSpc>
            </a:pPr>
            <a:r>
              <a:rPr lang="en-US" sz="2400">
                <a:latin typeface="Calibri" pitchFamily="34" charset="0"/>
              </a:rPr>
              <a:t>The information available includes the following:</a:t>
            </a:r>
          </a:p>
          <a:p>
            <a:pPr lvl="1" eaLnBrk="1" hangingPunct="1">
              <a:lnSpc>
                <a:spcPct val="80000"/>
              </a:lnSpc>
            </a:pPr>
            <a:r>
              <a:rPr lang="en-US" sz="2400">
                <a:latin typeface="Calibri" pitchFamily="34" charset="0"/>
              </a:rPr>
              <a:t>Mandatory Elements: Alcohol Statement, Allergen Labeling, Expiry Date Labeling, Blends, Country of Origin, Legibility and type size, Lot number, misleading claims, Name and address of responsible parties, Product name or description, Standard drink, Volume statement, Warning or advisory statements.</a:t>
            </a:r>
          </a:p>
          <a:p>
            <a:pPr lvl="1" eaLnBrk="1" hangingPunct="1">
              <a:lnSpc>
                <a:spcPct val="80000"/>
              </a:lnSpc>
            </a:pPr>
            <a:r>
              <a:rPr lang="en-US" sz="2400">
                <a:latin typeface="Calibri" pitchFamily="34" charset="0"/>
              </a:rPr>
              <a:t>Voluntary Elements: Brand name, Geographical indications/Appellations of origin, Health claims, Medals and awards, Traditional expressions or terms of quality, Grape variety indications (single, dual, multiple), Vintage year, Label approval</a:t>
            </a:r>
          </a:p>
          <a:p>
            <a:pPr eaLnBrk="1" hangingPunct="1">
              <a:lnSpc>
                <a:spcPct val="80000"/>
              </a:lnSpc>
            </a:pPr>
            <a:endParaRPr lang="en-US" sz="2400">
              <a:latin typeface="Calibri" pitchFamily="34" charset="0"/>
            </a:endParaRPr>
          </a:p>
        </p:txBody>
      </p:sp>
      <p:pic>
        <p:nvPicPr>
          <p:cNvPr id="46084" name="2014-09-03_0946.avi">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p:spPr>
      </p:pic>
      <p:pic>
        <p:nvPicPr>
          <p:cNvPr id="46085" name="Picture 5" descr="untitled"/>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335601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608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6085"/>
                                        </p:tgtEl>
                                        <p:attrNameLst>
                                          <p:attrName>style.visibility</p:attrName>
                                        </p:attrNameLst>
                                      </p:cBhvr>
                                      <p:to>
                                        <p:strVal val="visible"/>
                                      </p:to>
                                    </p:set>
                                    <p:animEffect transition="in" filter="fade">
                                      <p:cBhvr>
                                        <p:cTn id="11" dur="2000"/>
                                        <p:tgtEl>
                                          <p:spTgt spid="46085"/>
                                        </p:tgtEl>
                                      </p:cBhvr>
                                    </p:animEffect>
                                  </p:childTnLst>
                                </p:cTn>
                              </p:par>
                            </p:childTnLst>
                          </p:cTn>
                        </p:par>
                      </p:childTnLst>
                    </p:cTn>
                  </p:par>
                </p:childTnLst>
              </p:cTn>
              <p:nextCondLst>
                <p:cond evt="onClick" delay="0">
                  <p:tgtEl>
                    <p:spTgt spid="46084"/>
                  </p:tgtEl>
                </p:cond>
              </p:nextCondLst>
            </p:seq>
            <p:video>
              <p:cMediaNode>
                <p:cTn id="12" fill="hold" display="0">
                  <p:stCondLst>
                    <p:cond delay="indefinite"/>
                  </p:stCondLst>
                  <p:endCondLst>
                    <p:cond evt="onNext" delay="0">
                      <p:tgtEl>
                        <p:sldTgt/>
                      </p:tgtEl>
                    </p:cond>
                    <p:cond evt="onPrev" delay="0">
                      <p:tgtEl>
                        <p:sldTgt/>
                      </p:tgtEl>
                    </p:cond>
                  </p:endCondLst>
                </p:cTn>
                <p:tgtEl>
                  <p:spTgt spid="4608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FIVS-Abridge: Coverage</a:t>
            </a:r>
          </a:p>
        </p:txBody>
      </p:sp>
      <p:sp>
        <p:nvSpPr>
          <p:cNvPr id="3" name="Content Placeholder 2"/>
          <p:cNvSpPr>
            <a:spLocks noGrp="1"/>
          </p:cNvSpPr>
          <p:nvPr>
            <p:ph idx="1"/>
          </p:nvPr>
        </p:nvSpPr>
        <p:spPr/>
        <p:txBody>
          <a:bodyPr>
            <a:normAutofit/>
          </a:bodyPr>
          <a:lstStyle/>
          <a:p>
            <a:r>
              <a:rPr lang="en-US" dirty="0"/>
              <a:t>FIVS-Abridge currently contains information on wine labeling requirements for 12 APEC economies: </a:t>
            </a:r>
          </a:p>
          <a:p>
            <a:pPr lvl="1"/>
            <a:r>
              <a:rPr lang="en-US"/>
              <a:t>Australia; Canada; Chile; China; </a:t>
            </a:r>
            <a:r>
              <a:rPr lang="en-US" dirty="0"/>
              <a:t>Hong </a:t>
            </a:r>
            <a:r>
              <a:rPr lang="en-US"/>
              <a:t>Kong, China;  Japan; New Zealand; Russia; Singapore; Korea; United States; Viet Nam</a:t>
            </a:r>
            <a:endParaRPr lang="en-US" dirty="0"/>
          </a:p>
        </p:txBody>
      </p:sp>
    </p:spTree>
    <p:extLst>
      <p:ext uri="{BB962C8B-B14F-4D97-AF65-F5344CB8AC3E}">
        <p14:creationId xmlns:p14="http://schemas.microsoft.com/office/powerpoint/2010/main" val="310621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dirty="0"/>
              <a:t>Food Safety &amp; Labeling Summary</a:t>
            </a:r>
          </a:p>
        </p:txBody>
      </p:sp>
      <p:graphicFrame>
        <p:nvGraphicFramePr>
          <p:cNvPr id="8" name="Table 7"/>
          <p:cNvGraphicFramePr>
            <a:graphicFrameLocks noGrp="1"/>
          </p:cNvGraphicFramePr>
          <p:nvPr>
            <p:extLst>
              <p:ext uri="{D42A27DB-BD31-4B8C-83A1-F6EECF244321}">
                <p14:modId xmlns:p14="http://schemas.microsoft.com/office/powerpoint/2010/main" val="4282887090"/>
              </p:ext>
            </p:extLst>
          </p:nvPr>
        </p:nvGraphicFramePr>
        <p:xfrm>
          <a:off x="-1" y="1219200"/>
          <a:ext cx="9143998" cy="5164075"/>
        </p:xfrm>
        <a:graphic>
          <a:graphicData uri="http://schemas.openxmlformats.org/drawingml/2006/table">
            <a:tbl>
              <a:tblPr firstRow="1" firstCol="1" bandRow="1" bandCol="1"/>
              <a:tblGrid>
                <a:gridCol w="1752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528560">
                  <a:extLst>
                    <a:ext uri="{9D8B030D-6E8A-4147-A177-3AD203B41FA5}">
                      <a16:colId xmlns:a16="http://schemas.microsoft.com/office/drawing/2014/main" val="20002"/>
                    </a:ext>
                  </a:extLst>
                </a:gridCol>
                <a:gridCol w="155242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881418">
                  <a:extLst>
                    <a:ext uri="{9D8B030D-6E8A-4147-A177-3AD203B41FA5}">
                      <a16:colId xmlns:a16="http://schemas.microsoft.com/office/drawing/2014/main" val="20006"/>
                    </a:ext>
                  </a:extLst>
                </a:gridCol>
              </a:tblGrid>
              <a:tr h="464344">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FIVS-Abridge</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b="1" dirty="0">
                          <a:effectLst/>
                          <a:latin typeface="Calibri"/>
                          <a:ea typeface="Calibri"/>
                          <a:cs typeface="Times New Roman"/>
                        </a:rPr>
                        <a:t>AWRI</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b="1" dirty="0">
                          <a:effectLst/>
                          <a:latin typeface="Calibri"/>
                          <a:ea typeface="Calibri"/>
                          <a:cs typeface="Times New Roman"/>
                        </a:rPr>
                        <a:t>TTB</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Bryant-Christie</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NETVS</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Ship Compliant</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4344">
                <a:tc>
                  <a:txBody>
                    <a:bodyPr/>
                    <a:lstStyle/>
                    <a:p>
                      <a:pPr marL="0" marR="0">
                        <a:lnSpc>
                          <a:spcPct val="115000"/>
                        </a:lnSpc>
                        <a:spcBef>
                          <a:spcPts val="0"/>
                        </a:spcBef>
                        <a:spcAft>
                          <a:spcPts val="0"/>
                        </a:spcAft>
                      </a:pPr>
                      <a:r>
                        <a:rPr lang="en-US" sz="1400" b="1" dirty="0">
                          <a:effectLst/>
                          <a:latin typeface="Calibri"/>
                          <a:ea typeface="Calibri"/>
                          <a:cs typeface="Times New Roman"/>
                        </a:rPr>
                        <a:t>Composition Data</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10</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18</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Some coverage (up to 16)</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No</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426343">
                <a:tc>
                  <a:txBody>
                    <a:bodyPr/>
                    <a:lstStyle/>
                    <a:p>
                      <a:pPr marL="0" marR="0">
                        <a:lnSpc>
                          <a:spcPct val="115000"/>
                        </a:lnSpc>
                        <a:spcBef>
                          <a:spcPts val="0"/>
                        </a:spcBef>
                        <a:spcAft>
                          <a:spcPts val="0"/>
                        </a:spcAft>
                      </a:pPr>
                      <a:r>
                        <a:rPr lang="en-US" sz="1400" b="1" dirty="0">
                          <a:effectLst/>
                          <a:latin typeface="Calibri"/>
                          <a:ea typeface="Calibri"/>
                          <a:cs typeface="Times New Roman"/>
                        </a:rPr>
                        <a:t>Production Data</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11</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6</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Some Coverage (up to 16)</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Yes (additives), No (processing aids)- 15</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619125">
                <a:tc>
                  <a:txBody>
                    <a:bodyPr/>
                    <a:lstStyle/>
                    <a:p>
                      <a:pPr marL="0" marR="0">
                        <a:lnSpc>
                          <a:spcPct val="115000"/>
                        </a:lnSpc>
                        <a:spcBef>
                          <a:spcPts val="0"/>
                        </a:spcBef>
                        <a:spcAft>
                          <a:spcPts val="0"/>
                        </a:spcAft>
                      </a:pPr>
                      <a:r>
                        <a:rPr lang="en-US" sz="1400" b="1" dirty="0">
                          <a:effectLst/>
                          <a:latin typeface="Calibri"/>
                          <a:ea typeface="Calibri"/>
                          <a:cs typeface="Times New Roman"/>
                        </a:rPr>
                        <a:t>Processing Technique Data</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~11</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464344">
                <a:tc>
                  <a:txBody>
                    <a:bodyPr/>
                    <a:lstStyle/>
                    <a:p>
                      <a:pPr marL="0" marR="0">
                        <a:lnSpc>
                          <a:spcPct val="115000"/>
                        </a:lnSpc>
                        <a:spcBef>
                          <a:spcPts val="0"/>
                        </a:spcBef>
                        <a:spcAft>
                          <a:spcPts val="0"/>
                        </a:spcAft>
                      </a:pPr>
                      <a:r>
                        <a:rPr lang="en-US" sz="1400" b="1">
                          <a:effectLst/>
                          <a:latin typeface="Calibri"/>
                          <a:ea typeface="Calibri"/>
                          <a:cs typeface="Times New Roman"/>
                        </a:rPr>
                        <a:t>Labeling</a:t>
                      </a:r>
                      <a:r>
                        <a:rPr lang="en-US" sz="1400">
                          <a:effectLst/>
                          <a:latin typeface="Calibri"/>
                          <a:ea typeface="Calibri"/>
                          <a:cs typeface="Times New Roman"/>
                        </a:rPr>
                        <a:t>?</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12</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Some Coverage (up to 16)</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Some</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3435">
                <a:tc>
                  <a:txBody>
                    <a:bodyPr/>
                    <a:lstStyle/>
                    <a:p>
                      <a:pPr marL="0" marR="0">
                        <a:lnSpc>
                          <a:spcPct val="115000"/>
                        </a:lnSpc>
                        <a:spcBef>
                          <a:spcPts val="0"/>
                        </a:spcBef>
                        <a:spcAft>
                          <a:spcPts val="0"/>
                        </a:spcAft>
                      </a:pPr>
                      <a:r>
                        <a:rPr lang="en-US" sz="1400" b="1" dirty="0">
                          <a:effectLst/>
                          <a:latin typeface="Calibri"/>
                          <a:ea typeface="Calibri"/>
                          <a:cs typeface="Times New Roman"/>
                        </a:rPr>
                        <a:t>Source Document Access</a:t>
                      </a:r>
                      <a:r>
                        <a:rPr lang="en-US" sz="1400" dirty="0">
                          <a:effectLst/>
                          <a:latin typeface="Calibri"/>
                          <a:ea typeface="Calibri"/>
                          <a:cs typeface="Times New Roman"/>
                        </a:rPr>
                        <a:t>?</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Some</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Some</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3296">
                <a:tc>
                  <a:txBody>
                    <a:bodyPr/>
                    <a:lstStyle/>
                    <a:p>
                      <a:pPr marL="0" marR="0">
                        <a:lnSpc>
                          <a:spcPct val="115000"/>
                        </a:lnSpc>
                        <a:spcBef>
                          <a:spcPts val="0"/>
                        </a:spcBef>
                        <a:spcAft>
                          <a:spcPts val="0"/>
                        </a:spcAft>
                      </a:pPr>
                      <a:r>
                        <a:rPr lang="en-US" sz="1400" b="1" dirty="0">
                          <a:effectLst/>
                          <a:latin typeface="Calibri"/>
                          <a:ea typeface="Calibri"/>
                          <a:cs typeface="Times New Roman"/>
                        </a:rPr>
                        <a:t>International Scope?</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54781">
                <a:tc>
                  <a:txBody>
                    <a:bodyPr/>
                    <a:lstStyle/>
                    <a:p>
                      <a:pPr marL="0" marR="0">
                        <a:lnSpc>
                          <a:spcPct val="115000"/>
                        </a:lnSpc>
                        <a:spcBef>
                          <a:spcPts val="0"/>
                        </a:spcBef>
                        <a:spcAft>
                          <a:spcPts val="0"/>
                        </a:spcAft>
                      </a:pPr>
                      <a:r>
                        <a:rPr lang="en-US" sz="1400" b="1" dirty="0">
                          <a:effectLst/>
                          <a:latin typeface="Calibri"/>
                          <a:ea typeface="Calibri"/>
                          <a:cs typeface="Times New Roman"/>
                        </a:rPr>
                        <a:t>Grape Wine</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309563">
                <a:tc>
                  <a:txBody>
                    <a:bodyPr/>
                    <a:lstStyle/>
                    <a:p>
                      <a:pPr marL="0" marR="0">
                        <a:lnSpc>
                          <a:spcPct val="115000"/>
                        </a:lnSpc>
                        <a:spcBef>
                          <a:spcPts val="0"/>
                        </a:spcBef>
                        <a:spcAft>
                          <a:spcPts val="0"/>
                        </a:spcAft>
                      </a:pPr>
                      <a:r>
                        <a:rPr lang="en-US" sz="1400" b="1" dirty="0">
                          <a:effectLst/>
                          <a:latin typeface="Calibri"/>
                          <a:ea typeface="Calibri"/>
                          <a:cs typeface="Times New Roman"/>
                        </a:rPr>
                        <a:t>Fruit and Rice wines</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8"/>
                  </a:ext>
                </a:extLst>
              </a:tr>
              <a:tr h="464344">
                <a:tc>
                  <a:txBody>
                    <a:bodyPr/>
                    <a:lstStyle/>
                    <a:p>
                      <a:pPr marL="0" marR="0">
                        <a:lnSpc>
                          <a:spcPct val="115000"/>
                        </a:lnSpc>
                        <a:spcBef>
                          <a:spcPts val="0"/>
                        </a:spcBef>
                        <a:spcAft>
                          <a:spcPts val="0"/>
                        </a:spcAft>
                      </a:pPr>
                      <a:r>
                        <a:rPr lang="en-US" sz="1400" b="1" dirty="0">
                          <a:effectLst/>
                          <a:latin typeface="Calibri"/>
                          <a:ea typeface="Calibri"/>
                          <a:cs typeface="Times New Roman"/>
                        </a:rPr>
                        <a:t>Ability to compare economies</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Yes</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458818">
                <a:tc>
                  <a:txBody>
                    <a:bodyPr/>
                    <a:lstStyle/>
                    <a:p>
                      <a:pPr marL="0" marR="0">
                        <a:lnSpc>
                          <a:spcPct val="115000"/>
                        </a:lnSpc>
                        <a:spcBef>
                          <a:spcPts val="0"/>
                        </a:spcBef>
                        <a:spcAft>
                          <a:spcPts val="0"/>
                        </a:spcAft>
                      </a:pPr>
                      <a:r>
                        <a:rPr lang="en-US" sz="1400" b="1" dirty="0">
                          <a:effectLst/>
                          <a:latin typeface="Calibri"/>
                          <a:ea typeface="Calibri"/>
                          <a:cs typeface="Times New Roman"/>
                        </a:rPr>
                        <a:t>Frequent updating</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Calibri"/>
                          <a:cs typeface="Times New Roman"/>
                        </a:rPr>
                        <a:t>Yes</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Yes(composition),</a:t>
                      </a:r>
                      <a:br>
                        <a:rPr lang="en-US" sz="1400" dirty="0">
                          <a:effectLst/>
                          <a:latin typeface="Calibri"/>
                          <a:ea typeface="Calibri"/>
                          <a:cs typeface="Times New Roman"/>
                        </a:rPr>
                      </a:br>
                      <a:r>
                        <a:rPr lang="en-US" sz="1400" dirty="0">
                          <a:effectLst/>
                          <a:latin typeface="Calibri"/>
                          <a:ea typeface="Calibri"/>
                          <a:cs typeface="Times New Roman"/>
                        </a:rPr>
                        <a:t>No (production)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10"/>
                  </a:ext>
                </a:extLst>
              </a:tr>
              <a:tr h="309563">
                <a:tc>
                  <a:txBody>
                    <a:bodyPr/>
                    <a:lstStyle/>
                    <a:p>
                      <a:pPr marL="0" marR="0">
                        <a:lnSpc>
                          <a:spcPct val="115000"/>
                        </a:lnSpc>
                        <a:spcBef>
                          <a:spcPts val="0"/>
                        </a:spcBef>
                        <a:spcAft>
                          <a:spcPts val="0"/>
                        </a:spcAft>
                      </a:pPr>
                      <a:r>
                        <a:rPr lang="en-US" sz="1400" b="1" dirty="0">
                          <a:effectLst/>
                          <a:latin typeface="Calibri"/>
                          <a:ea typeface="Calibri"/>
                          <a:cs typeface="Times New Roman"/>
                        </a:rPr>
                        <a:t>Freely accessible</a:t>
                      </a: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0"/>
                        </a:spcAft>
                      </a:pPr>
                      <a:r>
                        <a:rPr lang="en-US" sz="1400">
                          <a:effectLst/>
                          <a:latin typeface="Calibri"/>
                          <a:ea typeface="Calibri"/>
                          <a:cs typeface="Times New Roman"/>
                        </a:rPr>
                        <a:t>Unknown</a:t>
                      </a: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50313" marR="50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bl>
          </a:graphicData>
        </a:graphic>
      </p:graphicFrame>
      <p:sp>
        <p:nvSpPr>
          <p:cNvPr id="9" name="Rectangle 2"/>
          <p:cNvSpPr>
            <a:spLocks noChangeArrowheads="1"/>
          </p:cNvSpPr>
          <p:nvPr/>
        </p:nvSpPr>
        <p:spPr bwMode="auto">
          <a:xfrm>
            <a:off x="234156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p:cNvSpPr txBox="1"/>
          <p:nvPr/>
        </p:nvSpPr>
        <p:spPr>
          <a:xfrm>
            <a:off x="-35257" y="6550223"/>
            <a:ext cx="2969787" cy="307777"/>
          </a:xfrm>
          <a:prstGeom prst="rect">
            <a:avLst/>
          </a:prstGeom>
          <a:noFill/>
        </p:spPr>
        <p:txBody>
          <a:bodyPr wrap="none" rtlCol="0">
            <a:spAutoFit/>
          </a:bodyPr>
          <a:lstStyle/>
          <a:p>
            <a:r>
              <a:rPr lang="en-US" sz="1400" dirty="0"/>
              <a:t>(Numbers refer to APEC Economies)</a:t>
            </a:r>
          </a:p>
        </p:txBody>
      </p:sp>
    </p:spTree>
    <p:extLst>
      <p:ext uri="{BB962C8B-B14F-4D97-AF65-F5344CB8AC3E}">
        <p14:creationId xmlns:p14="http://schemas.microsoft.com/office/powerpoint/2010/main" val="2129267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Safety and Labeling - Conclusions</a:t>
            </a:r>
          </a:p>
        </p:txBody>
      </p:sp>
      <p:sp>
        <p:nvSpPr>
          <p:cNvPr id="4" name="Content Placeholder 11"/>
          <p:cNvSpPr>
            <a:spLocks noGrp="1"/>
          </p:cNvSpPr>
          <p:nvPr>
            <p:ph idx="1"/>
          </p:nvPr>
        </p:nvSpPr>
        <p:spPr/>
        <p:txBody>
          <a:bodyPr>
            <a:normAutofit/>
          </a:bodyPr>
          <a:lstStyle/>
          <a:p>
            <a:r>
              <a:rPr lang="en-US" dirty="0"/>
              <a:t>FIVS-Abridge seems well suited to play a role relating to the APEC WRF Compendia, assuming issues of accessibility to the database can be resolved.  Its structure should be able to contain fruit and rice wine data also.</a:t>
            </a:r>
          </a:p>
          <a:p>
            <a:r>
              <a:rPr lang="en-US" dirty="0"/>
              <a:t>The two AWRI databases are useful additional resources in this area.</a:t>
            </a:r>
          </a:p>
          <a:p>
            <a:endParaRPr lang="en-US" dirty="0"/>
          </a:p>
        </p:txBody>
      </p:sp>
    </p:spTree>
    <p:extLst>
      <p:ext uri="{BB962C8B-B14F-4D97-AF65-F5344CB8AC3E}">
        <p14:creationId xmlns:p14="http://schemas.microsoft.com/office/powerpoint/2010/main" val="641018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Pesticides</a:t>
            </a:r>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dirty="0"/>
              <a:t>A separate set of databases is dedicated to pesticide MRLs. </a:t>
            </a:r>
          </a:p>
          <a:p>
            <a:r>
              <a:rPr lang="en-US" dirty="0"/>
              <a:t>In some cases, these are produced by the same organizations studied previously: </a:t>
            </a:r>
          </a:p>
          <a:p>
            <a:pPr lvl="1"/>
            <a:r>
              <a:rPr lang="en-US" dirty="0"/>
              <a:t>Bryant Christie International</a:t>
            </a:r>
          </a:p>
          <a:p>
            <a:pPr lvl="1"/>
            <a:r>
              <a:rPr lang="en-US" dirty="0"/>
              <a:t>AWRI</a:t>
            </a:r>
          </a:p>
          <a:p>
            <a:pPr lvl="1"/>
            <a:r>
              <a:rPr lang="en-US" dirty="0"/>
              <a:t>Codex Alimentarius</a:t>
            </a:r>
          </a:p>
          <a:p>
            <a:pPr lvl="1"/>
            <a:r>
              <a:rPr lang="en-US" dirty="0"/>
              <a:t>EU Commission Pesticide MRL.</a:t>
            </a:r>
          </a:p>
          <a:p>
            <a:r>
              <a:rPr lang="en-US" dirty="0"/>
              <a:t>The Bryant Christie product seems to be most promising.  The others are covered in more detail in the report.</a:t>
            </a:r>
          </a:p>
          <a:p>
            <a:endParaRPr lang="en-US" dirty="0"/>
          </a:p>
        </p:txBody>
      </p:sp>
    </p:spTree>
    <p:extLst>
      <p:ext uri="{BB962C8B-B14F-4D97-AF65-F5344CB8AC3E}">
        <p14:creationId xmlns:p14="http://schemas.microsoft.com/office/powerpoint/2010/main" val="94738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a:t>Bryant Christie Chemical Residues Database: Description</a:t>
            </a:r>
          </a:p>
        </p:txBody>
      </p:sp>
      <p:sp>
        <p:nvSpPr>
          <p:cNvPr id="3" name="Content Placeholder 2"/>
          <p:cNvSpPr>
            <a:spLocks noGrp="1"/>
          </p:cNvSpPr>
          <p:nvPr>
            <p:ph idx="1"/>
          </p:nvPr>
        </p:nvSpPr>
        <p:spPr/>
        <p:txBody>
          <a:bodyPr/>
          <a:lstStyle/>
          <a:p>
            <a:r>
              <a:rPr lang="en-US" dirty="0"/>
              <a:t>Bryant Christie International maintains the USDA-FAS supported database of pesticide and veterinary drug MRLs which can be found online here: </a:t>
            </a:r>
            <a:r>
              <a:rPr lang="en-US" u="sng" dirty="0">
                <a:hlinkClick r:id="rId2"/>
              </a:rPr>
              <a:t>http://www.mrldatabase.com</a:t>
            </a:r>
            <a:r>
              <a:rPr lang="en-US" dirty="0"/>
              <a:t>.  </a:t>
            </a:r>
          </a:p>
          <a:p>
            <a:endParaRPr lang="en-US" dirty="0"/>
          </a:p>
        </p:txBody>
      </p:sp>
    </p:spTree>
    <p:extLst>
      <p:ext uri="{BB962C8B-B14F-4D97-AF65-F5344CB8AC3E}">
        <p14:creationId xmlns:p14="http://schemas.microsoft.com/office/powerpoint/2010/main" val="349977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t>Bryant Christie Chemical Residues Database: Scope</a:t>
            </a:r>
          </a:p>
        </p:txBody>
      </p:sp>
      <p:sp>
        <p:nvSpPr>
          <p:cNvPr id="3" name="Content Placeholder 2"/>
          <p:cNvSpPr>
            <a:spLocks noGrp="1"/>
          </p:cNvSpPr>
          <p:nvPr>
            <p:ph idx="1"/>
          </p:nvPr>
        </p:nvSpPr>
        <p:spPr>
          <a:xfrm>
            <a:off x="457200" y="1722437"/>
            <a:ext cx="8229600" cy="4525963"/>
          </a:xfrm>
        </p:spPr>
        <p:txBody>
          <a:bodyPr>
            <a:normAutofit lnSpcReduction="10000"/>
          </a:bodyPr>
          <a:lstStyle/>
          <a:p>
            <a:r>
              <a:rPr lang="en-US" dirty="0"/>
              <a:t>Comprehensive tool (from a US perspective) which can be queried to identify which pesticides are permitted on which crops and what the applicable MRL is.  </a:t>
            </a:r>
          </a:p>
          <a:p>
            <a:r>
              <a:rPr lang="en-US" dirty="0"/>
              <a:t>Comparative information for same substance in different crops/markets returned.</a:t>
            </a:r>
          </a:p>
          <a:p>
            <a:r>
              <a:rPr lang="en-US" dirty="0"/>
              <a:t>Relevant Codex Alimentarius MRLs included.  </a:t>
            </a:r>
          </a:p>
        </p:txBody>
      </p:sp>
    </p:spTree>
    <p:extLst>
      <p:ext uri="{BB962C8B-B14F-4D97-AF65-F5344CB8AC3E}">
        <p14:creationId xmlns:p14="http://schemas.microsoft.com/office/powerpoint/2010/main" val="202265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21623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85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a:t>Bryant Christie Chemical Residues Database: Coverage &amp; Accessibility</a:t>
            </a:r>
          </a:p>
        </p:txBody>
      </p:sp>
      <p:sp>
        <p:nvSpPr>
          <p:cNvPr id="3" name="Content Placeholder 2"/>
          <p:cNvSpPr>
            <a:spLocks noGrp="1"/>
          </p:cNvSpPr>
          <p:nvPr>
            <p:ph idx="1"/>
          </p:nvPr>
        </p:nvSpPr>
        <p:spPr>
          <a:xfrm>
            <a:off x="457200" y="1722437"/>
            <a:ext cx="8229600" cy="4525963"/>
          </a:xfrm>
        </p:spPr>
        <p:txBody>
          <a:bodyPr>
            <a:normAutofit/>
          </a:bodyPr>
          <a:lstStyle/>
          <a:p>
            <a:r>
              <a:rPr lang="en-US" dirty="0"/>
              <a:t>Comprehensive: MRLs for about 352 different pesticides on around 635 crops</a:t>
            </a:r>
          </a:p>
          <a:p>
            <a:r>
              <a:rPr lang="en-US" dirty="0"/>
              <a:t>20 APEC economies included:</a:t>
            </a:r>
          </a:p>
          <a:p>
            <a:pPr lvl="1"/>
            <a:r>
              <a:rPr lang="en-US"/>
              <a:t>Australia; Brunei; Canada; Chile; China: </a:t>
            </a:r>
            <a:r>
              <a:rPr lang="en-US" dirty="0"/>
              <a:t>Hong Kong</a:t>
            </a:r>
            <a:r>
              <a:rPr lang="en-US"/>
              <a:t>, China; Indonesia; Japan; Korea; Malaysia; Mexico; New Zealand; Peru; Philippines; Russia; Singapore; Chinese Taipei; Thailand; United States; Viet Nam</a:t>
            </a:r>
            <a:endParaRPr lang="en-US" dirty="0"/>
          </a:p>
          <a:p>
            <a:r>
              <a:rPr lang="en-US" dirty="0"/>
              <a:t>Freely available.</a:t>
            </a:r>
          </a:p>
          <a:p>
            <a:endParaRPr lang="en-US" dirty="0"/>
          </a:p>
        </p:txBody>
      </p:sp>
    </p:spTree>
    <p:extLst>
      <p:ext uri="{BB962C8B-B14F-4D97-AF65-F5344CB8AC3E}">
        <p14:creationId xmlns:p14="http://schemas.microsoft.com/office/powerpoint/2010/main" val="206091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Pesticide Databases: Summary</a:t>
            </a:r>
          </a:p>
        </p:txBody>
      </p:sp>
      <p:graphicFrame>
        <p:nvGraphicFramePr>
          <p:cNvPr id="4" name="Table 3"/>
          <p:cNvGraphicFramePr>
            <a:graphicFrameLocks noGrp="1"/>
          </p:cNvGraphicFramePr>
          <p:nvPr>
            <p:extLst>
              <p:ext uri="{D42A27DB-BD31-4B8C-83A1-F6EECF244321}">
                <p14:modId xmlns:p14="http://schemas.microsoft.com/office/powerpoint/2010/main" val="2572005227"/>
              </p:ext>
            </p:extLst>
          </p:nvPr>
        </p:nvGraphicFramePr>
        <p:xfrm>
          <a:off x="533400" y="1340259"/>
          <a:ext cx="8153400" cy="5173758"/>
        </p:xfrm>
        <a:graphic>
          <a:graphicData uri="http://schemas.openxmlformats.org/drawingml/2006/table">
            <a:tbl>
              <a:tblPr firstRow="1" firstCol="1" bandRow="1" bandCol="1"/>
              <a:tblGrid>
                <a:gridCol w="1611812">
                  <a:extLst>
                    <a:ext uri="{9D8B030D-6E8A-4147-A177-3AD203B41FA5}">
                      <a16:colId xmlns:a16="http://schemas.microsoft.com/office/drawing/2014/main" val="20000"/>
                    </a:ext>
                  </a:extLst>
                </a:gridCol>
                <a:gridCol w="2567257">
                  <a:extLst>
                    <a:ext uri="{9D8B030D-6E8A-4147-A177-3AD203B41FA5}">
                      <a16:colId xmlns:a16="http://schemas.microsoft.com/office/drawing/2014/main" val="20001"/>
                    </a:ext>
                  </a:extLst>
                </a:gridCol>
                <a:gridCol w="1445211">
                  <a:extLst>
                    <a:ext uri="{9D8B030D-6E8A-4147-A177-3AD203B41FA5}">
                      <a16:colId xmlns:a16="http://schemas.microsoft.com/office/drawing/2014/main" val="20002"/>
                    </a:ext>
                  </a:extLst>
                </a:gridCol>
                <a:gridCol w="1204343">
                  <a:extLst>
                    <a:ext uri="{9D8B030D-6E8A-4147-A177-3AD203B41FA5}">
                      <a16:colId xmlns:a16="http://schemas.microsoft.com/office/drawing/2014/main" val="20003"/>
                    </a:ext>
                  </a:extLst>
                </a:gridCol>
                <a:gridCol w="1324777">
                  <a:extLst>
                    <a:ext uri="{9D8B030D-6E8A-4147-A177-3AD203B41FA5}">
                      <a16:colId xmlns:a16="http://schemas.microsoft.com/office/drawing/2014/main" val="20004"/>
                    </a:ext>
                  </a:extLst>
                </a:gridCol>
              </a:tblGrid>
              <a:tr h="406686">
                <a:tc>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effectLst/>
                          <a:latin typeface="Calibri"/>
                          <a:ea typeface="Calibri"/>
                          <a:cs typeface="Times New Roman"/>
                        </a:rPr>
                        <a:t>Bryant Christie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effectLst/>
                          <a:latin typeface="Calibri"/>
                          <a:ea typeface="Calibri"/>
                          <a:cs typeface="Times New Roman"/>
                        </a:rPr>
                        <a:t>AWRI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effectLst/>
                          <a:latin typeface="Calibri"/>
                          <a:ea typeface="Calibri"/>
                          <a:cs typeface="Times New Roman"/>
                        </a:rPr>
                        <a:t>Codex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effectLst/>
                          <a:latin typeface="Calibri"/>
                          <a:ea typeface="Calibri"/>
                          <a:cs typeface="Times New Roman"/>
                        </a:rPr>
                        <a:t>EU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600" b="1" dirty="0">
                          <a:effectLst/>
                          <a:latin typeface="Calibri"/>
                          <a:ea typeface="Calibri"/>
                          <a:cs typeface="Times New Roman"/>
                        </a:rPr>
                        <a:t># of APEC economies covered</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effectLst/>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Source Document Access?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International Scope?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Times New Roman"/>
                        </a:rPr>
                        <a:t>Yes (US perspective)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latin typeface="Calibri"/>
                          <a:ea typeface="Calibri"/>
                          <a:cs typeface="Times New Roman"/>
                        </a:rPr>
                        <a:t>Yes (Australian perspective)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000"/>
                        </a:spcAft>
                      </a:pP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Grape Wine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Fruit and Rice wines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Ability to compare economies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Frequent updating</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r>
                        <a:rPr lang="en-US" sz="1600" dirty="0">
                          <a:effectLst/>
                          <a:latin typeface="Calibri"/>
                          <a:ea typeface="Calibri"/>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1000"/>
                        </a:spcAft>
                      </a:pPr>
                      <a:r>
                        <a:rPr lang="en-US" sz="1600" b="1" dirty="0">
                          <a:effectLst/>
                          <a:latin typeface="Calibri"/>
                          <a:ea typeface="Calibri"/>
                          <a:cs typeface="Times New Roman"/>
                        </a:rPr>
                        <a:t>Freely accessible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nSpc>
                          <a:spcPct val="115000"/>
                        </a:lnSpc>
                        <a:spcBef>
                          <a:spcPts val="0"/>
                        </a:spcBef>
                        <a:spcAft>
                          <a:spcPts val="100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13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Compendia Areas</a:t>
            </a:r>
          </a:p>
        </p:txBody>
      </p:sp>
      <p:sp>
        <p:nvSpPr>
          <p:cNvPr id="3" name="Content Placeholder 2"/>
          <p:cNvSpPr>
            <a:spLocks noGrp="1"/>
          </p:cNvSpPr>
          <p:nvPr>
            <p:ph idx="1"/>
          </p:nvPr>
        </p:nvSpPr>
        <p:spPr/>
        <p:txBody>
          <a:bodyPr/>
          <a:lstStyle/>
          <a:p>
            <a:r>
              <a:rPr lang="en-US" dirty="0"/>
              <a:t>Food Safety</a:t>
            </a:r>
          </a:p>
          <a:p>
            <a:pPr lvl="1"/>
            <a:r>
              <a:rPr lang="en-US" dirty="0"/>
              <a:t>Wine production regulations (additives, processing aids and processing techniques) </a:t>
            </a:r>
          </a:p>
          <a:p>
            <a:pPr lvl="1"/>
            <a:r>
              <a:rPr lang="en-US" dirty="0"/>
              <a:t>Wine composition regulations</a:t>
            </a:r>
          </a:p>
          <a:p>
            <a:r>
              <a:rPr lang="en-US" dirty="0"/>
              <a:t>Labeling </a:t>
            </a:r>
          </a:p>
          <a:p>
            <a:r>
              <a:rPr lang="en-US" dirty="0"/>
              <a:t>Pesticide Residues</a:t>
            </a:r>
          </a:p>
        </p:txBody>
      </p:sp>
    </p:spTree>
    <p:extLst>
      <p:ext uri="{BB962C8B-B14F-4D97-AF65-F5344CB8AC3E}">
        <p14:creationId xmlns:p14="http://schemas.microsoft.com/office/powerpoint/2010/main" val="1364790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Pesticide Databases - Conclusions</a:t>
            </a:r>
          </a:p>
        </p:txBody>
      </p:sp>
      <p:sp>
        <p:nvSpPr>
          <p:cNvPr id="3" name="Content Placeholder 2"/>
          <p:cNvSpPr>
            <a:spLocks noGrp="1"/>
          </p:cNvSpPr>
          <p:nvPr>
            <p:ph idx="1"/>
          </p:nvPr>
        </p:nvSpPr>
        <p:spPr/>
        <p:txBody>
          <a:bodyPr/>
          <a:lstStyle/>
          <a:p>
            <a:r>
              <a:rPr lang="en-US" dirty="0"/>
              <a:t>The most suitable product would appear to be that maintained by Bryant-Christie International but supported by the USDA, assuming that it could be expanded so contents are not restricted to a US-only perspective.</a:t>
            </a:r>
          </a:p>
          <a:p>
            <a:endParaRPr lang="en-US" dirty="0"/>
          </a:p>
          <a:p>
            <a:endParaRPr lang="en-US" dirty="0"/>
          </a:p>
        </p:txBody>
      </p:sp>
    </p:spTree>
    <p:extLst>
      <p:ext uri="{BB962C8B-B14F-4D97-AF65-F5344CB8AC3E}">
        <p14:creationId xmlns:p14="http://schemas.microsoft.com/office/powerpoint/2010/main" val="2673640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Conclusions</a:t>
            </a:r>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pPr lvl="0"/>
            <a:r>
              <a:rPr lang="en-US" dirty="0"/>
              <a:t>No single database contains information on all the areas covered by the APEC Compendia, or could realistically serve as a repository for all the information.  </a:t>
            </a:r>
          </a:p>
          <a:p>
            <a:pPr lvl="0"/>
            <a:r>
              <a:rPr lang="en-US" dirty="0"/>
              <a:t>Some existing tools look promising as means to complement the existing compendia and/or to serve as repositories for them going forward.</a:t>
            </a:r>
          </a:p>
          <a:p>
            <a:r>
              <a:rPr lang="en-US" dirty="0"/>
              <a:t>Grape wine regulation databases should be able to host information for fruit and/or rice wines.</a:t>
            </a:r>
          </a:p>
          <a:p>
            <a:pPr lvl="0"/>
            <a:r>
              <a:rPr lang="en-US" dirty="0"/>
              <a:t>It is more efficient to attempt to work with existing products than to build new ones.</a:t>
            </a:r>
          </a:p>
          <a:p>
            <a:endParaRPr lang="en-US" dirty="0"/>
          </a:p>
        </p:txBody>
      </p:sp>
    </p:spTree>
    <p:extLst>
      <p:ext uri="{BB962C8B-B14F-4D97-AF65-F5344CB8AC3E}">
        <p14:creationId xmlns:p14="http://schemas.microsoft.com/office/powerpoint/2010/main" val="987018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a:bodyPr>
          <a:lstStyle/>
          <a:p>
            <a:r>
              <a:rPr lang="en-US" dirty="0"/>
              <a:t>Discussions with the relevant parties may be conducted with a view to co-locating the APEC WRF compendia within appropriate database system(s) as identified in this review:</a:t>
            </a:r>
          </a:p>
          <a:p>
            <a:pPr lvl="1"/>
            <a:r>
              <a:rPr lang="en-US" dirty="0"/>
              <a:t>FIVS-Abridge = Food Safety and Labeling</a:t>
            </a:r>
          </a:p>
          <a:p>
            <a:pPr lvl="2"/>
            <a:r>
              <a:rPr lang="en-US" dirty="0"/>
              <a:t>Certification also?</a:t>
            </a:r>
          </a:p>
          <a:p>
            <a:pPr lvl="1"/>
            <a:r>
              <a:rPr lang="en-US" dirty="0"/>
              <a:t>Bryant-Christie International = Pesticide MRLs</a:t>
            </a:r>
          </a:p>
        </p:txBody>
      </p:sp>
    </p:spTree>
    <p:extLst>
      <p:ext uri="{BB962C8B-B14F-4D97-AF65-F5344CB8AC3E}">
        <p14:creationId xmlns:p14="http://schemas.microsoft.com/office/powerpoint/2010/main" val="1842116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459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 Used</a:t>
            </a:r>
          </a:p>
        </p:txBody>
      </p:sp>
      <p:sp>
        <p:nvSpPr>
          <p:cNvPr id="3" name="Content Placeholder 2"/>
          <p:cNvSpPr>
            <a:spLocks noGrp="1"/>
          </p:cNvSpPr>
          <p:nvPr>
            <p:ph idx="1"/>
          </p:nvPr>
        </p:nvSpPr>
        <p:spPr/>
        <p:txBody>
          <a:bodyPr/>
          <a:lstStyle/>
          <a:p>
            <a:r>
              <a:rPr lang="en-US" dirty="0"/>
              <a:t>Products/Services were assessed on 4 criteria:</a:t>
            </a:r>
          </a:p>
          <a:p>
            <a:pPr marL="971550" lvl="1" indent="-514350">
              <a:buFont typeface="+mj-lt"/>
              <a:buAutoNum type="arabicPeriod"/>
            </a:pPr>
            <a:r>
              <a:rPr lang="en-US" dirty="0"/>
              <a:t>Information Scope</a:t>
            </a:r>
          </a:p>
          <a:p>
            <a:pPr marL="971550" lvl="1" indent="-514350">
              <a:buFont typeface="+mj-lt"/>
              <a:buAutoNum type="arabicPeriod"/>
            </a:pPr>
            <a:r>
              <a:rPr lang="en-US" dirty="0"/>
              <a:t>Presentation</a:t>
            </a:r>
          </a:p>
          <a:p>
            <a:pPr marL="971550" lvl="1" indent="-514350">
              <a:buFont typeface="+mj-lt"/>
              <a:buAutoNum type="arabicPeriod"/>
            </a:pPr>
            <a:r>
              <a:rPr lang="en-US" dirty="0"/>
              <a:t>Coverage</a:t>
            </a:r>
          </a:p>
          <a:p>
            <a:pPr marL="971550" lvl="1" indent="-514350">
              <a:buFont typeface="+mj-lt"/>
              <a:buAutoNum type="arabicPeriod"/>
            </a:pPr>
            <a:r>
              <a:rPr lang="en-US" dirty="0"/>
              <a:t>Accessibility</a:t>
            </a:r>
          </a:p>
        </p:txBody>
      </p:sp>
    </p:spTree>
    <p:extLst>
      <p:ext uri="{BB962C8B-B14F-4D97-AF65-F5344CB8AC3E}">
        <p14:creationId xmlns:p14="http://schemas.microsoft.com/office/powerpoint/2010/main" val="143608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p>
        </p:txBody>
      </p:sp>
      <p:sp>
        <p:nvSpPr>
          <p:cNvPr id="3" name="Content Placeholder 2"/>
          <p:cNvSpPr>
            <a:spLocks noGrp="1"/>
          </p:cNvSpPr>
          <p:nvPr>
            <p:ph idx="1"/>
          </p:nvPr>
        </p:nvSpPr>
        <p:spPr/>
        <p:txBody>
          <a:bodyPr>
            <a:normAutofit fontScale="85000" lnSpcReduction="20000"/>
          </a:bodyPr>
          <a:lstStyle/>
          <a:p>
            <a:r>
              <a:rPr lang="en-US" dirty="0"/>
              <a:t>Several online services provide information on regulations regarding production and composition of grape wine: </a:t>
            </a:r>
          </a:p>
          <a:p>
            <a:pPr marL="971550" lvl="1" indent="-514350">
              <a:buFont typeface="+mj-lt"/>
              <a:buAutoNum type="arabicPeriod"/>
            </a:pPr>
            <a:r>
              <a:rPr lang="en-US" dirty="0"/>
              <a:t>FIVS-Abridge</a:t>
            </a:r>
          </a:p>
          <a:p>
            <a:pPr marL="971550" lvl="1" indent="-514350">
              <a:buFont typeface="+mj-lt"/>
              <a:buAutoNum type="arabicPeriod"/>
            </a:pPr>
            <a:r>
              <a:rPr lang="en-US" dirty="0"/>
              <a:t>AWRI</a:t>
            </a:r>
          </a:p>
          <a:p>
            <a:pPr marL="971550" lvl="1" indent="-514350">
              <a:buFont typeface="+mj-lt"/>
              <a:buAutoNum type="arabicPeriod"/>
            </a:pPr>
            <a:r>
              <a:rPr lang="en-US" dirty="0"/>
              <a:t>TTB</a:t>
            </a:r>
          </a:p>
          <a:p>
            <a:pPr marL="971550" lvl="1" indent="-514350">
              <a:buFont typeface="+mj-lt"/>
              <a:buAutoNum type="arabicPeriod"/>
            </a:pPr>
            <a:r>
              <a:rPr lang="en-US" dirty="0"/>
              <a:t>Bryant Christie International</a:t>
            </a:r>
          </a:p>
          <a:p>
            <a:pPr marL="971550" lvl="1" indent="-514350">
              <a:buFont typeface="+mj-lt"/>
              <a:buAutoNum type="arabicPeriod"/>
            </a:pPr>
            <a:r>
              <a:rPr lang="en-US" dirty="0"/>
              <a:t>NETVS </a:t>
            </a:r>
          </a:p>
          <a:p>
            <a:pPr marL="971550" lvl="1" indent="-514350">
              <a:buFont typeface="+mj-lt"/>
              <a:buAutoNum type="arabicPeriod"/>
            </a:pPr>
            <a:r>
              <a:rPr lang="en-US" dirty="0"/>
              <a:t>Ship Compliant </a:t>
            </a:r>
          </a:p>
          <a:p>
            <a:pPr marL="0" lvl="1" indent="0">
              <a:buNone/>
            </a:pPr>
            <a:endParaRPr lang="en-US" sz="2200" i="1" dirty="0"/>
          </a:p>
          <a:p>
            <a:pPr marL="0" lvl="1" indent="0">
              <a:buNone/>
            </a:pPr>
            <a:r>
              <a:rPr lang="en-US" sz="2200" i="1" dirty="0"/>
              <a:t>This survey did not investigate other paid services (such as Decernis at </a:t>
            </a:r>
            <a:r>
              <a:rPr lang="en-US" sz="2200" i="1" u="sng" dirty="0">
                <a:hlinkClick r:id="rId2"/>
              </a:rPr>
              <a:t>http://www.decernis.com</a:t>
            </a:r>
            <a:r>
              <a:rPr lang="en-US" sz="2200" i="1" dirty="0"/>
              <a:t>) which are not directly related to wine but to food safety issues in general.</a:t>
            </a:r>
          </a:p>
          <a:p>
            <a:endParaRPr lang="en-US" dirty="0"/>
          </a:p>
        </p:txBody>
      </p:sp>
    </p:spTree>
    <p:extLst>
      <p:ext uri="{BB962C8B-B14F-4D97-AF65-F5344CB8AC3E}">
        <p14:creationId xmlns:p14="http://schemas.microsoft.com/office/powerpoint/2010/main" val="149966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Outcomes</a:t>
            </a:r>
          </a:p>
        </p:txBody>
      </p:sp>
      <p:sp>
        <p:nvSpPr>
          <p:cNvPr id="3" name="Content Placeholder 2"/>
          <p:cNvSpPr>
            <a:spLocks noGrp="1"/>
          </p:cNvSpPr>
          <p:nvPr>
            <p:ph idx="1"/>
          </p:nvPr>
        </p:nvSpPr>
        <p:spPr/>
        <p:txBody>
          <a:bodyPr/>
          <a:lstStyle/>
          <a:p>
            <a:r>
              <a:rPr lang="en-US" dirty="0"/>
              <a:t>FIVS Abridge and the AWRI products seemed to have the greatest potential to play some role in relation the work of the APEC WRF.</a:t>
            </a:r>
          </a:p>
          <a:p>
            <a:r>
              <a:rPr lang="en-US" dirty="0"/>
              <a:t>These products will be covered here but see the full report for a consideration of the other tools.</a:t>
            </a:r>
          </a:p>
        </p:txBody>
      </p:sp>
    </p:spTree>
    <p:extLst>
      <p:ext uri="{BB962C8B-B14F-4D97-AF65-F5344CB8AC3E}">
        <p14:creationId xmlns:p14="http://schemas.microsoft.com/office/powerpoint/2010/main" val="142164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FIVS-Abridge: Description</a:t>
            </a:r>
          </a:p>
        </p:txBody>
      </p:sp>
      <p:sp>
        <p:nvSpPr>
          <p:cNvPr id="3" name="Content Placeholder 2"/>
          <p:cNvSpPr>
            <a:spLocks noGrp="1"/>
          </p:cNvSpPr>
          <p:nvPr>
            <p:ph idx="1"/>
          </p:nvPr>
        </p:nvSpPr>
        <p:spPr/>
        <p:txBody>
          <a:bodyPr/>
          <a:lstStyle/>
          <a:p>
            <a:r>
              <a:rPr lang="en-US" dirty="0"/>
              <a:t>Commercial product, found online here: </a:t>
            </a:r>
            <a:r>
              <a:rPr lang="en-US" u="sng" dirty="0">
                <a:hlinkClick r:id="rId2"/>
              </a:rPr>
              <a:t>http://www.fivs-abridge.com</a:t>
            </a:r>
            <a:r>
              <a:rPr lang="en-US" u="sng" dirty="0"/>
              <a:t>.</a:t>
            </a:r>
            <a:r>
              <a:rPr lang="en-US" dirty="0"/>
              <a:t> </a:t>
            </a:r>
          </a:p>
          <a:p>
            <a:r>
              <a:rPr lang="en-US" dirty="0"/>
              <a:t>Produced and operated in conjunction with the international alcohol beverage trade association, FIVS. </a:t>
            </a:r>
          </a:p>
          <a:p>
            <a:r>
              <a:rPr lang="en-US" dirty="0"/>
              <a:t>Has been available for about 7 years.</a:t>
            </a:r>
          </a:p>
        </p:txBody>
      </p:sp>
    </p:spTree>
    <p:extLst>
      <p:ext uri="{BB962C8B-B14F-4D97-AF65-F5344CB8AC3E}">
        <p14:creationId xmlns:p14="http://schemas.microsoft.com/office/powerpoint/2010/main" val="36374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FIVS-Abridge: Information Scope</a:t>
            </a:r>
          </a:p>
        </p:txBody>
      </p:sp>
      <p:sp>
        <p:nvSpPr>
          <p:cNvPr id="3" name="Content Placeholder 2"/>
          <p:cNvSpPr>
            <a:spLocks noGrp="1"/>
          </p:cNvSpPr>
          <p:nvPr>
            <p:ph idx="1"/>
          </p:nvPr>
        </p:nvSpPr>
        <p:spPr/>
        <p:txBody>
          <a:bodyPr>
            <a:normAutofit/>
          </a:bodyPr>
          <a:lstStyle/>
          <a:p>
            <a:r>
              <a:rPr lang="en-US" dirty="0"/>
              <a:t>Currently dedicated to information on grape wine regulations. </a:t>
            </a:r>
          </a:p>
          <a:p>
            <a:r>
              <a:rPr lang="en-US" dirty="0"/>
              <a:t>Contains (</a:t>
            </a:r>
            <a:r>
              <a:rPr lang="en-US" i="1" dirty="0"/>
              <a:t>inter alia</a:t>
            </a:r>
            <a:r>
              <a:rPr lang="en-US" dirty="0"/>
              <a:t>): wine composition and wine production (i.e. additives, processing aids and production techniques). </a:t>
            </a:r>
          </a:p>
          <a:p>
            <a:r>
              <a:rPr lang="en-US" dirty="0"/>
              <a:t>Continuously updated (daily) as new information becomes available.</a:t>
            </a:r>
          </a:p>
        </p:txBody>
      </p:sp>
    </p:spTree>
    <p:extLst>
      <p:ext uri="{BB962C8B-B14F-4D97-AF65-F5344CB8AC3E}">
        <p14:creationId xmlns:p14="http://schemas.microsoft.com/office/powerpoint/2010/main" val="222368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a:xfrm>
            <a:off x="457200" y="457200"/>
            <a:ext cx="8229600" cy="960438"/>
          </a:xfrm>
        </p:spPr>
        <p:txBody>
          <a:bodyPr>
            <a:normAutofit fontScale="90000"/>
          </a:bodyPr>
          <a:lstStyle/>
          <a:p>
            <a:pPr eaLnBrk="1" hangingPunct="1"/>
            <a:r>
              <a:rPr lang="en-US" sz="4000"/>
              <a:t>FIVS-Abridge </a:t>
            </a:r>
            <a:br>
              <a:rPr lang="en-US" sz="4000"/>
            </a:br>
            <a:r>
              <a:rPr lang="en-US" sz="2800"/>
              <a:t>Presentation</a:t>
            </a:r>
          </a:p>
        </p:txBody>
      </p:sp>
      <p:sp>
        <p:nvSpPr>
          <p:cNvPr id="23554" name="Content Placeholder 5"/>
          <p:cNvSpPr>
            <a:spLocks noGrp="1"/>
          </p:cNvSpPr>
          <p:nvPr>
            <p:ph idx="1"/>
          </p:nvPr>
        </p:nvSpPr>
        <p:spPr/>
        <p:txBody>
          <a:bodyPr/>
          <a:lstStyle/>
          <a:p>
            <a:pPr eaLnBrk="1" hangingPunct="1"/>
            <a:r>
              <a:rPr lang="en-US">
                <a:latin typeface="Calibri" pitchFamily="34" charset="0"/>
              </a:rPr>
              <a:t>Dropdown boxes and check box selections enables rapid, side-by-side comparisons of regulations and agreements of different economies in relation to wine, as well as the ability to examine the full text of a regulation when necessary.</a:t>
            </a:r>
          </a:p>
          <a:p>
            <a:pPr eaLnBrk="1" hangingPunct="1">
              <a:buFont typeface="Arial" charset="0"/>
              <a:buNone/>
            </a:pPr>
            <a:endParaRPr lang="en-US">
              <a:latin typeface="Calibri" pitchFamily="34" charset="0"/>
            </a:endParaRPr>
          </a:p>
        </p:txBody>
      </p:sp>
      <p:pic>
        <p:nvPicPr>
          <p:cNvPr id="23556" name="2014-08-27_1600.avi">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37363"/>
          </a:xfrm>
          <a:prstGeom prst="rect">
            <a:avLst/>
          </a:prstGeom>
          <a:noFill/>
          <a:ln w="9525">
            <a:noFill/>
            <a:miter lim="800000"/>
            <a:headEnd/>
            <a:tailEnd/>
          </a:ln>
        </p:spPr>
      </p:pic>
    </p:spTree>
    <p:extLst>
      <p:ext uri="{BB962C8B-B14F-4D97-AF65-F5344CB8AC3E}">
        <p14:creationId xmlns:p14="http://schemas.microsoft.com/office/powerpoint/2010/main" val="7692325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3556"/>
                                        </p:tgtEl>
                                      </p:cBhvr>
                                    </p:cmd>
                                  </p:childTnLst>
                                </p:cTn>
                              </p:par>
                            </p:childTnLst>
                          </p:cTn>
                        </p:par>
                      </p:childTnLst>
                    </p:cTn>
                  </p:par>
                </p:childTnLst>
              </p:cTn>
              <p:nextCondLst>
                <p:cond evt="onClick" delay="0">
                  <p:tgtEl>
                    <p:spTgt spid="23556"/>
                  </p:tgtEl>
                </p:cond>
              </p:nextCondLst>
            </p:seq>
            <p:video>
              <p:cMediaNode>
                <p:cTn id="7" fill="hold" display="0">
                  <p:stCondLst>
                    <p:cond delay="indefinite"/>
                  </p:stCondLst>
                  <p:endCondLst>
                    <p:cond evt="onNext" delay="0">
                      <p:tgtEl>
                        <p:sldTgt/>
                      </p:tgtEl>
                    </p:cond>
                    <p:cond evt="onPrev" delay="0">
                      <p:tgtEl>
                        <p:sldTgt/>
                      </p:tgtEl>
                    </p:cond>
                  </p:endCondLst>
                </p:cTn>
                <p:tgtEl>
                  <p:spTgt spid="2355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3288</TotalTime>
  <Words>1907</Words>
  <Application>Microsoft Office PowerPoint</Application>
  <PresentationFormat>On-screen Show (4:3)</PresentationFormat>
  <Paragraphs>238</Paragraphs>
  <Slides>33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vt:lpstr>
      <vt:lpstr>Times New Roman</vt:lpstr>
      <vt:lpstr>Office Theme</vt:lpstr>
      <vt:lpstr>Working Group on Compendia: Survey of Existing Wine Regulation Databases  </vt:lpstr>
      <vt:lpstr>Purpose and Approach</vt:lpstr>
      <vt:lpstr>Compendia Areas</vt:lpstr>
      <vt:lpstr>Evaluation Criteria Used</vt:lpstr>
      <vt:lpstr>Food Safety</vt:lpstr>
      <vt:lpstr>Report Outcomes</vt:lpstr>
      <vt:lpstr>FIVS-Abridge: Description</vt:lpstr>
      <vt:lpstr>FIVS-Abridge: Information Scope</vt:lpstr>
      <vt:lpstr>FIVS-Abridge  Presentation</vt:lpstr>
      <vt:lpstr>FIVS-Abridge  Information Scope (Cont’d)</vt:lpstr>
      <vt:lpstr>FIVS-Abridge: Information Scope</vt:lpstr>
      <vt:lpstr>FIVS-Abridge: Coverage &amp; Accessibility</vt:lpstr>
      <vt:lpstr>Australian Wine Research Institute (AWRI): Description</vt:lpstr>
      <vt:lpstr>Australian Wine Research Institute (AWRI) Presentation</vt:lpstr>
      <vt:lpstr>Australian Wine Research Institute (AWRI) Description</vt:lpstr>
      <vt:lpstr>AWRI: Presentation</vt:lpstr>
      <vt:lpstr>AWRI Coverage &amp; Accessibility</vt:lpstr>
      <vt:lpstr>Labeling</vt:lpstr>
      <vt:lpstr>FIVS-Abridge: Scope</vt:lpstr>
      <vt:lpstr>FIVS-Abridge  Scope</vt:lpstr>
      <vt:lpstr>FIVS-Abridge: Coverage</vt:lpstr>
      <vt:lpstr>Food Safety &amp; Labeling Summary</vt:lpstr>
      <vt:lpstr>Food Safety and Labeling - Conclusions</vt:lpstr>
      <vt:lpstr>Pesticides</vt:lpstr>
      <vt:lpstr>Bryant Christie Chemical Residues Database: Description</vt:lpstr>
      <vt:lpstr>Bryant Christie Chemical Residues Database: Scope</vt:lpstr>
      <vt:lpstr>PowerPoint Presentation</vt:lpstr>
      <vt:lpstr>Bryant Christie Chemical Residues Database: Coverage &amp; Accessibility</vt:lpstr>
      <vt:lpstr>Pesticide Databases: Summary</vt:lpstr>
      <vt:lpstr>Pesticide Databases - Conclusions</vt:lpstr>
      <vt:lpstr>Overall Conclusions</vt:lpstr>
      <vt:lpstr>Recommendations</vt:lpstr>
      <vt:lpstr>Questions?</vt:lpstr>
    </vt:vector>
  </TitlesOfParts>
  <Company>E &amp; J Gallo Winery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GALLO</dc:creator>
  <cp:lastModifiedBy>Intern DC</cp:lastModifiedBy>
  <cp:revision>79</cp:revision>
  <cp:lastPrinted>2014-08-22T00:26:26Z</cp:lastPrinted>
  <dcterms:created xsi:type="dcterms:W3CDTF">2014-08-19T22:15:38Z</dcterms:created>
  <dcterms:modified xsi:type="dcterms:W3CDTF">2017-10-18T17:16:48Z</dcterms:modified>
</cp:coreProperties>
</file>