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6"/>
  </p:notesMasterIdLst>
  <p:handoutMasterIdLst>
    <p:handoutMasterId r:id="rId7"/>
  </p:handoutMasterIdLst>
  <p:sldIdLst>
    <p:sldId id="271" r:id="rId3"/>
    <p:sldId id="272" r:id="rId4"/>
    <p:sldId id="27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31" autoAdjust="0"/>
    <p:restoredTop sz="94660"/>
  </p:normalViewPr>
  <p:slideViewPr>
    <p:cSldViewPr snapToGrid="0">
      <p:cViewPr varScale="1">
        <p:scale>
          <a:sx n="73" d="100"/>
          <a:sy n="73" d="100"/>
        </p:scale>
        <p:origin x="156" y="78"/>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3263556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Compendia Working Group</a:t>
            </a:r>
          </a:p>
        </p:txBody>
      </p:sp>
      <p:sp>
        <p:nvSpPr>
          <p:cNvPr id="3" name="Tex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7167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dirty="0"/>
              <a:t>WRF Compendia</a:t>
            </a:r>
          </a:p>
        </p:txBody>
      </p:sp>
      <p:sp>
        <p:nvSpPr>
          <p:cNvPr id="3" name="Content Placeholder 2"/>
          <p:cNvSpPr>
            <a:spLocks noGrp="1"/>
          </p:cNvSpPr>
          <p:nvPr>
            <p:ph idx="1"/>
          </p:nvPr>
        </p:nvSpPr>
        <p:spPr/>
        <p:txBody>
          <a:bodyPr>
            <a:normAutofit/>
          </a:bodyPr>
          <a:lstStyle/>
          <a:p>
            <a:r>
              <a:rPr lang="en-US" sz="1600" dirty="0"/>
              <a:t>APEC economy regulations relating to wine safety, wine labeling and export certification are housed in FIVS-Abridge</a:t>
            </a:r>
          </a:p>
          <a:p>
            <a:pPr lvl="1"/>
            <a:r>
              <a:rPr lang="en-US" sz="1450" dirty="0"/>
              <a:t>All economies have access – 3 regulators per economy</a:t>
            </a:r>
          </a:p>
          <a:p>
            <a:pPr lvl="1"/>
            <a:r>
              <a:rPr lang="en-US" sz="1450" dirty="0"/>
              <a:t>Economies are required to update economy information twice per year in order to guarantee access</a:t>
            </a:r>
          </a:p>
          <a:p>
            <a:r>
              <a:rPr lang="en-US" sz="1600" dirty="0"/>
              <a:t>Next: a compendium on methods of analysis</a:t>
            </a:r>
          </a:p>
          <a:p>
            <a:pPr lvl="1"/>
            <a:r>
              <a:rPr lang="en-US" sz="1600" dirty="0"/>
              <a:t>Purpose of the compendium is to share analytical methods used in the regulation of wine in international trade.  Each wine component of interest can be measured in multiple ways.  The intent of the compendium is </a:t>
            </a:r>
            <a:r>
              <a:rPr lang="en-US" sz="1600" u="sng" dirty="0"/>
              <a:t>not</a:t>
            </a:r>
            <a:r>
              <a:rPr lang="en-US" sz="1600" dirty="0"/>
              <a:t> to establish certain high performing methods as “consensus” methods whose use is required, but rather encourage transparency.</a:t>
            </a:r>
          </a:p>
          <a:p>
            <a:r>
              <a:rPr lang="en-US" sz="1600" dirty="0"/>
              <a:t>Initiated within the WG on Enhanced Risk Controls, alcohol method compendium template presented in November 2015 in Adelaide</a:t>
            </a:r>
          </a:p>
          <a:p>
            <a:pPr lvl="1"/>
            <a:endParaRPr lang="en-US" sz="1450" dirty="0"/>
          </a:p>
          <a:p>
            <a:endParaRPr lang="en-US" sz="1600" dirty="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40848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Analysis Compendium</a:t>
            </a:r>
          </a:p>
        </p:txBody>
      </p:sp>
      <p:sp>
        <p:nvSpPr>
          <p:cNvPr id="3" name="Content Placeholder 2"/>
          <p:cNvSpPr>
            <a:spLocks noGrp="1"/>
          </p:cNvSpPr>
          <p:nvPr>
            <p:ph idx="1"/>
          </p:nvPr>
        </p:nvSpPr>
        <p:spPr/>
        <p:txBody>
          <a:bodyPr>
            <a:normAutofit/>
          </a:bodyPr>
          <a:lstStyle/>
          <a:p>
            <a:r>
              <a:rPr lang="en-US" sz="1600" dirty="0"/>
              <a:t>New template expands list of analytes to reflect APEC WRF ring tests</a:t>
            </a:r>
          </a:p>
          <a:p>
            <a:pPr lvl="1"/>
            <a:r>
              <a:rPr lang="en-US" sz="1400" dirty="0"/>
              <a:t>(1) alcohol (%v/v), </a:t>
            </a:r>
          </a:p>
          <a:p>
            <a:pPr lvl="1"/>
            <a:r>
              <a:rPr lang="en-US" sz="1400" dirty="0"/>
              <a:t>(2) total sulfur dioxide (mg/L), </a:t>
            </a:r>
          </a:p>
          <a:p>
            <a:pPr lvl="1"/>
            <a:r>
              <a:rPr lang="en-US" sz="1400" dirty="0"/>
              <a:t>(3) titratable acidity to pH 8.2 or 7.0 (g/L tartaric acid equivalents), </a:t>
            </a:r>
          </a:p>
          <a:p>
            <a:pPr lvl="1"/>
            <a:r>
              <a:rPr lang="en-US" sz="1400" dirty="0"/>
              <a:t>(4) reducing sugars (g/L), </a:t>
            </a:r>
          </a:p>
          <a:p>
            <a:pPr lvl="1"/>
            <a:r>
              <a:rPr lang="en-US" sz="1400" dirty="0"/>
              <a:t>(5) glucose + fructose (g/L), </a:t>
            </a:r>
          </a:p>
          <a:p>
            <a:pPr lvl="1"/>
            <a:r>
              <a:rPr lang="en-US" sz="1400" dirty="0"/>
              <a:t>(6) copper (mg/L), </a:t>
            </a:r>
          </a:p>
          <a:p>
            <a:pPr lvl="1"/>
            <a:r>
              <a:rPr lang="en-US" sz="1400" dirty="0"/>
              <a:t>(7) iron (mg/L), </a:t>
            </a:r>
          </a:p>
          <a:p>
            <a:pPr lvl="1"/>
            <a:r>
              <a:rPr lang="en-US" sz="1400" dirty="0"/>
              <a:t>(8) manganese (mg/L), and </a:t>
            </a:r>
          </a:p>
          <a:p>
            <a:pPr lvl="1"/>
            <a:r>
              <a:rPr lang="en-US" sz="1400" dirty="0"/>
              <a:t>(9) methanol (mg/L).</a:t>
            </a:r>
          </a:p>
          <a:p>
            <a:r>
              <a:rPr lang="en-US" sz="1600" dirty="0"/>
              <a:t>Requesting information by December 31, 2016 using template</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2199868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280</Words>
  <Application>Microsoft Office PowerPoint</Application>
  <PresentationFormat>On-screen Show (4:3)</PresentationFormat>
  <Paragraphs>27</Paragraphs>
  <Slides>3</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Arial</vt:lpstr>
      <vt:lpstr>Diamond Grid 16x9</vt:lpstr>
      <vt:lpstr>Compendia Working Group</vt:lpstr>
      <vt:lpstr>WRF Compendia</vt:lpstr>
      <vt:lpstr>Methods of Analysis Compendium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2024-10-23T18:18:01Z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