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57" r:id="rId4"/>
    <p:sldId id="294" r:id="rId5"/>
    <p:sldId id="289" r:id="rId6"/>
    <p:sldId id="290" r:id="rId7"/>
    <p:sldId id="291" r:id="rId8"/>
    <p:sldId id="292" r:id="rId9"/>
    <p:sldId id="288" r:id="rId10"/>
    <p:sldId id="259" r:id="rId11"/>
    <p:sldId id="258" r:id="rId12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S PGothic" panose="020B0600070205080204" pitchFamily="34" charset="-128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  <p:embeddedFont>
      <p:font typeface="MS PGothic" panose="020B0600070205080204" pitchFamily="34" charset="-128"/>
      <p:regular r:id="rId19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94660"/>
  </p:normalViewPr>
  <p:slideViewPr>
    <p:cSldViewPr>
      <p:cViewPr varScale="1">
        <p:scale>
          <a:sx n="94" d="100"/>
          <a:sy n="94" d="100"/>
        </p:scale>
        <p:origin x="84" y="27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50" y="-108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228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413" y="1"/>
            <a:ext cx="2890228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54D8-FC10-4724-AD80-5A11BFFA70E6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22"/>
            <a:ext cx="2890228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413" y="9429322"/>
            <a:ext cx="2890228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C577-8BB0-4310-9DCE-EC0E0001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413" y="1"/>
            <a:ext cx="2890228" cy="495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1E2771-1457-4A74-B220-57A8C9A9A8DF}" type="datetimeFigureOut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199" y="4715482"/>
            <a:ext cx="5334691" cy="4466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413" y="9429323"/>
            <a:ext cx="2890228" cy="495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880D1B6-FDF4-46BC-A318-2823D4B63C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47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D8A725-C2EC-4E99-BEDE-2DB41201C246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5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490756-C61C-495A-8A87-BD90634EF1CE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4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2A28D5-A7AA-4BB5-A9DB-10B02EB07F85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1108D1-61F3-483C-8A33-EDF4E7B81345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3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3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5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7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1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B0FC1-35D2-499A-ABBA-71EFA4F55DF7}" type="slidenum">
              <a:rPr lang="en-US" altLang="ru-RU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9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D01C-F099-4054-A001-0853ECBEB68F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F13B-A050-4FF7-8B0A-FCA88152CF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9886871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E399-4D61-4238-AE5D-6C73057E2A86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5D1F-2AA2-4793-941B-0C8E8C90F4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861778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3B78-21EC-4E58-89A7-5A2990D09600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8895-3B69-4897-B50C-75461E56DE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6674918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9AD3-B72D-482D-A0C2-A0D29E5C1EC7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417E-0AC6-49E4-B67D-8D569924EF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123648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1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5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CBFF-99F8-4B47-8F28-5C3AFE80CD30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A581-A6B4-4EA6-976D-A7B3DB2911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5279565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4E6-1E94-4B4A-9638-B1BF3A99C20F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4AB5-19BB-4299-B819-6D93944B87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3873153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484B-6A09-44B0-8295-87318EF384C8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0B7C-BE97-4E42-AD7F-54C905ADB7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13866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1E22-722F-4789-91ED-C126E0E2D656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4CAC-F919-450F-B368-DA920BD95D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10357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263C-BBC8-4837-B784-7AA8D6ECDE0A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2DDC-61AC-4302-9F38-40B3C02286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7272377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2928-A7A1-4919-B7C8-E97D0FED6CF2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EA9E-B334-4CF3-98B1-66C0922E06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366767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None/>
              <a:defRPr/>
            </a:pPr>
            <a:endParaRPr lang="en-US" sz="3200" dirty="0">
              <a:latin typeface="Gill Sans MT" charset="0"/>
              <a:ea typeface="+mn-ea"/>
              <a:cs typeface="Arial" charset="0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59E8-313C-413D-A367-C3DA8A71CB22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ECAB-0EF7-4A4E-9A92-A3D06300E7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6087348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21898-6C2E-4554-ACBD-FF99815CDB4B}" type="datetime1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fld id="{A634782B-9D8B-4DB5-B588-DAF6B7A88D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28" r:id="rId2"/>
    <p:sldLayoutId id="2147484234" r:id="rId3"/>
    <p:sldLayoutId id="2147484229" r:id="rId4"/>
    <p:sldLayoutId id="2147484235" r:id="rId5"/>
    <p:sldLayoutId id="2147484230" r:id="rId6"/>
    <p:sldLayoutId id="2147484236" r:id="rId7"/>
    <p:sldLayoutId id="2147484237" r:id="rId8"/>
    <p:sldLayoutId id="2147484238" r:id="rId9"/>
    <p:sldLayoutId id="2147484231" r:id="rId10"/>
    <p:sldLayoutId id="2147484232" r:id="rId11"/>
  </p:sldLayoutIdLst>
  <p:transition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0"/>
            <a:ext cx="7467600" cy="3733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APEC WRF Survey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 Laboratory Capacity Building: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Recommendations from the survey.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000" dirty="0">
                <a:effectLst/>
                <a:ea typeface="ＭＳ Ｐゴシック" charset="0"/>
              </a:rPr>
              <a:t>Session 6:  Enhanced Risk Controls</a:t>
            </a:r>
            <a:br>
              <a:rPr lang="en-US" sz="2000" dirty="0">
                <a:effectLst/>
                <a:ea typeface="ＭＳ Ｐゴシック" charset="0"/>
              </a:rPr>
            </a:br>
            <a:r>
              <a:rPr lang="en-US" sz="2000" dirty="0">
                <a:effectLst/>
                <a:ea typeface="ＭＳ Ｐゴシック" charset="0"/>
              </a:rPr>
              <a:t>Beijing International Convention Center</a:t>
            </a:r>
            <a:br>
              <a:rPr lang="en-US" sz="2000" dirty="0">
                <a:effectLst/>
                <a:ea typeface="ＭＳ Ｐゴシック" charset="0"/>
              </a:rPr>
            </a:br>
            <a:r>
              <a:rPr lang="en-US" sz="2000" dirty="0">
                <a:effectLst/>
                <a:ea typeface="ＭＳ Ｐゴシック" charset="0"/>
              </a:rPr>
              <a:t>September 12, 2014</a:t>
            </a:r>
            <a:br>
              <a:rPr lang="en-US" sz="2000" dirty="0">
                <a:effectLst/>
                <a:ea typeface="ＭＳ Ｐゴシック" charset="0"/>
              </a:rPr>
            </a:b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819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8DA092-9618-4A8F-A301-72A1AB551C0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8197" name="Picture 6" descr="APEC Logo_vertical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APEC China 2014 Logo Horizontal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E08B9-EE74-4CC4-A034-849F1789E8C7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63613" y="1295400"/>
            <a:ext cx="81803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99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APEC WRF Working Group on Enhanced Risk Controls: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Steve Guy,  Australia (chair)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</a:t>
            </a: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steve.guy@awbc.com.a</a:t>
            </a:r>
            <a:r>
              <a:rPr lang="en-US" sz="1600" dirty="0">
                <a:solidFill>
                  <a:srgbClr val="0000FF"/>
                </a:solidFill>
                <a:latin typeface="Gill Sans MT" panose="020B0502020104020203" pitchFamily="34" charset="0"/>
              </a:rPr>
              <a:t>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Tony Battaglene,  Australia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tony@wfa.org.au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Tian Ling, China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tianling2008@yahoo.com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Wang Cheng, China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Wangc@shciq.gov.cn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Shi </a:t>
            </a:r>
            <a:r>
              <a:rPr lang="en-US" sz="1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Yiyin</a:t>
            </a: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, China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shiyy@shciq.gov.cn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Ni </a:t>
            </a:r>
            <a:r>
              <a:rPr lang="en-US" sz="1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Xinlu</a:t>
            </a: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, China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nixl@shciq.gov.cn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Alexander Kolesnov, Russian Federation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sekretariat@biolab.ru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Stefan Lin, Chinese Taipei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cwlin@mail.nta.gow.tw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Patricia Nedialkova, United States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Patricia.Nedialkova@ttb.gov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Vien</a:t>
            </a: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Chinh</a:t>
            </a:r>
            <a:r>
              <a:rPr lang="en-US" sz="1600" b="1" dirty="0">
                <a:solidFill>
                  <a:schemeClr val="tx2"/>
                </a:solidFill>
                <a:latin typeface="Gill Sans MT" panose="020B0502020104020203" pitchFamily="34" charset="0"/>
              </a:rPr>
              <a:t>, Viet Nam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– </a:t>
            </a:r>
            <a:r>
              <a:rPr lang="en-US" sz="1600" u="sng" dirty="0">
                <a:solidFill>
                  <a:srgbClr val="0000FF"/>
                </a:solidFill>
                <a:latin typeface="Gill Sans MT" panose="020B0502020104020203" pitchFamily="34" charset="0"/>
              </a:rPr>
              <a:t>chienvc66@yahoo.com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48FDD3-5479-44F3-9BAC-7BF43BF028FE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1999" y="2971800"/>
            <a:ext cx="6797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5146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9718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34290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886200" eaLnBrk="0" fontAlgn="base" hangingPunct="0">
              <a:spcAft>
                <a:spcPct val="0"/>
              </a:spcAft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THANK  YOU 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  ATTENTION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2C95F-CBC1-4485-85CC-CB3718EC6037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6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6641" y="5739467"/>
            <a:ext cx="708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u="sng" dirty="0">
                <a:solidFill>
                  <a:srgbClr val="0000FF"/>
                </a:solidFill>
              </a:rPr>
              <a:t>https://adobeformscentral.com/?f=gTWcrKY5Y7FZV4yvpro9bA#</a:t>
            </a:r>
            <a:endParaRPr lang="ru-RU" u="sng" dirty="0">
              <a:solidFill>
                <a:srgbClr val="0000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Application on-line form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7" y="2156142"/>
            <a:ext cx="1822226" cy="25200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97" y="2391356"/>
            <a:ext cx="1857641" cy="25200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14" y="2626569"/>
            <a:ext cx="1851889" cy="25200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22" y="2864587"/>
            <a:ext cx="1858749" cy="25200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Responding laboratories</a:t>
            </a:r>
            <a:r>
              <a:rPr lang="ru-RU" sz="2000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66811" y="2133600"/>
            <a:ext cx="7543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Gill Sans MT" panose="020B0502020104020203" pitchFamily="34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6 laboratories from 8 economies</a:t>
            </a:r>
            <a:r>
              <a:rPr lang="ru-RU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July 30,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 2014)</a:t>
            </a: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Australia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Chile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Chinese Taipei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>
                <a:solidFill>
                  <a:schemeClr val="tx2"/>
                </a:solidFill>
                <a:latin typeface="Gill Sans MT" panose="020B0502020104020203" pitchFamily="34" charset="0"/>
              </a:rPr>
              <a:t>Hong Kong, China</a:t>
            </a: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New Zealand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Russian Federation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ru-RU" sz="1600" dirty="0">
                <a:solidFill>
                  <a:schemeClr val="tx2"/>
                </a:solidFill>
                <a:latin typeface="Gill Sans MT" panose="020B0502020104020203" pitchFamily="34" charset="0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United States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612900" algn="l"/>
              </a:tabLst>
              <a:defRPr/>
            </a:pP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</a:t>
            </a:r>
            <a:r>
              <a:rPr lang="en-US" sz="1600">
                <a:solidFill>
                  <a:schemeClr val="tx2"/>
                </a:solidFill>
                <a:latin typeface="Gill Sans MT" panose="020B0502020104020203" pitchFamily="34" charset="0"/>
              </a:rPr>
              <a:t>	Viet Nam</a:t>
            </a:r>
            <a:endParaRPr lang="en-US" sz="1600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74" y="3190336"/>
            <a:ext cx="3218611" cy="2079534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Gill Sans MT" panose="020B0502020104020203" pitchFamily="34" charset="0"/>
              </a:rPr>
              <a:t>ring tests (proficiency testing)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2590800"/>
            <a:ext cx="754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Establishment of a programme of ring tests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tx2"/>
                </a:solidFill>
                <a:latin typeface="Gill Sans MT" panose="020B0502020104020203" pitchFamily="34" charset="0"/>
              </a:rPr>
              <a:t>Analytes proposed </a:t>
            </a: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for ring tests                                                               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(e.g. alcohol, methanol, sulphites)</a:t>
            </a:r>
            <a:endParaRPr lang="en-US" sz="1600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Testing of metals                                                                          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(exceeding of limits &amp; risk assessment for the establishment of limits)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     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Platform for ring tests                                                                         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(The Asia-Pacific Laboratory Accreditation Cooperation – APLAC)     </a:t>
            </a:r>
            <a:endParaRPr lang="en-US" sz="1600" u="sng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0118221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Gill Sans MT" panose="020B0502020104020203" pitchFamily="34" charset="0"/>
              </a:rPr>
              <a:t>accuracy &amp; reliability of analytical results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3048000"/>
            <a:ext cx="76200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Determination of the uncertainty (LOD/LOQ) associated with test results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Knowledge sharing                                                                          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(volunteer labs and/or experts; guideline for determination of uncertainty)</a:t>
            </a:r>
            <a:endParaRPr lang="en-US" sz="1600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45858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Gill Sans MT" panose="020B0502020104020203" pitchFamily="34" charset="0"/>
              </a:rPr>
              <a:t>mutual recognition of testing reports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3048000"/>
            <a:ext cx="64770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APEC objective  for trade facilitation &amp; ISO 17025 accreditation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Exploration of means for acceptance of testing reports                                                                           </a:t>
            </a:r>
            <a:endParaRPr lang="en-US" sz="1600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611670" y="6229350"/>
            <a:ext cx="304800" cy="152400"/>
          </a:xfrm>
          <a:prstGeom prst="rightArrow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17730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experience &amp; knowledge of chemists (experts)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3048000"/>
            <a:ext cx="76200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Sharing test methods, ideas, findings &amp; initiatives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Hosting laboratories for experience &amp; knowledge sharing                                                                           </a:t>
            </a:r>
            <a:endParaRPr lang="en-US" sz="1600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611670" y="6229350"/>
            <a:ext cx="304800" cy="152400"/>
          </a:xfrm>
          <a:prstGeom prst="rightArrow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031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methods of analysis (analytes)</a:t>
            </a:r>
            <a:r>
              <a:rPr lang="en-US" sz="2000" dirty="0">
                <a:solidFill>
                  <a:schemeClr val="tx2"/>
                </a:solidFill>
              </a:rPr>
              <a:t>    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2861568"/>
            <a:ext cx="5791202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Establishment of a compendium of methods of analysis                             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(in cooperation with the Working Group on Compendia)</a:t>
            </a: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Evaluation of method’s performance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Priority test methods                                                                         </a:t>
            </a:r>
            <a:r>
              <a:rPr lang="en-US" sz="1600" dirty="0">
                <a:solidFill>
                  <a:schemeClr val="tx2"/>
                </a:solidFill>
                <a:latin typeface="Gill Sans MT" panose="020B0502020104020203" pitchFamily="34" charset="0"/>
              </a:rPr>
              <a:t>(parameters important for human health &amp; safety)</a:t>
            </a: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                                                                      </a:t>
            </a:r>
            <a:endParaRPr lang="en-US" sz="1600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611670" y="6229350"/>
            <a:ext cx="304800" cy="152400"/>
          </a:xfrm>
          <a:prstGeom prst="rightArrow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33470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37D650-2423-4756-BA14-86338BBA8542}" type="slidenum">
              <a:rPr lang="en-US" altLang="ru-RU" sz="1200" smtClean="0">
                <a:solidFill>
                  <a:srgbClr val="0D0D0D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ru-RU" sz="1200">
              <a:solidFill>
                <a:srgbClr val="0D0D0D"/>
              </a:solidFill>
            </a:endParaRPr>
          </a:p>
        </p:txBody>
      </p:sp>
      <p:pic>
        <p:nvPicPr>
          <p:cNvPr id="9" name="Picture 1" descr="APEC China 2014 Logo Horizontal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2988"/>
            <a:ext cx="15683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Ferman PC Take 2\AppData\Local\Temp\APEC_Wine_Regulatory_Forum_Logo-2014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12151"/>
            <a:ext cx="257096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PEC Logo_vertical30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04800"/>
            <a:ext cx="91546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71598" y="1295400"/>
            <a:ext cx="7339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latin typeface="Gill Sans MT" panose="020B0502020104020203" pitchFamily="34" charset="0"/>
              </a:rPr>
              <a:t>APEC WRF Survey on Laboratory Capacity Building: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latin typeface="Gill Sans MT" panose="020B0502020104020203" pitchFamily="34" charset="0"/>
              </a:rPr>
              <a:t>Recommendations – </a:t>
            </a:r>
            <a:r>
              <a:rPr lang="en-US" sz="2000" dirty="0">
                <a:solidFill>
                  <a:srgbClr val="0000FF"/>
                </a:solidFill>
                <a:latin typeface="Gill Sans MT" panose="020B0502020104020203" pitchFamily="34" charset="0"/>
              </a:rPr>
              <a:t>basic </a:t>
            </a:r>
            <a:r>
              <a:rPr 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issues resulting from </a:t>
            </a:r>
            <a:r>
              <a:rPr lang="en-US" sz="2000" dirty="0">
                <a:solidFill>
                  <a:srgbClr val="0000FF"/>
                </a:solidFill>
                <a:latin typeface="Gill Sans MT" panose="020B0502020104020203" pitchFamily="34" charset="0"/>
              </a:rPr>
              <a:t>the survey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71598" y="2590800"/>
            <a:ext cx="7543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Ring test (proficiency testing)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Accuracy &amp; reliability of analytical results</a:t>
            </a:r>
            <a:endParaRPr lang="en-US" u="sng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Mutual recognition of testing reports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     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Experience &amp; knowledge of chemists (experts)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   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Methods of analysis (analytes)   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</a:t>
            </a:r>
            <a:endParaRPr lang="en-US" sz="1600" u="sng" dirty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574257"/>
      </p:ext>
    </p:extLst>
  </p:cSld>
  <p:clrMapOvr>
    <a:masterClrMapping/>
  </p:clrMapOvr>
  <p:transition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4508</TotalTime>
  <Words>497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Calibri</vt:lpstr>
      <vt:lpstr>MS PGothic</vt:lpstr>
      <vt:lpstr>Gill Sans MT</vt:lpstr>
      <vt:lpstr>Wingdings 2</vt:lpstr>
      <vt:lpstr>Wingdings</vt:lpstr>
      <vt:lpstr>Arial</vt:lpstr>
      <vt:lpstr>MS PGothic</vt:lpstr>
      <vt:lpstr>Verdana</vt:lpstr>
      <vt:lpstr>Corbel</vt:lpstr>
      <vt:lpstr>Solstice</vt:lpstr>
      <vt:lpstr>APEC WRF Survey  on Laboratory Capacity Building:  Recommendations from the survey.  Session 6:  Enhanced Risk Controls Beijing International Convention Center September 12,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MGUPP/Rosstandart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(draft)</dc:title>
  <dc:subject>Recommendations from the survey</dc:subject>
  <dc:creator>Alexander Kolesnov</dc:creator>
  <cp:keywords>APEC, WRF, wine, vine</cp:keywords>
  <dc:description>29.08.2014</dc:description>
  <cp:lastModifiedBy>Intern DC</cp:lastModifiedBy>
  <cp:revision>341</cp:revision>
  <cp:lastPrinted>2014-08-26T09:13:36Z</cp:lastPrinted>
  <dcterms:created xsi:type="dcterms:W3CDTF">2011-07-13T19:15:32Z</dcterms:created>
  <dcterms:modified xsi:type="dcterms:W3CDTF">2017-10-18T17:11:15Z</dcterms:modified>
  <cp:category>APEC</cp:category>
</cp:coreProperties>
</file>