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0" y="28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019D0-B79B-4C31-AB8A-5B0F91FD04D0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422B6-94B8-45E2-9206-6270C3C726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1145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22B6-94B8-45E2-9206-6270C3C726D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2506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377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195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37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3266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599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345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901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086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372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354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189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D5C6F-2EAC-423C-B972-A72E944A8231}" type="datetimeFigureOut">
              <a:rPr lang="en-AU" smtClean="0"/>
              <a:t>18/10/2017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2756-BAFC-4305-8CA7-C7AADA02DA9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267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adobeformscentral.com/?f=gTWcrKY5Y7FZV4yvpro9b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APEC WRF WG</a:t>
            </a:r>
            <a:br>
              <a:rPr lang="en-AU" dirty="0"/>
            </a:br>
            <a:r>
              <a:rPr lang="en-AU" dirty="0"/>
              <a:t>- Enhanced Risk Controls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sz="1800" dirty="0"/>
              <a:t>Steve Guy (Australia)</a:t>
            </a:r>
          </a:p>
          <a:p>
            <a:r>
              <a:rPr lang="en-AU" sz="1800" dirty="0"/>
              <a:t>Patricia Nedialkova (USA)</a:t>
            </a:r>
          </a:p>
          <a:p>
            <a:r>
              <a:rPr lang="en-AU" sz="1800" dirty="0"/>
              <a:t>Stefan Lin (Chinese Taipei)</a:t>
            </a:r>
          </a:p>
          <a:p>
            <a:r>
              <a:rPr lang="en-AU" sz="1800" dirty="0"/>
              <a:t>Alexander </a:t>
            </a:r>
            <a:r>
              <a:rPr lang="en-AU" sz="1800" dirty="0" err="1"/>
              <a:t>Kolesnov</a:t>
            </a:r>
            <a:r>
              <a:rPr lang="en-AU" sz="1800" dirty="0"/>
              <a:t> (Russian Federation)</a:t>
            </a:r>
          </a:p>
          <a:p>
            <a:r>
              <a:rPr lang="en-AU" sz="1800" dirty="0" err="1"/>
              <a:t>Vien</a:t>
            </a:r>
            <a:r>
              <a:rPr lang="en-AU" sz="1800" dirty="0"/>
              <a:t> </a:t>
            </a:r>
            <a:r>
              <a:rPr lang="en-AU" sz="1800" dirty="0" err="1"/>
              <a:t>Chinh</a:t>
            </a:r>
            <a:r>
              <a:rPr lang="en-AU" sz="1800" dirty="0"/>
              <a:t> </a:t>
            </a:r>
            <a:r>
              <a:rPr lang="en-AU" sz="1800" dirty="0" err="1"/>
              <a:t>Chien</a:t>
            </a:r>
            <a:r>
              <a:rPr lang="en-AU" sz="1800" dirty="0"/>
              <a:t> </a:t>
            </a:r>
            <a:r>
              <a:rPr lang="en-AU" sz="1800"/>
              <a:t>(Viet Nam</a:t>
            </a:r>
            <a:r>
              <a:rPr lang="en-AU" sz="1800" dirty="0"/>
              <a:t>)</a:t>
            </a:r>
          </a:p>
          <a:p>
            <a:endParaRPr lang="en-AU" dirty="0"/>
          </a:p>
        </p:txBody>
      </p:sp>
      <p:pic>
        <p:nvPicPr>
          <p:cNvPr id="5" name="Picture 1" descr="C:\Users\Ferman PC Take 2\AppData\Local\Temp\APEC_Wine_Regulatory_Forum_Logo-2014a-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832" y="212150"/>
            <a:ext cx="2952328" cy="768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116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836712"/>
            <a:ext cx="8229600" cy="868958"/>
          </a:xfrm>
        </p:spPr>
        <p:txBody>
          <a:bodyPr/>
          <a:lstStyle/>
          <a:p>
            <a:r>
              <a:rPr lang="en-AU" u="sng" dirty="0"/>
              <a:t>Reporting APEC Economies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AU" b="1" dirty="0"/>
          </a:p>
          <a:p>
            <a:r>
              <a:rPr lang="en-AU" b="1" dirty="0"/>
              <a:t>USA</a:t>
            </a:r>
            <a:r>
              <a:rPr lang="en-AU" dirty="0"/>
              <a:t>, </a:t>
            </a:r>
            <a:r>
              <a:rPr lang="en-AU" b="1"/>
              <a:t>Australia(4);</a:t>
            </a:r>
            <a:r>
              <a:rPr lang="en-AU"/>
              <a:t> </a:t>
            </a:r>
            <a:r>
              <a:rPr lang="en-AU" b="1" dirty="0"/>
              <a:t>New </a:t>
            </a:r>
            <a:r>
              <a:rPr lang="en-AU" b="1"/>
              <a:t>Zealand(2);</a:t>
            </a:r>
            <a:r>
              <a:rPr lang="en-AU"/>
              <a:t> Canada; </a:t>
            </a:r>
            <a:r>
              <a:rPr lang="en-AU" b="1" dirty="0"/>
              <a:t>Chile</a:t>
            </a:r>
          </a:p>
          <a:p>
            <a:r>
              <a:rPr lang="en-AU"/>
              <a:t>China; Japan; Korea; </a:t>
            </a:r>
            <a:r>
              <a:rPr lang="en-AU" b="1" dirty="0"/>
              <a:t>Hong </a:t>
            </a:r>
            <a:r>
              <a:rPr lang="en-AU" b="1"/>
              <a:t>Kong, China;</a:t>
            </a:r>
            <a:r>
              <a:rPr lang="en-AU"/>
              <a:t> </a:t>
            </a:r>
            <a:r>
              <a:rPr lang="en-AU" b="1" dirty="0"/>
              <a:t>Russia(5)</a:t>
            </a:r>
          </a:p>
          <a:p>
            <a:r>
              <a:rPr lang="en-AU"/>
              <a:t>Malaysia; Singapore; </a:t>
            </a:r>
            <a:r>
              <a:rPr lang="en-AU" b="1"/>
              <a:t>Viet Nam</a:t>
            </a:r>
            <a:r>
              <a:rPr lang="en-AU"/>
              <a:t>; Thailand; </a:t>
            </a:r>
            <a:r>
              <a:rPr lang="en-AU" b="1" dirty="0"/>
              <a:t>Chinese Taipei</a:t>
            </a:r>
          </a:p>
          <a:p>
            <a:r>
              <a:rPr lang="en-AU"/>
              <a:t>Mexico; Peru; Indonesia; </a:t>
            </a:r>
            <a:r>
              <a:rPr lang="en-AU" dirty="0"/>
              <a:t>Philippines</a:t>
            </a:r>
          </a:p>
          <a:p>
            <a:r>
              <a:rPr lang="en-AU"/>
              <a:t>Brunei; </a:t>
            </a:r>
            <a:r>
              <a:rPr lang="en-AU" dirty="0"/>
              <a:t>PNG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5" name="Picture 1" descr="C:\Users\Ferman PC Take 2\AppData\Local\Temp\APEC_Wine_Regulatory_Forum_Logo-2014a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212150"/>
            <a:ext cx="2952328" cy="768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406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368152"/>
          </a:xfrm>
        </p:spPr>
        <p:txBody>
          <a:bodyPr/>
          <a:lstStyle/>
          <a:p>
            <a:r>
              <a:rPr lang="en-AU" u="sng" dirty="0"/>
              <a:t>Terms of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r>
              <a:rPr lang="en-AU" dirty="0"/>
              <a:t>Underlying assumption: May be a need for enhanced laboratory capabilities and technical exchanges to ensure regulators have capacity to assess risk and to use sound science in regulating wine.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5" name="Picture 1" descr="C:\Users\Ferman PC Take 2\AppData\Local\Temp\APEC_Wine_Regulatory_Forum_Logo-2014a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212150"/>
            <a:ext cx="2952328" cy="768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885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AU" u="sng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AU" dirty="0"/>
          </a:p>
          <a:p>
            <a:r>
              <a:rPr lang="en-AU" dirty="0"/>
              <a:t>Distribute a survey on laboratory capabilities</a:t>
            </a:r>
          </a:p>
          <a:p>
            <a:r>
              <a:rPr lang="en-AU" u="sng" dirty="0">
                <a:hlinkClick r:id="rId2"/>
              </a:rPr>
              <a:t>https://adobeformscentral.com/?f=gTWcrKY5Y7FZV4yvpro9bA#</a:t>
            </a:r>
            <a:endParaRPr lang="en-AU" dirty="0"/>
          </a:p>
          <a:p>
            <a:r>
              <a:rPr lang="en-AU" dirty="0"/>
              <a:t>Collect responses and analyse results</a:t>
            </a:r>
          </a:p>
          <a:p>
            <a:r>
              <a:rPr lang="en-AU" dirty="0"/>
              <a:t>Identify any capacity building needs and recommend how they can be addressed</a:t>
            </a:r>
          </a:p>
          <a:p>
            <a:r>
              <a:rPr lang="en-AU" dirty="0"/>
              <a:t>Explore existing opportunities, including APEC FSCF Partnership Training Institute Network</a:t>
            </a:r>
          </a:p>
          <a:p>
            <a:r>
              <a:rPr lang="en-AU" dirty="0"/>
              <a:t>Consider APLAC when organising proficiency testing programs</a:t>
            </a:r>
          </a:p>
          <a:p>
            <a:r>
              <a:rPr lang="en-AU" dirty="0"/>
              <a:t>To recognise ISO 17025 (or equivalent) accredited labs when assessing compliance with regulatory limits</a:t>
            </a:r>
          </a:p>
          <a:p>
            <a:r>
              <a:rPr lang="en-AU" dirty="0"/>
              <a:t>To ensure any testing requirements are derived from APEC-endorsed principles of good regulatory practice and kept to a minimum.</a:t>
            </a:r>
          </a:p>
          <a:p>
            <a:endParaRPr lang="en-AU" dirty="0"/>
          </a:p>
        </p:txBody>
      </p:sp>
      <p:pic>
        <p:nvPicPr>
          <p:cNvPr id="5" name="Picture 1" descr="C:\Users\Ferman PC Take 2\AppData\Local\Temp\APEC_Wine_Regulatory_Forum_Logo-2014a-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832" y="212150"/>
            <a:ext cx="2952328" cy="768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330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AU" u="sng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AU" dirty="0"/>
          </a:p>
          <a:p>
            <a:r>
              <a:rPr lang="en-AU" dirty="0"/>
              <a:t>16 labs (5 from Russia, 2 from NZ, 4 from Australia, one each </a:t>
            </a:r>
            <a:r>
              <a:rPr lang="en-AU"/>
              <a:t>from USA; </a:t>
            </a:r>
            <a:r>
              <a:rPr lang="en-AU" dirty="0"/>
              <a:t>Hong </a:t>
            </a:r>
            <a:r>
              <a:rPr lang="en-AU"/>
              <a:t>Kong, China; Viet Nam; </a:t>
            </a:r>
            <a:r>
              <a:rPr lang="en-AU" dirty="0"/>
              <a:t>Chile and Chinese Taipei)</a:t>
            </a:r>
          </a:p>
          <a:p>
            <a:r>
              <a:rPr lang="en-AU" dirty="0"/>
              <a:t>All but one of responding labs ISO 17025 certified</a:t>
            </a:r>
          </a:p>
          <a:p>
            <a:r>
              <a:rPr lang="en-AU" dirty="0"/>
              <a:t>Only one lab tests &lt;500 wine samples per annum</a:t>
            </a:r>
          </a:p>
          <a:p>
            <a:r>
              <a:rPr lang="en-AU" dirty="0"/>
              <a:t>13 determine uncertainty</a:t>
            </a:r>
          </a:p>
          <a:p>
            <a:r>
              <a:rPr lang="en-AU" dirty="0"/>
              <a:t>7 test for authenticity</a:t>
            </a:r>
          </a:p>
          <a:p>
            <a:r>
              <a:rPr lang="en-AU" dirty="0"/>
              <a:t>81% AAS, 75% HPLC and UV/Vis, 69% GC, 63% Enzymatic and 44% GC-MS</a:t>
            </a:r>
          </a:p>
          <a:p>
            <a:r>
              <a:rPr lang="en-AU" dirty="0"/>
              <a:t>69% use OIV test methods, 56% AOAC methods</a:t>
            </a:r>
          </a:p>
          <a:p>
            <a:r>
              <a:rPr lang="en-AU" dirty="0"/>
              <a:t>15 labs participate in proficiency testing, 13 of which have an international component.</a:t>
            </a:r>
          </a:p>
        </p:txBody>
      </p:sp>
      <p:pic>
        <p:nvPicPr>
          <p:cNvPr id="5" name="Picture 1" descr="C:\Users\Ferman PC Take 2\AppData\Local\Temp\APEC_Wine_Regulatory_Forum_Logo-2014a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212150"/>
            <a:ext cx="2952328" cy="768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1506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AU" u="sng" dirty="0"/>
              <a:t>Next steps</a:t>
            </a:r>
            <a:br>
              <a:rPr lang="en-AU" u="sng" dirty="0"/>
            </a:br>
            <a:r>
              <a:rPr lang="en-AU" sz="1800" u="sng" dirty="0"/>
              <a:t>(to be discussed by Alexander and Patricia)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dirty="0"/>
              <a:t>Ring test programme</a:t>
            </a:r>
          </a:p>
          <a:p>
            <a:r>
              <a:rPr lang="en-AU" dirty="0"/>
              <a:t>Share knowledge of test uncertainty</a:t>
            </a:r>
          </a:p>
          <a:p>
            <a:r>
              <a:rPr lang="en-AU" dirty="0"/>
              <a:t>Consider mutual acceptance of test reports</a:t>
            </a:r>
          </a:p>
          <a:p>
            <a:r>
              <a:rPr lang="en-AU" dirty="0"/>
              <a:t>Register of willing laboratory hosts</a:t>
            </a:r>
          </a:p>
          <a:p>
            <a:r>
              <a:rPr lang="en-AU" dirty="0"/>
              <a:t>Establish compendium of methods of analysis</a:t>
            </a:r>
          </a:p>
          <a:p>
            <a:r>
              <a:rPr lang="en-AU" dirty="0"/>
              <a:t>Evaluation of method performance.</a:t>
            </a:r>
          </a:p>
        </p:txBody>
      </p:sp>
      <p:pic>
        <p:nvPicPr>
          <p:cNvPr id="5" name="Picture 1" descr="C:\Users\Ferman PC Take 2\AppData\Local\Temp\APEC_Wine_Regulatory_Forum_Logo-2014a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212150"/>
            <a:ext cx="2952328" cy="768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66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349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APEC WRF WG - Enhanced Risk Controls</vt:lpstr>
      <vt:lpstr>Reporting APEC Economies</vt:lpstr>
      <vt:lpstr>Terms of Reference</vt:lpstr>
      <vt:lpstr>Objectives</vt:lpstr>
      <vt:lpstr>Results</vt:lpstr>
      <vt:lpstr>Next steps (to be discussed by Alexander and Patricia)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APEC WRF WG - Enhanced Risk Controls</dc:title>
  <dc:creator>Windows User</dc:creator>
  <cp:lastModifiedBy>Intern DC</cp:lastModifiedBy>
  <cp:revision>14</cp:revision>
  <dcterms:created xsi:type="dcterms:W3CDTF">2014-04-26T04:27:31Z</dcterms:created>
  <dcterms:modified xsi:type="dcterms:W3CDTF">2017-10-18T17:15:51Z</dcterms:modified>
</cp:coreProperties>
</file>