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8" r:id="rId1"/>
  </p:sldMasterIdLst>
  <p:notesMasterIdLst>
    <p:notesMasterId r:id="rId21"/>
  </p:notesMasterIdLst>
  <p:handoutMasterIdLst>
    <p:handoutMasterId r:id="rId22"/>
  </p:handoutMasterIdLst>
  <p:sldIdLst>
    <p:sldId id="256" r:id="rId2"/>
    <p:sldId id="288" r:id="rId3"/>
    <p:sldId id="294" r:id="rId4"/>
    <p:sldId id="290" r:id="rId5"/>
    <p:sldId id="289" r:id="rId6"/>
    <p:sldId id="296" r:id="rId7"/>
    <p:sldId id="295" r:id="rId8"/>
    <p:sldId id="308" r:id="rId9"/>
    <p:sldId id="297" r:id="rId10"/>
    <p:sldId id="300" r:id="rId11"/>
    <p:sldId id="298" r:id="rId12"/>
    <p:sldId id="299" r:id="rId13"/>
    <p:sldId id="301" r:id="rId14"/>
    <p:sldId id="302" r:id="rId15"/>
    <p:sldId id="303" r:id="rId16"/>
    <p:sldId id="307" r:id="rId17"/>
    <p:sldId id="304" r:id="rId18"/>
    <p:sldId id="306" r:id="rId19"/>
    <p:sldId id="258" r:id="rId20"/>
  </p:sldIdLst>
  <p:sldSz cx="9144000" cy="6858000" type="screen4x3"/>
  <p:notesSz cx="6669088" cy="9926638"/>
  <p:embeddedFontLst>
    <p:embeddedFont>
      <p:font typeface="Calibri" panose="020F0502020204030204" pitchFamily="34" charset="0"/>
      <p:regular r:id="rId23"/>
      <p:bold r:id="rId24"/>
      <p:italic r:id="rId25"/>
      <p:boldItalic r:id="rId26"/>
    </p:embeddedFont>
    <p:embeddedFont>
      <p:font typeface="MS PGothic" panose="020B0600070205080204" pitchFamily="34" charset="-128"/>
      <p:regular r:id="rId27"/>
    </p:embeddedFont>
    <p:embeddedFont>
      <p:font typeface="Gill Sans MT" panose="020B0502020104020203" pitchFamily="34" charset="0"/>
      <p:regular r:id="rId28"/>
      <p:bold r:id="rId29"/>
      <p:italic r:id="rId30"/>
      <p:boldItalic r:id="rId31"/>
    </p:embeddedFont>
    <p:embeddedFont>
      <p:font typeface="Wingdings 2" panose="05020102010507070707" pitchFamily="18" charset="2"/>
      <p:regular r:id="rId32"/>
    </p:embeddedFont>
    <p:embeddedFont>
      <p:font typeface="MS PGothic" panose="020B0600070205080204" pitchFamily="34" charset="-128"/>
      <p:regular r:id="rId27"/>
    </p:embeddedFont>
    <p:embeddedFont>
      <p:font typeface="Verdana" panose="020B0604030504040204" pitchFamily="34" charset="0"/>
      <p:regular r:id="rId33"/>
      <p:bold r:id="rId34"/>
      <p:italic r:id="rId35"/>
      <p:boldItalic r:id="rId36"/>
    </p:embeddedFont>
    <p:embeddedFont>
      <p:font typeface="Corbel" panose="020B0503020204020204" pitchFamily="34" charset="0"/>
      <p:regular r:id="rId37"/>
      <p:bold r:id="rId38"/>
      <p:italic r:id="rId39"/>
      <p:boldItalic r:id="rId40"/>
    </p:embeddedFont>
  </p:embeddedFontLst>
  <p:defaultTextStyle>
    <a:defPPr>
      <a:defRPr lang="en-US"/>
    </a:defPPr>
    <a:lvl1pPr algn="l"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7" autoAdjust="0"/>
    <p:restoredTop sz="94660"/>
  </p:normalViewPr>
  <p:slideViewPr>
    <p:cSldViewPr>
      <p:cViewPr varScale="1">
        <p:scale>
          <a:sx n="94" d="100"/>
          <a:sy n="94" d="100"/>
        </p:scale>
        <p:origin x="84" y="27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1950" y="-108"/>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890228" cy="497317"/>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413" y="1"/>
            <a:ext cx="2890228" cy="497317"/>
          </a:xfrm>
          <a:prstGeom prst="rect">
            <a:avLst/>
          </a:prstGeom>
        </p:spPr>
        <p:txBody>
          <a:bodyPr vert="horz" lIns="91440" tIns="45720" rIns="91440" bIns="45720" rtlCol="0"/>
          <a:lstStyle>
            <a:lvl1pPr algn="r">
              <a:defRPr sz="1200"/>
            </a:lvl1pPr>
          </a:lstStyle>
          <a:p>
            <a:fld id="{D49D54D8-FC10-4724-AD80-5A11BFFA70E6}" type="datetimeFigureOut">
              <a:rPr lang="ru-RU" smtClean="0"/>
              <a:t>18.10.2017</a:t>
            </a:fld>
            <a:endParaRPr lang="ru-RU"/>
          </a:p>
        </p:txBody>
      </p:sp>
      <p:sp>
        <p:nvSpPr>
          <p:cNvPr id="4" name="Нижний колонтитул 3"/>
          <p:cNvSpPr>
            <a:spLocks noGrp="1"/>
          </p:cNvSpPr>
          <p:nvPr>
            <p:ph type="ftr" sz="quarter" idx="2"/>
          </p:nvPr>
        </p:nvSpPr>
        <p:spPr>
          <a:xfrm>
            <a:off x="0" y="9429322"/>
            <a:ext cx="2890228" cy="497316"/>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413" y="9429322"/>
            <a:ext cx="2890228" cy="497316"/>
          </a:xfrm>
          <a:prstGeom prst="rect">
            <a:avLst/>
          </a:prstGeom>
        </p:spPr>
        <p:txBody>
          <a:bodyPr vert="horz" lIns="91440" tIns="45720" rIns="91440" bIns="45720" rtlCol="0" anchor="b"/>
          <a:lstStyle>
            <a:lvl1pPr algn="r">
              <a:defRPr sz="1200"/>
            </a:lvl1pPr>
          </a:lstStyle>
          <a:p>
            <a:fld id="{623BC577-8BB0-4310-9DCE-EC0E00011B88}" type="slidenum">
              <a:rPr lang="ru-RU" smtClean="0"/>
              <a:t>‹#›</a:t>
            </a:fld>
            <a:endParaRPr lang="ru-RU"/>
          </a:p>
        </p:txBody>
      </p:sp>
    </p:spTree>
    <p:extLst>
      <p:ext uri="{BB962C8B-B14F-4D97-AF65-F5344CB8AC3E}">
        <p14:creationId xmlns:p14="http://schemas.microsoft.com/office/powerpoint/2010/main" val="276475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90228" cy="495675"/>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p:cNvSpPr>
            <a:spLocks noGrp="1"/>
          </p:cNvSpPr>
          <p:nvPr>
            <p:ph type="dt" idx="1"/>
          </p:nvPr>
        </p:nvSpPr>
        <p:spPr>
          <a:xfrm>
            <a:off x="3777413" y="1"/>
            <a:ext cx="2890228" cy="4956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871E2771-1457-4A74-B220-57A8C9A9A8DF}" type="datetimeFigureOut">
              <a:rPr lang="en-US"/>
              <a:pPr>
                <a:defRPr/>
              </a:pPr>
              <a:t>10/18/2017</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7199" y="4715482"/>
            <a:ext cx="5334691" cy="4466002"/>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9323"/>
            <a:ext cx="2890228" cy="495675"/>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777413" y="9429323"/>
            <a:ext cx="2890228" cy="4956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F880D1B6-FDF4-46BC-A318-2823D4B63CE7}" type="slidenum">
              <a:rPr lang="en-US" altLang="ru-RU"/>
              <a:pPr>
                <a:defRPr/>
              </a:pPr>
              <a:t>‹#›</a:t>
            </a:fld>
            <a:endParaRPr lang="en-US" altLang="ru-RU"/>
          </a:p>
        </p:txBody>
      </p:sp>
    </p:spTree>
    <p:extLst>
      <p:ext uri="{BB962C8B-B14F-4D97-AF65-F5344CB8AC3E}">
        <p14:creationId xmlns:p14="http://schemas.microsoft.com/office/powerpoint/2010/main" val="15347773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4BD8A725-C2EC-4E99-BEDE-2DB41201C246}" type="slidenum">
              <a:rPr lang="en-US" altLang="ru-RU" smtClean="0">
                <a:latin typeface="Arial" charset="0"/>
              </a:rPr>
              <a:pPr>
                <a:spcBef>
                  <a:spcPct val="0"/>
                </a:spcBef>
              </a:pPr>
              <a:t>1</a:t>
            </a:fld>
            <a:endParaRPr lang="en-US" altLang="ru-RU">
              <a:latin typeface="Arial" charset="0"/>
            </a:endParaRPr>
          </a:p>
        </p:txBody>
      </p:sp>
    </p:spTree>
    <p:extLst>
      <p:ext uri="{BB962C8B-B14F-4D97-AF65-F5344CB8AC3E}">
        <p14:creationId xmlns:p14="http://schemas.microsoft.com/office/powerpoint/2010/main" val="246795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10</a:t>
            </a:fld>
            <a:endParaRPr lang="en-US" altLang="ru-RU">
              <a:latin typeface="Arial" charset="0"/>
            </a:endParaRPr>
          </a:p>
        </p:txBody>
      </p:sp>
    </p:spTree>
    <p:extLst>
      <p:ext uri="{BB962C8B-B14F-4D97-AF65-F5344CB8AC3E}">
        <p14:creationId xmlns:p14="http://schemas.microsoft.com/office/powerpoint/2010/main" val="2198154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11</a:t>
            </a:fld>
            <a:endParaRPr lang="en-US" altLang="ru-RU">
              <a:latin typeface="Arial" charset="0"/>
            </a:endParaRPr>
          </a:p>
        </p:txBody>
      </p:sp>
    </p:spTree>
    <p:extLst>
      <p:ext uri="{BB962C8B-B14F-4D97-AF65-F5344CB8AC3E}">
        <p14:creationId xmlns:p14="http://schemas.microsoft.com/office/powerpoint/2010/main" val="195266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12</a:t>
            </a:fld>
            <a:endParaRPr lang="en-US" altLang="ru-RU">
              <a:latin typeface="Arial" charset="0"/>
            </a:endParaRPr>
          </a:p>
        </p:txBody>
      </p:sp>
    </p:spTree>
    <p:extLst>
      <p:ext uri="{BB962C8B-B14F-4D97-AF65-F5344CB8AC3E}">
        <p14:creationId xmlns:p14="http://schemas.microsoft.com/office/powerpoint/2010/main" val="3275897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13</a:t>
            </a:fld>
            <a:endParaRPr lang="en-US" altLang="ru-RU">
              <a:latin typeface="Arial" charset="0"/>
            </a:endParaRPr>
          </a:p>
        </p:txBody>
      </p:sp>
    </p:spTree>
    <p:extLst>
      <p:ext uri="{BB962C8B-B14F-4D97-AF65-F5344CB8AC3E}">
        <p14:creationId xmlns:p14="http://schemas.microsoft.com/office/powerpoint/2010/main" val="83851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14</a:t>
            </a:fld>
            <a:endParaRPr lang="en-US" altLang="ru-RU">
              <a:latin typeface="Arial" charset="0"/>
            </a:endParaRPr>
          </a:p>
        </p:txBody>
      </p:sp>
    </p:spTree>
    <p:extLst>
      <p:ext uri="{BB962C8B-B14F-4D97-AF65-F5344CB8AC3E}">
        <p14:creationId xmlns:p14="http://schemas.microsoft.com/office/powerpoint/2010/main" val="466495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15</a:t>
            </a:fld>
            <a:endParaRPr lang="en-US" altLang="ru-RU">
              <a:latin typeface="Arial" charset="0"/>
            </a:endParaRPr>
          </a:p>
        </p:txBody>
      </p:sp>
    </p:spTree>
    <p:extLst>
      <p:ext uri="{BB962C8B-B14F-4D97-AF65-F5344CB8AC3E}">
        <p14:creationId xmlns:p14="http://schemas.microsoft.com/office/powerpoint/2010/main" val="248087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16</a:t>
            </a:fld>
            <a:endParaRPr lang="en-US" altLang="ru-RU">
              <a:latin typeface="Arial" charset="0"/>
            </a:endParaRPr>
          </a:p>
        </p:txBody>
      </p:sp>
    </p:spTree>
    <p:extLst>
      <p:ext uri="{BB962C8B-B14F-4D97-AF65-F5344CB8AC3E}">
        <p14:creationId xmlns:p14="http://schemas.microsoft.com/office/powerpoint/2010/main" val="248087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17</a:t>
            </a:fld>
            <a:endParaRPr lang="en-US" altLang="ru-RU">
              <a:latin typeface="Arial" charset="0"/>
            </a:endParaRPr>
          </a:p>
        </p:txBody>
      </p:sp>
    </p:spTree>
    <p:extLst>
      <p:ext uri="{BB962C8B-B14F-4D97-AF65-F5344CB8AC3E}">
        <p14:creationId xmlns:p14="http://schemas.microsoft.com/office/powerpoint/2010/main" val="26931037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18</a:t>
            </a:fld>
            <a:endParaRPr lang="en-US" altLang="ru-RU">
              <a:latin typeface="Arial" charset="0"/>
            </a:endParaRPr>
          </a:p>
        </p:txBody>
      </p:sp>
    </p:spTree>
    <p:extLst>
      <p:ext uri="{BB962C8B-B14F-4D97-AF65-F5344CB8AC3E}">
        <p14:creationId xmlns:p14="http://schemas.microsoft.com/office/powerpoint/2010/main" val="2693103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772A28D5-A7AA-4BB5-A9DB-10B02EB07F85}" type="slidenum">
              <a:rPr lang="en-US" altLang="ru-RU" smtClean="0">
                <a:latin typeface="Arial" charset="0"/>
              </a:rPr>
              <a:pPr>
                <a:spcBef>
                  <a:spcPct val="0"/>
                </a:spcBef>
              </a:pPr>
              <a:t>19</a:t>
            </a:fld>
            <a:endParaRPr lang="en-US" altLang="ru-RU">
              <a:latin typeface="Arial" charset="0"/>
            </a:endParaRPr>
          </a:p>
        </p:txBody>
      </p:sp>
    </p:spTree>
    <p:extLst>
      <p:ext uri="{BB962C8B-B14F-4D97-AF65-F5344CB8AC3E}">
        <p14:creationId xmlns:p14="http://schemas.microsoft.com/office/powerpoint/2010/main" val="3372449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2</a:t>
            </a:fld>
            <a:endParaRPr lang="en-US" altLang="ru-RU">
              <a:latin typeface="Arial" charset="0"/>
            </a:endParaRPr>
          </a:p>
        </p:txBody>
      </p:sp>
    </p:spTree>
    <p:extLst>
      <p:ext uri="{BB962C8B-B14F-4D97-AF65-F5344CB8AC3E}">
        <p14:creationId xmlns:p14="http://schemas.microsoft.com/office/powerpoint/2010/main" val="2843897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3</a:t>
            </a:fld>
            <a:endParaRPr lang="en-US" altLang="ru-RU">
              <a:latin typeface="Arial" charset="0"/>
            </a:endParaRPr>
          </a:p>
        </p:txBody>
      </p:sp>
    </p:spTree>
    <p:extLst>
      <p:ext uri="{BB962C8B-B14F-4D97-AF65-F5344CB8AC3E}">
        <p14:creationId xmlns:p14="http://schemas.microsoft.com/office/powerpoint/2010/main" val="2319785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4</a:t>
            </a:fld>
            <a:endParaRPr lang="en-US" altLang="ru-RU">
              <a:latin typeface="Arial" charset="0"/>
            </a:endParaRPr>
          </a:p>
        </p:txBody>
      </p:sp>
    </p:spTree>
    <p:extLst>
      <p:ext uri="{BB962C8B-B14F-4D97-AF65-F5344CB8AC3E}">
        <p14:creationId xmlns:p14="http://schemas.microsoft.com/office/powerpoint/2010/main" val="371127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5</a:t>
            </a:fld>
            <a:endParaRPr lang="en-US" altLang="ru-RU">
              <a:latin typeface="Arial" charset="0"/>
            </a:endParaRPr>
          </a:p>
        </p:txBody>
      </p:sp>
    </p:spTree>
    <p:extLst>
      <p:ext uri="{BB962C8B-B14F-4D97-AF65-F5344CB8AC3E}">
        <p14:creationId xmlns:p14="http://schemas.microsoft.com/office/powerpoint/2010/main" val="258115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6</a:t>
            </a:fld>
            <a:endParaRPr lang="en-US" altLang="ru-RU">
              <a:latin typeface="Arial" charset="0"/>
            </a:endParaRPr>
          </a:p>
        </p:txBody>
      </p:sp>
    </p:spTree>
    <p:extLst>
      <p:ext uri="{BB962C8B-B14F-4D97-AF65-F5344CB8AC3E}">
        <p14:creationId xmlns:p14="http://schemas.microsoft.com/office/powerpoint/2010/main" val="347315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7</a:t>
            </a:fld>
            <a:endParaRPr lang="en-US" altLang="ru-RU">
              <a:latin typeface="Arial" charset="0"/>
            </a:endParaRPr>
          </a:p>
        </p:txBody>
      </p:sp>
    </p:spTree>
    <p:extLst>
      <p:ext uri="{BB962C8B-B14F-4D97-AF65-F5344CB8AC3E}">
        <p14:creationId xmlns:p14="http://schemas.microsoft.com/office/powerpoint/2010/main" val="426459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8</a:t>
            </a:fld>
            <a:endParaRPr lang="en-US" altLang="ru-RU">
              <a:latin typeface="Arial" charset="0"/>
            </a:endParaRPr>
          </a:p>
        </p:txBody>
      </p:sp>
    </p:spTree>
    <p:extLst>
      <p:ext uri="{BB962C8B-B14F-4D97-AF65-F5344CB8AC3E}">
        <p14:creationId xmlns:p14="http://schemas.microsoft.com/office/powerpoint/2010/main" val="420940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MS PGothic" pitchFamily="34" charset="-128"/>
              </a:defRPr>
            </a:lvl1pPr>
            <a:lvl2pPr marL="742950" indent="-285750">
              <a:spcBef>
                <a:spcPct val="30000"/>
              </a:spcBef>
              <a:defRPr sz="1200">
                <a:solidFill>
                  <a:schemeClr val="tx1"/>
                </a:solidFill>
                <a:latin typeface="Calibri" pitchFamily="34" charset="0"/>
                <a:ea typeface="MS PGothic" pitchFamily="34" charset="-128"/>
              </a:defRPr>
            </a:lvl2pPr>
            <a:lvl3pPr marL="1143000" indent="-228600">
              <a:spcBef>
                <a:spcPct val="30000"/>
              </a:spcBef>
              <a:defRPr sz="1200">
                <a:solidFill>
                  <a:schemeClr val="tx1"/>
                </a:solidFill>
                <a:latin typeface="Calibri" pitchFamily="34" charset="0"/>
                <a:ea typeface="MS PGothic" pitchFamily="34" charset="-128"/>
              </a:defRPr>
            </a:lvl3pPr>
            <a:lvl4pPr marL="1600200" indent="-228600">
              <a:spcBef>
                <a:spcPct val="30000"/>
              </a:spcBef>
              <a:defRPr sz="1200">
                <a:solidFill>
                  <a:schemeClr val="tx1"/>
                </a:solidFill>
                <a:latin typeface="Calibri" pitchFamily="34" charset="0"/>
                <a:ea typeface="MS PGothic" pitchFamily="34" charset="-128"/>
              </a:defRPr>
            </a:lvl4pPr>
            <a:lvl5pPr marL="2057400" indent="-22860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spcBef>
                <a:spcPct val="0"/>
              </a:spcBef>
            </a:pPr>
            <a:fld id="{305B0FC1-35D2-499A-ABBA-71EFA4F55DF7}" type="slidenum">
              <a:rPr lang="en-US" altLang="ru-RU" smtClean="0">
                <a:latin typeface="Arial" charset="0"/>
              </a:rPr>
              <a:pPr>
                <a:spcBef>
                  <a:spcPct val="0"/>
                </a:spcBef>
              </a:pPr>
              <a:t>9</a:t>
            </a:fld>
            <a:endParaRPr lang="en-US" altLang="ru-RU">
              <a:latin typeface="Arial" charset="0"/>
            </a:endParaRPr>
          </a:p>
        </p:txBody>
      </p:sp>
    </p:spTree>
    <p:extLst>
      <p:ext uri="{BB962C8B-B14F-4D97-AF65-F5344CB8AC3E}">
        <p14:creationId xmlns:p14="http://schemas.microsoft.com/office/powerpoint/2010/main" val="1598171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6"/>
          <p:cNvSpPr>
            <a:spLocks noGrp="1"/>
          </p:cNvSpPr>
          <p:nvPr>
            <p:ph type="dt" sz="half" idx="10"/>
          </p:nvPr>
        </p:nvSpPr>
        <p:spPr/>
        <p:txBody>
          <a:bodyPr/>
          <a:lstStyle>
            <a:lvl1pPr>
              <a:defRPr/>
            </a:lvl1pPr>
          </a:lstStyle>
          <a:p>
            <a:pPr>
              <a:defRPr/>
            </a:pPr>
            <a:fld id="{CC78D01C-F099-4054-A001-0853ECBEB68F}" type="datetime1">
              <a:rPr lang="en-US"/>
              <a:pPr>
                <a:defRPr/>
              </a:pPr>
              <a:t>10/18/2017</a:t>
            </a:fld>
            <a:endParaRPr lang="en-US"/>
          </a:p>
        </p:txBody>
      </p:sp>
      <p:sp>
        <p:nvSpPr>
          <p:cNvPr id="7" name="Footer Placeholder 19"/>
          <p:cNvSpPr>
            <a:spLocks noGrp="1"/>
          </p:cNvSpPr>
          <p:nvPr>
            <p:ph type="ftr" sz="quarter" idx="11"/>
          </p:nvPr>
        </p:nvSpPr>
        <p:spPr/>
        <p:txBody>
          <a:bodyPr/>
          <a:lstStyle>
            <a:lvl1pPr>
              <a:defRPr/>
            </a:lvl1pPr>
          </a:lstStyle>
          <a:p>
            <a:pPr>
              <a:defRPr/>
            </a:pPr>
            <a:endParaRPr lang="en-US"/>
          </a:p>
        </p:txBody>
      </p:sp>
      <p:sp>
        <p:nvSpPr>
          <p:cNvPr id="8" name="Slide Number Placeholder 9"/>
          <p:cNvSpPr>
            <a:spLocks noGrp="1"/>
          </p:cNvSpPr>
          <p:nvPr>
            <p:ph type="sldNum" sz="quarter" idx="12"/>
          </p:nvPr>
        </p:nvSpPr>
        <p:spPr/>
        <p:txBody>
          <a:bodyPr/>
          <a:lstStyle>
            <a:lvl1pPr>
              <a:defRPr/>
            </a:lvl1pPr>
          </a:lstStyle>
          <a:p>
            <a:pPr>
              <a:defRPr/>
            </a:pPr>
            <a:fld id="{8A97F13B-A050-4FF7-8B0A-FCA88152CF94}" type="slidenum">
              <a:rPr lang="en-US" altLang="ru-RU"/>
              <a:pPr>
                <a:defRPr/>
              </a:pPr>
              <a:t>‹#›</a:t>
            </a:fld>
            <a:endParaRPr lang="en-US" altLang="ru-RU"/>
          </a:p>
        </p:txBody>
      </p:sp>
    </p:spTree>
    <p:extLst>
      <p:ext uri="{BB962C8B-B14F-4D97-AF65-F5344CB8AC3E}">
        <p14:creationId xmlns:p14="http://schemas.microsoft.com/office/powerpoint/2010/main" val="3789886871"/>
      </p:ext>
    </p:extLst>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4CCBE399-4D61-4238-AE5D-6C73057E2A86}" type="datetime1">
              <a:rPr lang="en-US"/>
              <a:pPr>
                <a:defRPr/>
              </a:pPr>
              <a:t>10/18/2017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3885D1F-2AA2-4793-941B-0C8E8C90F4C5}" type="slidenum">
              <a:rPr lang="en-US" altLang="ru-RU"/>
              <a:pPr>
                <a:defRPr/>
              </a:pPr>
              <a:t>‹#›</a:t>
            </a:fld>
            <a:endParaRPr lang="en-US" altLang="ru-RU"/>
          </a:p>
        </p:txBody>
      </p:sp>
    </p:spTree>
    <p:extLst>
      <p:ext uri="{BB962C8B-B14F-4D97-AF65-F5344CB8AC3E}">
        <p14:creationId xmlns:p14="http://schemas.microsoft.com/office/powerpoint/2010/main" val="314861778"/>
      </p:ext>
    </p:extLst>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02F03B78-21EC-4E58-89A7-5A2990D09600}" type="datetime1">
              <a:rPr lang="en-US"/>
              <a:pPr>
                <a:defRPr/>
              </a:pPr>
              <a:t>10/18/2017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2B38895-3B69-4897-B50C-75461E56DE44}" type="slidenum">
              <a:rPr lang="en-US" altLang="ru-RU"/>
              <a:pPr>
                <a:defRPr/>
              </a:pPr>
              <a:t>‹#›</a:t>
            </a:fld>
            <a:endParaRPr lang="en-US" altLang="ru-RU"/>
          </a:p>
        </p:txBody>
      </p:sp>
    </p:spTree>
    <p:extLst>
      <p:ext uri="{BB962C8B-B14F-4D97-AF65-F5344CB8AC3E}">
        <p14:creationId xmlns:p14="http://schemas.microsoft.com/office/powerpoint/2010/main" val="1966674918"/>
      </p:ext>
    </p:extLst>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p:cNvSpPr>
            <a:spLocks noGrp="1"/>
          </p:cNvSpPr>
          <p:nvPr>
            <p:ph type="dt" sz="half" idx="10"/>
          </p:nvPr>
        </p:nvSpPr>
        <p:spPr/>
        <p:txBody>
          <a:bodyPr/>
          <a:lstStyle>
            <a:lvl1pPr>
              <a:defRPr/>
            </a:lvl1pPr>
          </a:lstStyle>
          <a:p>
            <a:pPr>
              <a:defRPr/>
            </a:pPr>
            <a:fld id="{D9909AD3-B72D-482D-A0C2-A0D29E5C1EC7}" type="datetime1">
              <a:rPr lang="en-US"/>
              <a:pPr>
                <a:defRPr/>
              </a:pPr>
              <a:t>10/18/2017</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B2B417E-0AC6-49E4-B67D-8D569924EF56}" type="slidenum">
              <a:rPr lang="en-US" altLang="ru-RU"/>
              <a:pPr>
                <a:defRPr/>
              </a:pPr>
              <a:t>‹#›</a:t>
            </a:fld>
            <a:endParaRPr lang="en-US" altLang="ru-RU"/>
          </a:p>
        </p:txBody>
      </p:sp>
    </p:spTree>
    <p:extLst>
      <p:ext uri="{BB962C8B-B14F-4D97-AF65-F5344CB8AC3E}">
        <p14:creationId xmlns:p14="http://schemas.microsoft.com/office/powerpoint/2010/main" val="4221236481"/>
      </p:ext>
    </p:extLst>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13"/>
          <p:cNvSpPr>
            <a:spLocks noChangeArrowheads="1"/>
          </p:cNvSpPr>
          <p:nvPr/>
        </p:nvSpPr>
        <p:spPr bwMode="invGray">
          <a:xfrm>
            <a:off x="2286000" y="0"/>
            <a:ext cx="76200" cy="6858000"/>
          </a:xfrm>
          <a:prstGeom prst="rect">
            <a:avLst/>
          </a:prstGeom>
          <a:solidFill>
            <a:schemeClr val="bg1"/>
          </a:solidFill>
          <a:ln>
            <a:noFill/>
          </a:ln>
          <a:effectLst>
            <a:outerShdw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ru-RU" sz="1800">
              <a:solidFill>
                <a:srgbClr val="FFFFFF"/>
              </a:solidFill>
              <a:latin typeface="Gill Sans MT" panose="020B0502020104020203" pitchFamily="34" charset="0"/>
            </a:endParaRPr>
          </a:p>
        </p:txBody>
      </p:sp>
      <p:sp>
        <p:nvSpPr>
          <p:cNvPr id="6" name="Oval 14"/>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7" name="Oval 15"/>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0070CBFF-99F8-4B47-8F28-5C3AFE80CD30}" type="datetime1">
              <a:rPr lang="en-US"/>
              <a:pPr>
                <a:defRPr/>
              </a:pPr>
              <a:t>10/18/2017</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5A2A581-A6B4-4EA6-976D-A7B3DB29112A}" type="slidenum">
              <a:rPr lang="en-US" altLang="ru-RU"/>
              <a:pPr>
                <a:defRPr/>
              </a:pPr>
              <a:t>‹#›</a:t>
            </a:fld>
            <a:endParaRPr lang="en-US" altLang="ru-RU"/>
          </a:p>
        </p:txBody>
      </p:sp>
    </p:spTree>
    <p:extLst>
      <p:ext uri="{BB962C8B-B14F-4D97-AF65-F5344CB8AC3E}">
        <p14:creationId xmlns:p14="http://schemas.microsoft.com/office/powerpoint/2010/main" val="3145279565"/>
      </p:ext>
    </p:extLst>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p:cNvSpPr>
            <a:spLocks noGrp="1"/>
          </p:cNvSpPr>
          <p:nvPr>
            <p:ph type="dt" sz="half" idx="10"/>
          </p:nvPr>
        </p:nvSpPr>
        <p:spPr/>
        <p:txBody>
          <a:bodyPr/>
          <a:lstStyle>
            <a:lvl1pPr>
              <a:defRPr/>
            </a:lvl1pPr>
          </a:lstStyle>
          <a:p>
            <a:pPr>
              <a:defRPr/>
            </a:pPr>
            <a:fld id="{488074E6-1E94-4B4A-9638-B1BF3A99C20F}" type="datetime1">
              <a:rPr lang="en-US"/>
              <a:pPr>
                <a:defRPr/>
              </a:pPr>
              <a:t>10/18/2017</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5BCC4AB5-19BB-4299-B819-6D93944B8732}" type="slidenum">
              <a:rPr lang="en-US" altLang="ru-RU"/>
              <a:pPr>
                <a:defRPr/>
              </a:pPr>
              <a:t>‹#›</a:t>
            </a:fld>
            <a:endParaRPr lang="en-US" altLang="ru-RU"/>
          </a:p>
        </p:txBody>
      </p:sp>
    </p:spTree>
    <p:extLst>
      <p:ext uri="{BB962C8B-B14F-4D97-AF65-F5344CB8AC3E}">
        <p14:creationId xmlns:p14="http://schemas.microsoft.com/office/powerpoint/2010/main" val="1513873153"/>
      </p:ext>
    </p:extLst>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A951484B-6A09-44B0-8295-87318EF384C8}" type="datetime1">
              <a:rPr lang="en-US"/>
              <a:pPr>
                <a:defRPr/>
              </a:pPr>
              <a:t>10/18/2017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EFB0B7C-BE97-4E42-AD7F-54C905ADB730}" type="slidenum">
              <a:rPr lang="en-US" altLang="ru-RU"/>
              <a:pPr>
                <a:defRPr/>
              </a:pPr>
              <a:t>‹#›</a:t>
            </a:fld>
            <a:endParaRPr lang="en-US" altLang="ru-RU"/>
          </a:p>
        </p:txBody>
      </p:sp>
    </p:spTree>
    <p:extLst>
      <p:ext uri="{BB962C8B-B14F-4D97-AF65-F5344CB8AC3E}">
        <p14:creationId xmlns:p14="http://schemas.microsoft.com/office/powerpoint/2010/main" val="409138668"/>
      </p:ext>
    </p:extLst>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p:cNvSpPr>
            <a:spLocks noGrp="1"/>
          </p:cNvSpPr>
          <p:nvPr>
            <p:ph type="dt" sz="half" idx="10"/>
          </p:nvPr>
        </p:nvSpPr>
        <p:spPr/>
        <p:txBody>
          <a:bodyPr/>
          <a:lstStyle>
            <a:lvl1pPr>
              <a:defRPr/>
            </a:lvl1pPr>
          </a:lstStyle>
          <a:p>
            <a:pPr>
              <a:defRPr/>
            </a:pPr>
            <a:fld id="{EF491E22-722F-4789-91ED-C126E0E2D656}" type="datetime1">
              <a:rPr lang="en-US"/>
              <a:pPr>
                <a:defRPr/>
              </a:pPr>
              <a:t>10/18/2017</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41844CAC-F919-450F-B368-DA920BD95D13}" type="slidenum">
              <a:rPr lang="en-US" altLang="ru-RU"/>
              <a:pPr>
                <a:defRPr/>
              </a:pPr>
              <a:t>‹#›</a:t>
            </a:fld>
            <a:endParaRPr lang="en-US" altLang="ru-RU"/>
          </a:p>
        </p:txBody>
      </p:sp>
    </p:spTree>
    <p:extLst>
      <p:ext uri="{BB962C8B-B14F-4D97-AF65-F5344CB8AC3E}">
        <p14:creationId xmlns:p14="http://schemas.microsoft.com/office/powerpoint/2010/main" val="211103574"/>
      </p:ext>
    </p:extLst>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13"/>
          <p:cNvSpPr>
            <a:spLocks noChangeArrowheads="1"/>
          </p:cNvSpPr>
          <p:nvPr/>
        </p:nvSpPr>
        <p:spPr bwMode="invGray">
          <a:xfrm>
            <a:off x="1014413" y="0"/>
            <a:ext cx="73025" cy="6858000"/>
          </a:xfrm>
          <a:prstGeom prst="rect">
            <a:avLst/>
          </a:prstGeom>
          <a:solidFill>
            <a:schemeClr val="bg1"/>
          </a:solidFill>
          <a:ln>
            <a:noFill/>
          </a:ln>
          <a:effectLst>
            <a:outerShdw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ru-RU" sz="1800">
              <a:solidFill>
                <a:srgbClr val="FFFFFF"/>
              </a:solidFill>
              <a:latin typeface="Gill Sans MT" panose="020B0502020104020203" pitchFamily="34" charset="0"/>
            </a:endParaRPr>
          </a:p>
        </p:txBody>
      </p:sp>
      <p:sp>
        <p:nvSpPr>
          <p:cNvPr id="4" name="Date Placeholder 1"/>
          <p:cNvSpPr>
            <a:spLocks noGrp="1"/>
          </p:cNvSpPr>
          <p:nvPr>
            <p:ph type="dt" sz="half" idx="10"/>
          </p:nvPr>
        </p:nvSpPr>
        <p:spPr/>
        <p:txBody>
          <a:bodyPr/>
          <a:lstStyle>
            <a:lvl1pPr>
              <a:defRPr/>
            </a:lvl1pPr>
          </a:lstStyle>
          <a:p>
            <a:pPr>
              <a:defRPr/>
            </a:pPr>
            <a:fld id="{4F2B263C-BBC8-4837-B784-7AA8D6ECDE0A}" type="datetime1">
              <a:rPr lang="en-US"/>
              <a:pPr>
                <a:defRPr/>
              </a:pPr>
              <a:t>10/18/2017</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0AA52DDC-61AC-4302-9F38-40B3C0228655}" type="slidenum">
              <a:rPr lang="en-US" altLang="ru-RU"/>
              <a:pPr>
                <a:defRPr/>
              </a:pPr>
              <a:t>‹#›</a:t>
            </a:fld>
            <a:endParaRPr lang="en-US" altLang="ru-RU"/>
          </a:p>
        </p:txBody>
      </p:sp>
    </p:spTree>
    <p:extLst>
      <p:ext uri="{BB962C8B-B14F-4D97-AF65-F5344CB8AC3E}">
        <p14:creationId xmlns:p14="http://schemas.microsoft.com/office/powerpoint/2010/main" val="1857272377"/>
      </p:ext>
    </p:extLst>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E43D2928-A7A1-4919-B7C8-E97D0FED6CF2}" type="datetime1">
              <a:rPr lang="en-US"/>
              <a:pPr>
                <a:defRPr/>
              </a:pPr>
              <a:t>10/18/2017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0714EA9E-B334-4CF3-98B1-66C0922E06A1}" type="slidenum">
              <a:rPr lang="en-US" altLang="ru-RU"/>
              <a:pPr>
                <a:defRPr/>
              </a:pPr>
              <a:t>‹#›</a:t>
            </a:fld>
            <a:endParaRPr lang="en-US" altLang="ru-RU"/>
          </a:p>
        </p:txBody>
      </p:sp>
    </p:spTree>
    <p:extLst>
      <p:ext uri="{BB962C8B-B14F-4D97-AF65-F5344CB8AC3E}">
        <p14:creationId xmlns:p14="http://schemas.microsoft.com/office/powerpoint/2010/main" val="2783667671"/>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eaLnBrk="1" hangingPunct="1">
              <a:lnSpc>
                <a:spcPts val="3000"/>
              </a:lnSpc>
              <a:spcBef>
                <a:spcPts val="600"/>
              </a:spcBef>
              <a:buClr>
                <a:schemeClr val="accent1"/>
              </a:buClr>
              <a:buSzPct val="80000"/>
              <a:buFont typeface="Wingdings 2" charset="2"/>
              <a:buNone/>
              <a:defRPr/>
            </a:pPr>
            <a:endParaRPr lang="en-US" sz="3200" dirty="0">
              <a:latin typeface="Gill Sans MT" charset="0"/>
              <a:ea typeface="+mn-ea"/>
              <a:cs typeface="Arial" charset="0"/>
            </a:endParaRPr>
          </a:p>
        </p:txBody>
      </p:sp>
      <p:sp>
        <p:nvSpPr>
          <p:cNvPr id="6" name="Flowchart: Process 13"/>
          <p:cNvSpPr>
            <a:spLocks noChangeArrowheads="1"/>
          </p:cNvSpPr>
          <p:nvPr/>
        </p:nvSpPr>
        <p:spPr bwMode="auto">
          <a:xfrm rot="19468671">
            <a:off x="396875" y="954088"/>
            <a:ext cx="685800" cy="204787"/>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BDAB1">
                <a:alpha val="39998"/>
              </a:srgb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ru-RU" sz="1800">
              <a:solidFill>
                <a:srgbClr val="FFFFFF"/>
              </a:solidFill>
              <a:latin typeface="Gill Sans MT" panose="020B0502020104020203" pitchFamily="34" charset="0"/>
            </a:endParaRPr>
          </a:p>
        </p:txBody>
      </p:sp>
      <p:sp>
        <p:nvSpPr>
          <p:cNvPr id="7" name="Flowchart: Process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chemeClr val="bg2">
                <a:alpha val="20000"/>
              </a:schemeClr>
            </a:outerShdw>
          </a:effec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ru-RU" sz="1800">
              <a:solidFill>
                <a:srgbClr val="FFFFFF"/>
              </a:solidFill>
              <a:latin typeface="Gill Sans MT" panose="020B0502020104020203" pitchFamily="34" charset="0"/>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3A5F59E8-313C-413D-A367-C3DA8A71CB22}" type="datetime1">
              <a:rPr lang="en-US"/>
              <a:pPr>
                <a:defRPr/>
              </a:pPr>
              <a:t>10/18/2017</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DFDECAB-0EF7-4A4E-9A92-A3D06300E781}" type="slidenum">
              <a:rPr lang="en-US" altLang="ru-RU"/>
              <a:pPr>
                <a:defRPr/>
              </a:pPr>
              <a:t>‹#›</a:t>
            </a:fld>
            <a:endParaRPr lang="en-US" altLang="ru-RU"/>
          </a:p>
        </p:txBody>
      </p:sp>
    </p:spTree>
    <p:extLst>
      <p:ext uri="{BB962C8B-B14F-4D97-AF65-F5344CB8AC3E}">
        <p14:creationId xmlns:p14="http://schemas.microsoft.com/office/powerpoint/2010/main" val="2446087348"/>
      </p:ext>
    </p:extLst>
  </p:cSld>
  <p:clrMapOvr>
    <a:masterClrMapping/>
  </p:clrMapOvr>
  <p:transition>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7" name="Oval 7"/>
          <p:cNvSpPr>
            <a:spLocks noChangeArrowheads="1"/>
          </p:cNvSpPr>
          <p:nvPr/>
        </p:nvSpPr>
        <p:spPr bwMode="auto">
          <a:xfrm>
            <a:off x="168275" y="20638"/>
            <a:ext cx="1703388"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ru-RU" sz="1800">
              <a:solidFill>
                <a:srgbClr val="FFFFFF"/>
              </a:solidFill>
              <a:latin typeface="Gill Sans MT" panose="020B0502020104020203" pitchFamily="34" charset="0"/>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5A788"/>
                </a:solidFill>
                <a:latin typeface="Gill Sans MT" panose="020B0502020104020203" pitchFamily="34" charset="0"/>
                <a:cs typeface="Arial" panose="020B0604020202020204" pitchFamily="34" charset="0"/>
              </a:defRPr>
            </a:lvl1pPr>
          </a:lstStyle>
          <a:p>
            <a:pPr>
              <a:defRPr/>
            </a:pPr>
            <a:fld id="{75B21898-6C2E-4554-ACBD-FF99815CDB4B}" type="datetime1">
              <a:rPr lang="en-US"/>
              <a:pPr>
                <a:defRPr/>
              </a:pPr>
              <a:t>10/18/2017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ea typeface="+mn-ea"/>
                <a:cs typeface="+mn-cs"/>
              </a:defRPr>
            </a:lvl1pPr>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itchFamily="34" charset="0"/>
                <a:cs typeface="Arial" charset="0"/>
              </a:defRPr>
            </a:lvl1pPr>
          </a:lstStyle>
          <a:p>
            <a:pPr>
              <a:defRPr/>
            </a:pPr>
            <a:fld id="{A634782B-9D8B-4DB5-B588-DAF6B7A88DBB}" type="slidenum">
              <a:rPr lang="en-US" altLang="ru-RU"/>
              <a:pPr>
                <a:defRPr/>
              </a:pPr>
              <a:t>‹#›</a:t>
            </a:fld>
            <a:endParaRPr lang="en-US" altLang="ru-RU"/>
          </a:p>
        </p:txBody>
      </p:sp>
      <p:sp>
        <p:nvSpPr>
          <p:cNvPr id="1037" name="Rectangle 14"/>
          <p:cNvSpPr>
            <a:spLocks noChangeArrowheads="1"/>
          </p:cNvSpPr>
          <p:nvPr/>
        </p:nvSpPr>
        <p:spPr bwMode="invGray">
          <a:xfrm>
            <a:off x="1014413" y="0"/>
            <a:ext cx="73025" cy="6858000"/>
          </a:xfrm>
          <a:prstGeom prst="rect">
            <a:avLst/>
          </a:prstGeom>
          <a:solidFill>
            <a:schemeClr val="bg1"/>
          </a:solidFill>
          <a:ln>
            <a:noFill/>
          </a:ln>
          <a:effectLst>
            <a:outerShdw dist="38000" dir="10800000" algn="tl" rotWithShape="0">
              <a:srgbClr val="706B5F">
                <a:alpha val="25000"/>
              </a:srgbClr>
            </a:outerShdw>
          </a:effectLst>
          <a:extLst>
            <a:ext uri="{91240B29-F687-4F45-9708-019B960494DF}">
              <a14:hiddenLine xmlns:a14="http://schemas.microsoft.com/office/drawing/2010/main" w="25400" cap="rnd">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ru-RU" sz="1800">
              <a:solidFill>
                <a:srgbClr val="FFFFFF"/>
              </a:solidFill>
              <a:latin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4233" r:id="rId1"/>
    <p:sldLayoutId id="2147484228" r:id="rId2"/>
    <p:sldLayoutId id="2147484234" r:id="rId3"/>
    <p:sldLayoutId id="2147484229" r:id="rId4"/>
    <p:sldLayoutId id="2147484235" r:id="rId5"/>
    <p:sldLayoutId id="2147484230" r:id="rId6"/>
    <p:sldLayoutId id="2147484236" r:id="rId7"/>
    <p:sldLayoutId id="2147484237" r:id="rId8"/>
    <p:sldLayoutId id="2147484238" r:id="rId9"/>
    <p:sldLayoutId id="2147484231" r:id="rId10"/>
    <p:sldLayoutId id="2147484232" r:id="rId11"/>
  </p:sldLayoutIdLst>
  <p:transition>
    <p:push dir="u"/>
  </p:transition>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300">
          <a:solidFill>
            <a:srgbClr val="572314"/>
          </a:solidFill>
          <a:latin typeface="Gill Sans MT" pitchFamily="34" charset="0"/>
          <a:ea typeface="MS PGothic" panose="020B0600070205080204" pitchFamily="34" charset="-128"/>
          <a:cs typeface="ＭＳ Ｐゴシック"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S PGothic" panose="020B0600070205080204" pitchFamily="34" charset="-128"/>
          <a:cs typeface="ＭＳ Ｐゴシック" charset="0"/>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S PGothic" panose="020B0600070205080204" pitchFamily="34" charset="-128"/>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S PGothic" panose="020B0600070205080204" pitchFamily="34" charset="-128"/>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S PGothic" panose="020B0600070205080204" pitchFamily="34" charset="-128"/>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S PGothic" panose="020B0600070205080204" pitchFamily="34" charset="-128"/>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Values_Proposal_290814.pptx" TargetMode="External"/><Relationship Id="rId5" Type="http://schemas.openxmlformats.org/officeDocument/2006/relationships/image" Target="../media/image3.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Values_Proposal_290814.pptx" TargetMode="External"/><Relationship Id="rId5" Type="http://schemas.openxmlformats.org/officeDocument/2006/relationships/image" Target="../media/image3.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Values_Proposal_290814.pptx" TargetMode="External"/><Relationship Id="rId5" Type="http://schemas.openxmlformats.org/officeDocument/2006/relationships/image" Target="../media/image3.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Values_Proposal_290814.pptx" TargetMode="External"/><Relationship Id="rId5" Type="http://schemas.openxmlformats.org/officeDocument/2006/relationships/image" Target="../media/image3.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Values_Proposal_290814.pptx" TargetMode="External"/><Relationship Id="rId5" Type="http://schemas.openxmlformats.org/officeDocument/2006/relationships/image" Target="../media/image3.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OIV_Codex_NGO_290814.pptx" TargetMode="External"/><Relationship Id="rId5" Type="http://schemas.openxmlformats.org/officeDocument/2006/relationships/image" Target="../media/image3.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OIV_Codex_NGO_290814.pptx" TargetMode="External"/><Relationship Id="rId5" Type="http://schemas.openxmlformats.org/officeDocument/2006/relationships/image" Target="../media/image3.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676400"/>
            <a:ext cx="7467600" cy="3733800"/>
          </a:xfrm>
        </p:spPr>
        <p:txBody>
          <a:bodyPr vert="horz" wrap="square" lIns="91440" tIns="45720" rIns="91440" bIns="45720" numCol="1" anchorCtr="0" compatLnSpc="1">
            <a:prstTxWarp prst="textNoShape">
              <a:avLst/>
            </a:prstTxWarp>
          </a:bodyPr>
          <a:lstStyle/>
          <a:p>
            <a:pPr eaLnBrk="1" hangingPunct="1">
              <a:defRPr/>
            </a:pPr>
            <a:br>
              <a:rPr lang="en-US" sz="2800" b="1" dirty="0">
                <a:effectLst>
                  <a:outerShdw blurRad="38100" dist="38100" dir="2700000" algn="tl">
                    <a:srgbClr val="DDDDDD"/>
                  </a:outerShdw>
                </a:effectLst>
                <a:ea typeface="ＭＳ Ｐゴシック" charset="0"/>
              </a:rPr>
            </a:br>
            <a:r>
              <a:rPr lang="en-US" sz="2800" b="1" dirty="0">
                <a:effectLst>
                  <a:outerShdw blurRad="38100" dist="38100" dir="2700000" algn="tl">
                    <a:srgbClr val="DDDDDD"/>
                  </a:outerShdw>
                </a:effectLst>
                <a:ea typeface="ＭＳ Ｐゴシック" charset="0"/>
              </a:rPr>
              <a:t>Establishment of a compendium </a:t>
            </a:r>
            <a:br>
              <a:rPr lang="en-US" sz="2800" b="1" dirty="0">
                <a:effectLst>
                  <a:outerShdw blurRad="38100" dist="38100" dir="2700000" algn="tl">
                    <a:srgbClr val="DDDDDD"/>
                  </a:outerShdw>
                </a:effectLst>
                <a:ea typeface="ＭＳ Ｐゴシック" charset="0"/>
              </a:rPr>
            </a:br>
            <a:r>
              <a:rPr lang="en-US" sz="2800" b="1" dirty="0">
                <a:effectLst>
                  <a:outerShdw blurRad="38100" dist="38100" dir="2700000" algn="tl">
                    <a:srgbClr val="DDDDDD"/>
                  </a:outerShdw>
                </a:effectLst>
                <a:ea typeface="ＭＳ Ｐゴシック" charset="0"/>
              </a:rPr>
              <a:t>of methods of analysis</a:t>
            </a:r>
            <a:r>
              <a:rPr lang="ru-RU" sz="2800" b="1" dirty="0">
                <a:effectLst>
                  <a:outerShdw blurRad="38100" dist="38100" dir="2700000" algn="tl">
                    <a:srgbClr val="DDDDDD"/>
                  </a:outerShdw>
                </a:effectLst>
                <a:ea typeface="ＭＳ Ｐゴシック" charset="0"/>
              </a:rPr>
              <a:t> </a:t>
            </a:r>
            <a:r>
              <a:rPr lang="en-US" sz="2800" b="1" dirty="0">
                <a:effectLst>
                  <a:outerShdw blurRad="38100" dist="38100" dir="2700000" algn="tl">
                    <a:srgbClr val="DDDDDD"/>
                  </a:outerShdw>
                </a:effectLst>
                <a:ea typeface="ＭＳ Ｐゴシック" charset="0"/>
              </a:rPr>
              <a:t>&amp; New test methods development</a:t>
            </a:r>
            <a:br>
              <a:rPr lang="en-US" sz="2800" b="1" dirty="0">
                <a:effectLst>
                  <a:outerShdw blurRad="38100" dist="38100" dir="2700000" algn="tl">
                    <a:srgbClr val="DDDDDD"/>
                  </a:outerShdw>
                </a:effectLst>
                <a:ea typeface="ＭＳ Ｐゴシック" charset="0"/>
              </a:rPr>
            </a:br>
            <a:br>
              <a:rPr lang="en-US" sz="2800" b="1" dirty="0">
                <a:effectLst>
                  <a:outerShdw blurRad="38100" dist="38100" dir="2700000" algn="tl">
                    <a:srgbClr val="DDDDDD"/>
                  </a:outerShdw>
                </a:effectLst>
                <a:ea typeface="ＭＳ Ｐゴシック" charset="0"/>
              </a:rPr>
            </a:br>
            <a:r>
              <a:rPr lang="en-US" sz="2000" dirty="0">
                <a:effectLst/>
                <a:ea typeface="ＭＳ Ｐゴシック" charset="0"/>
              </a:rPr>
              <a:t>Session 6:  Enhanced Risk Controls</a:t>
            </a:r>
            <a:br>
              <a:rPr lang="en-US" sz="2000" dirty="0">
                <a:effectLst/>
                <a:ea typeface="ＭＳ Ｐゴシック" charset="0"/>
              </a:rPr>
            </a:br>
            <a:r>
              <a:rPr lang="en-US" sz="2000" dirty="0">
                <a:effectLst/>
                <a:ea typeface="ＭＳ Ｐゴシック" charset="0"/>
              </a:rPr>
              <a:t>Beijing International Convention Center</a:t>
            </a:r>
            <a:br>
              <a:rPr lang="en-US" sz="2000" dirty="0">
                <a:effectLst/>
                <a:ea typeface="ＭＳ Ｐゴシック" charset="0"/>
              </a:rPr>
            </a:br>
            <a:r>
              <a:rPr lang="en-US" sz="2000" dirty="0">
                <a:effectLst/>
                <a:ea typeface="ＭＳ Ｐゴシック" charset="0"/>
              </a:rPr>
              <a:t>September 12, 2014</a:t>
            </a:r>
            <a:br>
              <a:rPr lang="en-US" sz="2000" dirty="0">
                <a:effectLst/>
                <a:ea typeface="ＭＳ Ｐゴシック" charset="0"/>
              </a:rPr>
            </a:br>
            <a:endParaRPr lang="en-US" sz="2000" b="1" dirty="0">
              <a:effectLst>
                <a:outerShdw blurRad="38100" dist="38100" dir="2700000" algn="tl">
                  <a:srgbClr val="DDDDDD"/>
                </a:outerShdw>
              </a:effectLst>
              <a:ea typeface="ＭＳ Ｐゴシック" charset="0"/>
            </a:endParaRPr>
          </a:p>
        </p:txBody>
      </p:sp>
      <p:sp>
        <p:nvSpPr>
          <p:cNvPr id="8195"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6C8DA092-9618-4A8F-A301-72A1AB551C02}" type="slidenum">
              <a:rPr lang="en-US" altLang="ru-RU" sz="1200" smtClean="0">
                <a:solidFill>
                  <a:srgbClr val="0D0D0D"/>
                </a:solidFill>
              </a:rPr>
              <a:pPr>
                <a:spcBef>
                  <a:spcPct val="0"/>
                </a:spcBef>
                <a:buClrTx/>
                <a:buSzTx/>
                <a:buFontTx/>
                <a:buNone/>
              </a:pPr>
              <a:t>1</a:t>
            </a:fld>
            <a:endParaRPr lang="en-US" altLang="ru-RU" sz="1200">
              <a:solidFill>
                <a:srgbClr val="0D0D0D"/>
              </a:solidFill>
            </a:endParaRPr>
          </a:p>
        </p:txBody>
      </p:sp>
      <p:pic>
        <p:nvPicPr>
          <p:cNvPr id="8197" name="Picture 6" descr="APEC Logo_vertical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7" name="Picture 1" descr="APEC China 2014 Logo Horizontal"/>
          <p:cNvPicPr>
            <a:picLocks noChangeAspect="1"/>
          </p:cNvPicPr>
          <p:nvPr/>
        </p:nvPicPr>
        <p:blipFill>
          <a:blip r:embed="rId5"/>
          <a:srcRect/>
          <a:stretch>
            <a:fillRect/>
          </a:stretch>
        </p:blipFill>
        <p:spPr bwMode="auto">
          <a:xfrm>
            <a:off x="1371600" y="332988"/>
            <a:ext cx="1568387" cy="540000"/>
          </a:xfrm>
          <a:prstGeom prst="rect">
            <a:avLst/>
          </a:prstGeom>
          <a:noFill/>
          <a:ln w="9525">
            <a:noFill/>
            <a:miter lim="800000"/>
            <a:headEnd/>
            <a:tailEnd/>
          </a:ln>
        </p:spPr>
      </p:pic>
    </p:spTree>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10</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New test methods development:</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Possible priority task - </a:t>
            </a:r>
            <a:r>
              <a:rPr lang="en-US" dirty="0">
                <a:solidFill>
                  <a:srgbClr val="0000FF"/>
                </a:solidFill>
                <a:latin typeface="+mn-lt"/>
              </a:rPr>
              <a:t>enhancement (extension) of methodological and instrumental capabilities</a:t>
            </a:r>
          </a:p>
          <a:p>
            <a:pPr eaLnBrk="1" fontAlgn="auto" hangingPunct="1">
              <a:spcBef>
                <a:spcPts val="0"/>
              </a:spcBef>
              <a:spcAft>
                <a:spcPts val="0"/>
              </a:spcAft>
              <a:defRPr/>
            </a:pPr>
            <a:endParaRPr lang="en-US" sz="1600" dirty="0">
              <a:solidFill>
                <a:schemeClr val="tx2"/>
              </a:solidFill>
              <a:latin typeface="+mn-lt"/>
            </a:endParaRPr>
          </a:p>
        </p:txBody>
      </p:sp>
      <p:sp>
        <p:nvSpPr>
          <p:cNvPr id="7" name="Text Box 10"/>
          <p:cNvSpPr txBox="1">
            <a:spLocks noChangeArrowheads="1"/>
          </p:cNvSpPr>
          <p:nvPr/>
        </p:nvSpPr>
        <p:spPr bwMode="auto">
          <a:xfrm>
            <a:off x="1295400" y="2667000"/>
            <a:ext cx="759777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endParaRPr lang="en-US" dirty="0">
              <a:solidFill>
                <a:schemeClr val="tx2"/>
              </a:solidFill>
              <a:latin typeface="+mn-lt"/>
            </a:endParaRPr>
          </a:p>
          <a:p>
            <a:pPr marL="342900" indent="-342900" eaLnBrk="1" fontAlgn="auto" hangingPunct="1">
              <a:spcBef>
                <a:spcPts val="0"/>
              </a:spcBef>
              <a:spcAft>
                <a:spcPts val="0"/>
              </a:spcAft>
              <a:buFont typeface="+mj-lt"/>
              <a:buAutoNum type="alphaUcPeriod"/>
              <a:defRPr/>
            </a:pPr>
            <a:r>
              <a:rPr lang="en-US" dirty="0">
                <a:solidFill>
                  <a:schemeClr val="tx2"/>
                </a:solidFill>
                <a:latin typeface="+mn-lt"/>
              </a:rPr>
              <a:t>Through existing fit for purpose methods                                               </a:t>
            </a:r>
            <a:r>
              <a:rPr lang="en-US" sz="1600" dirty="0">
                <a:solidFill>
                  <a:schemeClr val="tx2"/>
                </a:solidFill>
                <a:latin typeface="+mn-lt"/>
              </a:rPr>
              <a:t>(e.g. ascorbic acid – enzymatic analysis/HPLC; sorbitol – enzymatic analysis/HPLC; sulphur dioxide – enzymatic analysis/titrimetry; metals – AAS/ICP etc.)</a:t>
            </a:r>
          </a:p>
          <a:p>
            <a:pPr marL="342900" indent="-342900" eaLnBrk="1" fontAlgn="auto" hangingPunct="1">
              <a:spcBef>
                <a:spcPts val="0"/>
              </a:spcBef>
              <a:spcAft>
                <a:spcPts val="0"/>
              </a:spcAft>
              <a:buFont typeface="+mj-lt"/>
              <a:buAutoNum type="alphaUcPeriod"/>
              <a:defRPr/>
            </a:pPr>
            <a:endParaRPr lang="en-US" sz="1600" dirty="0">
              <a:solidFill>
                <a:schemeClr val="tx2"/>
              </a:solidFill>
              <a:latin typeface="+mn-lt"/>
            </a:endParaRPr>
          </a:p>
          <a:p>
            <a:pPr marL="342900" indent="-342900" eaLnBrk="1" fontAlgn="auto" hangingPunct="1">
              <a:spcBef>
                <a:spcPts val="0"/>
              </a:spcBef>
              <a:spcAft>
                <a:spcPts val="0"/>
              </a:spcAft>
              <a:buFont typeface="+mj-lt"/>
              <a:buAutoNum type="alphaUcPeriod"/>
              <a:defRPr/>
            </a:pPr>
            <a:r>
              <a:rPr lang="en-US" dirty="0">
                <a:solidFill>
                  <a:schemeClr val="tx2"/>
                </a:solidFill>
                <a:latin typeface="+mn-lt"/>
              </a:rPr>
              <a:t>Through new methods                                                                           </a:t>
            </a:r>
            <a:r>
              <a:rPr lang="en-US" sz="1600" dirty="0">
                <a:solidFill>
                  <a:schemeClr val="tx2"/>
                </a:solidFill>
                <a:latin typeface="+mn-lt"/>
              </a:rPr>
              <a:t>(e.g. pesticides – GC-MS, HPLC-MS/MS; mycotoxins – HPLC-MS/MS; oenocyanines “color extracts from grapes” – HPLC; sugar ingredients “invert sugar, HFS from starch” – capillary GC; chaptalization – 2-hydroacetylfuran as indicator for invert sugar by the GC-MS method; wine water – isotopic equilibration by </a:t>
            </a:r>
            <a:r>
              <a:rPr lang="en-US" sz="1600" baseline="30000" dirty="0">
                <a:solidFill>
                  <a:schemeClr val="tx2"/>
                </a:solidFill>
                <a:latin typeface="+mn-lt"/>
              </a:rPr>
              <a:t>18</a:t>
            </a:r>
            <a:r>
              <a:rPr lang="en-US" sz="1600" dirty="0">
                <a:solidFill>
                  <a:schemeClr val="tx2"/>
                </a:solidFill>
                <a:latin typeface="+mn-lt"/>
              </a:rPr>
              <a:t>O/</a:t>
            </a:r>
            <a:r>
              <a:rPr lang="en-US" baseline="30000" dirty="0">
                <a:solidFill>
                  <a:schemeClr val="tx2"/>
                </a:solidFill>
              </a:rPr>
              <a:t> </a:t>
            </a:r>
            <a:r>
              <a:rPr lang="en-US" sz="1600" baseline="30000" dirty="0">
                <a:solidFill>
                  <a:schemeClr val="tx2"/>
                </a:solidFill>
                <a:latin typeface="+mn-lt"/>
              </a:rPr>
              <a:t>16</a:t>
            </a:r>
            <a:r>
              <a:rPr lang="en-US" sz="1600" dirty="0">
                <a:solidFill>
                  <a:schemeClr val="tx2"/>
                </a:solidFill>
                <a:latin typeface="+mn-lt"/>
              </a:rPr>
              <a:t>O isotopes method; synthetic ethanol – </a:t>
            </a:r>
            <a:r>
              <a:rPr lang="en-US" sz="1600" baseline="30000" dirty="0">
                <a:solidFill>
                  <a:schemeClr val="tx2"/>
                </a:solidFill>
                <a:latin typeface="+mn-lt"/>
              </a:rPr>
              <a:t>14</a:t>
            </a:r>
            <a:r>
              <a:rPr lang="en-US" sz="1600" dirty="0">
                <a:solidFill>
                  <a:schemeClr val="tx2"/>
                </a:solidFill>
                <a:latin typeface="+mn-lt"/>
              </a:rPr>
              <a:t>C-isotope method etc.)</a:t>
            </a:r>
            <a:endParaRPr lang="en-US" sz="1600" dirty="0">
              <a:solidFill>
                <a:schemeClr val="tx2"/>
              </a:solidFill>
              <a:latin typeface="Gill Sans MT" panose="020B0502020104020203" pitchFamily="34" charset="0"/>
            </a:endParaRPr>
          </a:p>
          <a:p>
            <a:pPr eaLnBrk="1" fontAlgn="auto" hangingPunct="1">
              <a:spcBef>
                <a:spcPts val="0"/>
              </a:spcBef>
              <a:spcAft>
                <a:spcPts val="0"/>
              </a:spcAft>
              <a:defRPr/>
            </a:pPr>
            <a:r>
              <a:rPr lang="en-US" sz="1600" dirty="0">
                <a:solidFill>
                  <a:schemeClr val="tx2"/>
                </a:solidFill>
                <a:latin typeface="+mn-lt"/>
              </a:rPr>
              <a:t>                           </a:t>
            </a:r>
          </a:p>
        </p:txBody>
      </p:sp>
      <p:sp>
        <p:nvSpPr>
          <p:cNvPr id="8" name="Стрелка вправо 7">
            <a:hlinkClick r:id="rId6" action="ppaction://hlinkpres?slideindex=1&amp;slidetitle="/>
          </p:cNvPr>
          <p:cNvSpPr/>
          <p:nvPr/>
        </p:nvSpPr>
        <p:spPr>
          <a:xfrm>
            <a:off x="8611670" y="6229350"/>
            <a:ext cx="304800" cy="152400"/>
          </a:xfrm>
          <a:prstGeom prst="rightArrow">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79652129"/>
      </p:ext>
    </p:extLst>
  </p:cSld>
  <p:clrMapOvr>
    <a:masterClrMapping/>
  </p:clrMapOvr>
  <p:transition>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11</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New test methods development:</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Proposed procedural steps</a:t>
            </a:r>
            <a:endParaRPr lang="en-US" sz="1600" dirty="0">
              <a:solidFill>
                <a:schemeClr val="tx2"/>
              </a:solidFill>
              <a:latin typeface="+mn-lt"/>
            </a:endParaRPr>
          </a:p>
        </p:txBody>
      </p:sp>
      <p:sp>
        <p:nvSpPr>
          <p:cNvPr id="7" name="Text Box 10"/>
          <p:cNvSpPr txBox="1">
            <a:spLocks noChangeArrowheads="1"/>
          </p:cNvSpPr>
          <p:nvPr/>
        </p:nvSpPr>
        <p:spPr bwMode="auto">
          <a:xfrm>
            <a:off x="1371598" y="2304097"/>
            <a:ext cx="637433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Generating of initiative proposal(s) for new method</a:t>
            </a:r>
          </a:p>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Submission of the proposal to the Working Group</a:t>
            </a:r>
          </a:p>
          <a:p>
            <a:pPr marL="342900" indent="-342900" eaLnBrk="1" fontAlgn="auto" hangingPunct="1">
              <a:spcBef>
                <a:spcPts val="0"/>
              </a:spcBef>
              <a:spcAft>
                <a:spcPts val="0"/>
              </a:spcAft>
              <a:buFont typeface="+mj-lt"/>
              <a:buAutoNum type="arabicPeriod"/>
              <a:defRPr/>
            </a:pPr>
            <a:r>
              <a:rPr lang="en-US" dirty="0">
                <a:solidFill>
                  <a:schemeClr val="tx2"/>
                </a:solidFill>
                <a:latin typeface="+mn-lt"/>
              </a:rPr>
              <a:t>Checking prospects for application of the proposed method</a:t>
            </a:r>
          </a:p>
          <a:p>
            <a:pPr marL="342900" indent="-342900" eaLnBrk="1" fontAlgn="auto" hangingPunct="1">
              <a:spcBef>
                <a:spcPts val="0"/>
              </a:spcBef>
              <a:spcAft>
                <a:spcPts val="0"/>
              </a:spcAft>
              <a:buFont typeface="+mj-lt"/>
              <a:buAutoNum type="arabicPeriod"/>
              <a:defRPr/>
            </a:pPr>
            <a:r>
              <a:rPr lang="en-US" dirty="0">
                <a:solidFill>
                  <a:schemeClr val="tx2"/>
                </a:solidFill>
                <a:latin typeface="+mn-lt"/>
              </a:rPr>
              <a:t>If approved: 1 - development of the draft method by initiator of proposal(s) or 2 – description of existing method recommended for inclusion in the compendium</a:t>
            </a:r>
          </a:p>
          <a:p>
            <a:pPr marL="342900" indent="-342900" eaLnBrk="1" fontAlgn="auto" hangingPunct="1">
              <a:spcBef>
                <a:spcPts val="0"/>
              </a:spcBef>
              <a:spcAft>
                <a:spcPts val="0"/>
              </a:spcAft>
              <a:buFont typeface="+mj-lt"/>
              <a:buAutoNum type="arabicPeriod"/>
              <a:defRPr/>
            </a:pPr>
            <a:r>
              <a:rPr lang="en-US" dirty="0">
                <a:solidFill>
                  <a:schemeClr val="tx2"/>
                </a:solidFill>
                <a:latin typeface="+mn-lt"/>
              </a:rPr>
              <a:t>Preparation and conducting of collaborative study for proposed method validation (if necessary)                                            </a:t>
            </a:r>
            <a:r>
              <a:rPr lang="en-US" sz="1600" dirty="0">
                <a:solidFill>
                  <a:schemeClr val="tx2"/>
                </a:solidFill>
                <a:latin typeface="+mn-lt"/>
              </a:rPr>
              <a:t>(e.g. collaborative study based on the APEC WRF platform for ring tests)</a:t>
            </a:r>
          </a:p>
          <a:p>
            <a:pPr marL="342900" indent="-342900" eaLnBrk="1" fontAlgn="auto" hangingPunct="1">
              <a:spcBef>
                <a:spcPts val="0"/>
              </a:spcBef>
              <a:spcAft>
                <a:spcPts val="0"/>
              </a:spcAft>
              <a:buFont typeface="+mj-lt"/>
              <a:buAutoNum type="arabicPeriod"/>
              <a:defRPr/>
            </a:pPr>
            <a:r>
              <a:rPr lang="en-US" dirty="0">
                <a:solidFill>
                  <a:schemeClr val="tx2"/>
                </a:solidFill>
                <a:latin typeface="+mn-lt"/>
              </a:rPr>
              <a:t>Endorsement of the new method by the APEC WRF economies</a:t>
            </a:r>
          </a:p>
          <a:p>
            <a:pPr marL="342900" indent="-342900" eaLnBrk="1" fontAlgn="auto" hangingPunct="1">
              <a:spcBef>
                <a:spcPts val="0"/>
              </a:spcBef>
              <a:spcAft>
                <a:spcPts val="0"/>
              </a:spcAft>
              <a:buFont typeface="+mj-lt"/>
              <a:buAutoNum type="arabicPeriod"/>
              <a:defRPr/>
            </a:pPr>
            <a:r>
              <a:rPr lang="en-US" dirty="0">
                <a:solidFill>
                  <a:schemeClr val="tx2"/>
                </a:solidFill>
                <a:latin typeface="+mn-lt"/>
              </a:rPr>
              <a:t>Inclusion (publication) of the endorsed method in the APEC WRF compendium on methods of analysis</a:t>
            </a:r>
            <a:r>
              <a:rPr lang="en-US" sz="1600" dirty="0">
                <a:solidFill>
                  <a:schemeClr val="tx2"/>
                </a:solidFill>
                <a:latin typeface="+mn-lt"/>
              </a:rPr>
              <a:t>                           </a:t>
            </a:r>
          </a:p>
        </p:txBody>
      </p:sp>
    </p:spTree>
    <p:extLst>
      <p:ext uri="{BB962C8B-B14F-4D97-AF65-F5344CB8AC3E}">
        <p14:creationId xmlns:p14="http://schemas.microsoft.com/office/powerpoint/2010/main" val="4144270858"/>
      </p:ext>
    </p:extLst>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12</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295400" y="1295400"/>
            <a:ext cx="769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New test methods development:</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Examples of new methods - </a:t>
            </a:r>
            <a:r>
              <a:rPr lang="en-US" sz="2000" dirty="0">
                <a:solidFill>
                  <a:srgbClr val="0000FF"/>
                </a:solidFill>
                <a:latin typeface="+mn-lt"/>
              </a:rPr>
              <a:t>isotopic techniques for wine authentication</a:t>
            </a:r>
            <a:endParaRPr lang="en-US" sz="1600" dirty="0">
              <a:solidFill>
                <a:srgbClr val="0000FF"/>
              </a:solidFill>
              <a:latin typeface="+mn-lt"/>
            </a:endParaRPr>
          </a:p>
        </p:txBody>
      </p:sp>
      <p:sp>
        <p:nvSpPr>
          <p:cNvPr id="7" name="Text Box 10"/>
          <p:cNvSpPr txBox="1">
            <a:spLocks noChangeArrowheads="1"/>
          </p:cNvSpPr>
          <p:nvPr/>
        </p:nvSpPr>
        <p:spPr bwMode="auto">
          <a:xfrm>
            <a:off x="1295400" y="2743200"/>
            <a:ext cx="637433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285750" indent="-285750" eaLnBrk="1" fontAlgn="auto" hangingPunct="1">
              <a:spcBef>
                <a:spcPts val="0"/>
              </a:spcBef>
              <a:spcAft>
                <a:spcPts val="0"/>
              </a:spcAft>
              <a:buFont typeface="Wingdings" panose="05000000000000000000" pitchFamily="2" charset="2"/>
              <a:buChar char="ü"/>
              <a:defRPr/>
            </a:pPr>
            <a:r>
              <a:rPr lang="en-US" b="1" dirty="0">
                <a:solidFill>
                  <a:schemeClr val="tx2"/>
                </a:solidFill>
                <a:latin typeface="+mn-lt"/>
              </a:rPr>
              <a:t>Wine water </a:t>
            </a:r>
            <a:r>
              <a:rPr lang="en-US" dirty="0">
                <a:solidFill>
                  <a:schemeClr val="tx2"/>
                </a:solidFill>
                <a:latin typeface="+mn-lt"/>
              </a:rPr>
              <a:t>– </a:t>
            </a:r>
            <a:r>
              <a:rPr lang="en-US" baseline="30000" dirty="0">
                <a:solidFill>
                  <a:schemeClr val="tx2"/>
                </a:solidFill>
                <a:latin typeface="+mn-lt"/>
              </a:rPr>
              <a:t>18</a:t>
            </a:r>
            <a:r>
              <a:rPr lang="en-US" dirty="0">
                <a:solidFill>
                  <a:schemeClr val="tx2"/>
                </a:solidFill>
                <a:latin typeface="+mn-lt"/>
              </a:rPr>
              <a:t>O/</a:t>
            </a:r>
            <a:r>
              <a:rPr lang="en-US" baseline="30000" dirty="0">
                <a:solidFill>
                  <a:schemeClr val="tx2"/>
                </a:solidFill>
                <a:latin typeface="+mn-lt"/>
              </a:rPr>
              <a:t> 16</a:t>
            </a:r>
            <a:r>
              <a:rPr lang="en-US" dirty="0">
                <a:solidFill>
                  <a:schemeClr val="tx2"/>
                </a:solidFill>
                <a:latin typeface="+mn-lt"/>
              </a:rPr>
              <a:t>O isotopes ratio by the IRMS/SIRA isotopic equilibration method</a:t>
            </a:r>
          </a:p>
          <a:p>
            <a:pPr marL="285750" indent="-285750" eaLnBrk="1" fontAlgn="auto" hangingPunct="1">
              <a:spcBef>
                <a:spcPts val="0"/>
              </a:spcBef>
              <a:spcAft>
                <a:spcPts val="0"/>
              </a:spcAft>
              <a:buFont typeface="Wingdings" panose="05000000000000000000" pitchFamily="2" charset="2"/>
              <a:buChar char="ü"/>
              <a:defRPr/>
            </a:pPr>
            <a:endParaRPr lang="en-US" dirty="0">
              <a:solidFill>
                <a:schemeClr val="tx2"/>
              </a:solidFill>
              <a:latin typeface="+mn-lt"/>
            </a:endParaRPr>
          </a:p>
          <a:p>
            <a:pPr marL="285750" indent="-285750" eaLnBrk="1" fontAlgn="auto" hangingPunct="1">
              <a:spcBef>
                <a:spcPts val="0"/>
              </a:spcBef>
              <a:spcAft>
                <a:spcPts val="0"/>
              </a:spcAft>
              <a:buFont typeface="Wingdings" panose="05000000000000000000" pitchFamily="2" charset="2"/>
              <a:buChar char="ü"/>
              <a:defRPr/>
            </a:pPr>
            <a:r>
              <a:rPr lang="en-US" b="1" dirty="0">
                <a:solidFill>
                  <a:schemeClr val="tx2"/>
                </a:solidFill>
                <a:latin typeface="+mn-lt"/>
              </a:rPr>
              <a:t>Wine ethanol &amp; glycerol </a:t>
            </a:r>
            <a:r>
              <a:rPr lang="en-US" dirty="0">
                <a:solidFill>
                  <a:schemeClr val="tx2"/>
                </a:solidFill>
                <a:latin typeface="+mn-lt"/>
              </a:rPr>
              <a:t>– </a:t>
            </a:r>
            <a:r>
              <a:rPr lang="en-US" baseline="30000" dirty="0">
                <a:solidFill>
                  <a:schemeClr val="tx2"/>
                </a:solidFill>
                <a:latin typeface="+mn-lt"/>
              </a:rPr>
              <a:t>13</a:t>
            </a:r>
            <a:r>
              <a:rPr lang="en-US" dirty="0">
                <a:solidFill>
                  <a:schemeClr val="tx2"/>
                </a:solidFill>
                <a:latin typeface="+mn-lt"/>
              </a:rPr>
              <a:t>C/</a:t>
            </a:r>
            <a:r>
              <a:rPr lang="en-US" baseline="30000" dirty="0">
                <a:solidFill>
                  <a:schemeClr val="tx2"/>
                </a:solidFill>
                <a:latin typeface="+mn-lt"/>
              </a:rPr>
              <a:t> 12</a:t>
            </a:r>
            <a:r>
              <a:rPr lang="en-US" dirty="0">
                <a:solidFill>
                  <a:schemeClr val="tx2"/>
                </a:solidFill>
                <a:latin typeface="+mn-lt"/>
              </a:rPr>
              <a:t>C, </a:t>
            </a:r>
            <a:r>
              <a:rPr lang="en-US" baseline="30000" dirty="0">
                <a:solidFill>
                  <a:schemeClr val="tx2"/>
                </a:solidFill>
                <a:latin typeface="+mn-lt"/>
              </a:rPr>
              <a:t>18</a:t>
            </a:r>
            <a:r>
              <a:rPr lang="en-US" dirty="0">
                <a:solidFill>
                  <a:schemeClr val="tx2"/>
                </a:solidFill>
                <a:latin typeface="+mn-lt"/>
              </a:rPr>
              <a:t>O/</a:t>
            </a:r>
            <a:r>
              <a:rPr lang="en-US" baseline="30000" dirty="0">
                <a:solidFill>
                  <a:schemeClr val="tx2"/>
                </a:solidFill>
                <a:latin typeface="+mn-lt"/>
              </a:rPr>
              <a:t> 16</a:t>
            </a:r>
            <a:r>
              <a:rPr lang="en-US" dirty="0">
                <a:solidFill>
                  <a:schemeClr val="tx2"/>
                </a:solidFill>
                <a:latin typeface="+mn-lt"/>
              </a:rPr>
              <a:t>O &amp; </a:t>
            </a:r>
            <a:r>
              <a:rPr lang="en-US" baseline="30000" dirty="0">
                <a:solidFill>
                  <a:schemeClr val="tx2"/>
                </a:solidFill>
                <a:latin typeface="+mn-lt"/>
              </a:rPr>
              <a:t>2</a:t>
            </a:r>
            <a:r>
              <a:rPr lang="en-US" dirty="0">
                <a:solidFill>
                  <a:schemeClr val="tx2"/>
                </a:solidFill>
                <a:latin typeface="+mn-lt"/>
              </a:rPr>
              <a:t>H/</a:t>
            </a:r>
            <a:r>
              <a:rPr lang="en-US" baseline="30000" dirty="0">
                <a:solidFill>
                  <a:schemeClr val="tx2"/>
                </a:solidFill>
                <a:latin typeface="+mn-lt"/>
              </a:rPr>
              <a:t> 1</a:t>
            </a:r>
            <a:r>
              <a:rPr lang="en-US" dirty="0">
                <a:solidFill>
                  <a:schemeClr val="tx2"/>
                </a:solidFill>
                <a:latin typeface="+mn-lt"/>
              </a:rPr>
              <a:t>H isotopes ratio by the IRMS/SIRA-GC method</a:t>
            </a:r>
          </a:p>
          <a:p>
            <a:pPr marL="285750" indent="-285750" eaLnBrk="1" fontAlgn="auto" hangingPunct="1">
              <a:spcBef>
                <a:spcPts val="0"/>
              </a:spcBef>
              <a:spcAft>
                <a:spcPts val="0"/>
              </a:spcAft>
              <a:buFont typeface="Wingdings" panose="05000000000000000000" pitchFamily="2" charset="2"/>
              <a:buChar char="ü"/>
              <a:defRPr/>
            </a:pPr>
            <a:endParaRPr lang="en-US" dirty="0">
              <a:solidFill>
                <a:schemeClr val="tx2"/>
              </a:solidFill>
              <a:latin typeface="+mn-lt"/>
            </a:endParaRPr>
          </a:p>
          <a:p>
            <a:pPr marL="285750" indent="-285750" eaLnBrk="1" fontAlgn="auto" hangingPunct="1">
              <a:spcBef>
                <a:spcPts val="0"/>
              </a:spcBef>
              <a:spcAft>
                <a:spcPts val="0"/>
              </a:spcAft>
              <a:buFont typeface="Wingdings" panose="05000000000000000000" pitchFamily="2" charset="2"/>
              <a:buChar char="ü"/>
              <a:defRPr/>
            </a:pPr>
            <a:r>
              <a:rPr lang="en-US" b="1" dirty="0">
                <a:solidFill>
                  <a:schemeClr val="tx2"/>
                </a:solidFill>
                <a:latin typeface="+mn-lt"/>
              </a:rPr>
              <a:t>Wine sugars </a:t>
            </a:r>
            <a:r>
              <a:rPr lang="en-US" dirty="0">
                <a:solidFill>
                  <a:schemeClr val="tx2"/>
                </a:solidFill>
                <a:latin typeface="+mn-lt"/>
              </a:rPr>
              <a:t>-  </a:t>
            </a:r>
            <a:r>
              <a:rPr lang="en-US" baseline="30000" dirty="0">
                <a:solidFill>
                  <a:schemeClr val="tx2"/>
                </a:solidFill>
                <a:latin typeface="+mn-lt"/>
              </a:rPr>
              <a:t>13</a:t>
            </a:r>
            <a:r>
              <a:rPr lang="en-US" dirty="0">
                <a:solidFill>
                  <a:schemeClr val="tx2"/>
                </a:solidFill>
                <a:latin typeface="+mn-lt"/>
              </a:rPr>
              <a:t>C/</a:t>
            </a:r>
            <a:r>
              <a:rPr lang="en-US" baseline="30000" dirty="0">
                <a:solidFill>
                  <a:schemeClr val="tx2"/>
                </a:solidFill>
                <a:latin typeface="+mn-lt"/>
              </a:rPr>
              <a:t> 12</a:t>
            </a:r>
            <a:r>
              <a:rPr lang="en-US" dirty="0">
                <a:solidFill>
                  <a:schemeClr val="tx2"/>
                </a:solidFill>
                <a:latin typeface="+mn-lt"/>
              </a:rPr>
              <a:t>C, </a:t>
            </a:r>
            <a:r>
              <a:rPr lang="en-US" baseline="30000" dirty="0">
                <a:solidFill>
                  <a:schemeClr val="tx2"/>
                </a:solidFill>
                <a:latin typeface="+mn-lt"/>
              </a:rPr>
              <a:t>18</a:t>
            </a:r>
            <a:r>
              <a:rPr lang="en-US" dirty="0">
                <a:solidFill>
                  <a:schemeClr val="tx2"/>
                </a:solidFill>
                <a:latin typeface="+mn-lt"/>
              </a:rPr>
              <a:t>O/</a:t>
            </a:r>
            <a:r>
              <a:rPr lang="en-US" baseline="30000" dirty="0">
                <a:solidFill>
                  <a:schemeClr val="tx2"/>
                </a:solidFill>
                <a:latin typeface="+mn-lt"/>
              </a:rPr>
              <a:t> 16</a:t>
            </a:r>
            <a:r>
              <a:rPr lang="en-US" dirty="0">
                <a:solidFill>
                  <a:schemeClr val="tx2"/>
                </a:solidFill>
                <a:latin typeface="+mn-lt"/>
              </a:rPr>
              <a:t>O &amp; </a:t>
            </a:r>
            <a:r>
              <a:rPr lang="en-US" baseline="30000" dirty="0">
                <a:solidFill>
                  <a:schemeClr val="tx2"/>
                </a:solidFill>
                <a:latin typeface="+mn-lt"/>
              </a:rPr>
              <a:t>2</a:t>
            </a:r>
            <a:r>
              <a:rPr lang="en-US" dirty="0">
                <a:solidFill>
                  <a:schemeClr val="tx2"/>
                </a:solidFill>
                <a:latin typeface="+mn-lt"/>
              </a:rPr>
              <a:t>H/</a:t>
            </a:r>
            <a:r>
              <a:rPr lang="en-US" baseline="30000" dirty="0">
                <a:solidFill>
                  <a:schemeClr val="tx2"/>
                </a:solidFill>
                <a:latin typeface="+mn-lt"/>
              </a:rPr>
              <a:t> 1</a:t>
            </a:r>
            <a:r>
              <a:rPr lang="en-US" dirty="0">
                <a:solidFill>
                  <a:schemeClr val="tx2"/>
                </a:solidFill>
                <a:latin typeface="+mn-lt"/>
              </a:rPr>
              <a:t>H isotopes ratio by the IRMS/SIRA-FC/HTP method</a:t>
            </a:r>
            <a:r>
              <a:rPr lang="en-US" sz="1600" dirty="0">
                <a:solidFill>
                  <a:schemeClr val="tx2"/>
                </a:solidFill>
                <a:latin typeface="+mn-lt"/>
              </a:rPr>
              <a:t>                           </a:t>
            </a:r>
          </a:p>
        </p:txBody>
      </p:sp>
    </p:spTree>
    <p:extLst>
      <p:ext uri="{BB962C8B-B14F-4D97-AF65-F5344CB8AC3E}">
        <p14:creationId xmlns:p14="http://schemas.microsoft.com/office/powerpoint/2010/main" val="1387769893"/>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13</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Extra issues of increasing interest:</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Development of protocols focused on applied tasks</a:t>
            </a:r>
            <a:endParaRPr lang="en-US" sz="1600" dirty="0">
              <a:solidFill>
                <a:srgbClr val="0000FF"/>
              </a:solidFill>
              <a:latin typeface="+mn-lt"/>
            </a:endParaRPr>
          </a:p>
        </p:txBody>
      </p:sp>
      <p:sp>
        <p:nvSpPr>
          <p:cNvPr id="7" name="Text Box 10"/>
          <p:cNvSpPr txBox="1">
            <a:spLocks noChangeArrowheads="1"/>
          </p:cNvSpPr>
          <p:nvPr/>
        </p:nvSpPr>
        <p:spPr bwMode="auto">
          <a:xfrm>
            <a:off x="1298575" y="2913455"/>
            <a:ext cx="75438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285750" indent="-285750">
              <a:buFont typeface="Wingdings" panose="05000000000000000000" pitchFamily="2" charset="2"/>
              <a:buChar char="ü"/>
            </a:pPr>
            <a:r>
              <a:rPr lang="en-US" dirty="0">
                <a:solidFill>
                  <a:schemeClr val="tx2"/>
                </a:solidFill>
                <a:latin typeface="+mn-lt"/>
              </a:rPr>
              <a:t>Basic meaning:                                                                                  establishment of non-binding guidelines (protocols) which are  comprehensive and sufficient for preparation and carrying out the analytical and expert procedures focused on solving of specific problem(s) in connection with the confirmation of compliance, risk controls and/or authentication of wine and wine products in the APEC economies</a:t>
            </a:r>
            <a:endParaRPr lang="en-US" sz="1600" dirty="0">
              <a:solidFill>
                <a:schemeClr val="tx2"/>
              </a:solidFill>
              <a:latin typeface="+mn-lt"/>
            </a:endParaRPr>
          </a:p>
          <a:p>
            <a:pPr eaLnBrk="1" fontAlgn="auto" hangingPunct="1">
              <a:spcBef>
                <a:spcPts val="0"/>
              </a:spcBef>
              <a:spcAft>
                <a:spcPts val="0"/>
              </a:spcAft>
              <a:defRPr/>
            </a:pPr>
            <a:r>
              <a:rPr lang="en-US" sz="1600" dirty="0">
                <a:solidFill>
                  <a:schemeClr val="tx2"/>
                </a:solidFill>
                <a:latin typeface="+mn-lt"/>
              </a:rPr>
              <a:t>                           </a:t>
            </a:r>
          </a:p>
        </p:txBody>
      </p:sp>
    </p:spTree>
    <p:extLst>
      <p:ext uri="{BB962C8B-B14F-4D97-AF65-F5344CB8AC3E}">
        <p14:creationId xmlns:p14="http://schemas.microsoft.com/office/powerpoint/2010/main" val="3366250570"/>
      </p:ext>
    </p:extLst>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14</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Extra issues of increasing interest:</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Development of protocols focused on applied tasks – </a:t>
            </a:r>
            <a:r>
              <a:rPr lang="en-US" sz="2000" dirty="0">
                <a:solidFill>
                  <a:srgbClr val="0000FF"/>
                </a:solidFill>
                <a:latin typeface="Gill Sans MT" panose="020B0502020104020203" pitchFamily="34" charset="0"/>
              </a:rPr>
              <a:t>model structure of the document</a:t>
            </a:r>
            <a:endParaRPr lang="en-US" sz="1600" dirty="0">
              <a:solidFill>
                <a:srgbClr val="0000FF"/>
              </a:solidFill>
              <a:latin typeface="+mn-lt"/>
            </a:endParaRPr>
          </a:p>
        </p:txBody>
      </p:sp>
      <p:sp>
        <p:nvSpPr>
          <p:cNvPr id="8" name="Text Box 10"/>
          <p:cNvSpPr txBox="1">
            <a:spLocks noChangeArrowheads="1"/>
          </p:cNvSpPr>
          <p:nvPr/>
        </p:nvSpPr>
        <p:spPr bwMode="auto">
          <a:xfrm>
            <a:off x="1981200" y="2353925"/>
            <a:ext cx="647700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342900" indent="-342900" eaLnBrk="1" fontAlgn="auto" hangingPunct="1">
              <a:spcBef>
                <a:spcPts val="0"/>
              </a:spcBef>
              <a:spcAft>
                <a:spcPts val="0"/>
              </a:spcAft>
              <a:buFont typeface="+mj-lt"/>
              <a:buAutoNum type="arabicPeriod"/>
              <a:defRPr/>
            </a:pPr>
            <a:r>
              <a:rPr lang="en-US" sz="1600" dirty="0">
                <a:solidFill>
                  <a:schemeClr val="tx2"/>
                </a:solidFill>
                <a:latin typeface="+mn-lt"/>
              </a:rPr>
              <a:t>Purpose and scope of the application of the protocol</a:t>
            </a:r>
            <a:r>
              <a:rPr lang="ru-RU" sz="1600" dirty="0">
                <a:solidFill>
                  <a:schemeClr val="tx2"/>
                </a:solidFill>
                <a:latin typeface="+mn-lt"/>
              </a:rPr>
              <a:t> </a:t>
            </a:r>
            <a:r>
              <a:rPr lang="en-US" sz="1600" dirty="0">
                <a:solidFill>
                  <a:schemeClr val="tx2"/>
                </a:solidFill>
                <a:latin typeface="+mn-lt"/>
              </a:rPr>
              <a:t>                </a:t>
            </a:r>
            <a:r>
              <a:rPr lang="en-US" sz="1400" dirty="0">
                <a:solidFill>
                  <a:schemeClr val="tx2"/>
                </a:solidFill>
                <a:latin typeface="+mn-lt"/>
              </a:rPr>
              <a:t>(description of the applied problem to be solved)</a:t>
            </a:r>
          </a:p>
          <a:p>
            <a:pPr marL="342900" indent="-342900" eaLnBrk="1" fontAlgn="auto" hangingPunct="1">
              <a:spcBef>
                <a:spcPts val="0"/>
              </a:spcBef>
              <a:spcAft>
                <a:spcPts val="0"/>
              </a:spcAft>
              <a:buFont typeface="+mj-lt"/>
              <a:buAutoNum type="arabicPeriod"/>
              <a:defRPr/>
            </a:pPr>
            <a:endParaRPr lang="en-US" sz="1600" dirty="0">
              <a:solidFill>
                <a:schemeClr val="tx2"/>
              </a:solidFill>
              <a:latin typeface="+mn-lt"/>
            </a:endParaRPr>
          </a:p>
          <a:p>
            <a:pPr marL="342900" indent="-342900" eaLnBrk="1" fontAlgn="auto" hangingPunct="1">
              <a:spcBef>
                <a:spcPts val="0"/>
              </a:spcBef>
              <a:spcAft>
                <a:spcPts val="0"/>
              </a:spcAft>
              <a:buFont typeface="+mj-lt"/>
              <a:buAutoNum type="arabicPeriod"/>
              <a:defRPr/>
            </a:pPr>
            <a:r>
              <a:rPr lang="en-US" sz="1600" b="1" dirty="0">
                <a:solidFill>
                  <a:schemeClr val="tx2"/>
                </a:solidFill>
                <a:latin typeface="+mn-lt"/>
              </a:rPr>
              <a:t>Analytical steps                                                                              </a:t>
            </a:r>
            <a:r>
              <a:rPr lang="en-US" sz="1400" dirty="0">
                <a:solidFill>
                  <a:schemeClr val="tx2"/>
                </a:solidFill>
                <a:latin typeface="+mn-lt"/>
              </a:rPr>
              <a:t>(</a:t>
            </a:r>
            <a:r>
              <a:rPr lang="en-US" sz="1600" dirty="0">
                <a:solidFill>
                  <a:schemeClr val="tx2"/>
                </a:solidFill>
                <a:latin typeface="+mn-lt"/>
              </a:rPr>
              <a:t>l</a:t>
            </a:r>
            <a:r>
              <a:rPr lang="en-US" sz="1400" dirty="0">
                <a:solidFill>
                  <a:schemeClr val="tx2"/>
                </a:solidFill>
                <a:latin typeface="+mn-lt"/>
              </a:rPr>
              <a:t>ists of target parameters/analytes &amp; applied methods)</a:t>
            </a:r>
          </a:p>
          <a:p>
            <a:pPr marL="342900" indent="-342900" eaLnBrk="1" fontAlgn="auto" hangingPunct="1">
              <a:spcBef>
                <a:spcPts val="0"/>
              </a:spcBef>
              <a:spcAft>
                <a:spcPts val="0"/>
              </a:spcAft>
              <a:buFont typeface="+mj-lt"/>
              <a:buAutoNum type="arabicPeriod"/>
              <a:defRPr/>
            </a:pPr>
            <a:endParaRPr lang="en-US" sz="1600" dirty="0">
              <a:solidFill>
                <a:schemeClr val="tx2"/>
              </a:solidFill>
              <a:latin typeface="+mn-lt"/>
            </a:endParaRPr>
          </a:p>
          <a:p>
            <a:pPr marL="342900" indent="-342900" eaLnBrk="1" fontAlgn="auto" hangingPunct="1">
              <a:spcBef>
                <a:spcPts val="0"/>
              </a:spcBef>
              <a:spcAft>
                <a:spcPts val="0"/>
              </a:spcAft>
              <a:buFont typeface="+mj-lt"/>
              <a:buAutoNum type="arabicPeriod"/>
              <a:defRPr/>
            </a:pPr>
            <a:r>
              <a:rPr lang="en-US" sz="1600" dirty="0">
                <a:solidFill>
                  <a:schemeClr val="tx2"/>
                </a:solidFill>
                <a:latin typeface="+mn-lt"/>
              </a:rPr>
              <a:t>Calculation of results (metrological issues)</a:t>
            </a:r>
          </a:p>
          <a:p>
            <a:pPr marL="342900" indent="-342900" eaLnBrk="1" fontAlgn="auto" hangingPunct="1">
              <a:spcBef>
                <a:spcPts val="0"/>
              </a:spcBef>
              <a:spcAft>
                <a:spcPts val="0"/>
              </a:spcAft>
              <a:buFont typeface="+mj-lt"/>
              <a:buAutoNum type="arabicPeriod"/>
              <a:defRPr/>
            </a:pPr>
            <a:endParaRPr lang="ru-RU" sz="1600" dirty="0">
              <a:solidFill>
                <a:schemeClr val="tx2"/>
              </a:solidFill>
              <a:latin typeface="+mn-lt"/>
            </a:endParaRPr>
          </a:p>
          <a:p>
            <a:pPr marL="342900" indent="-342900" eaLnBrk="1" fontAlgn="auto" hangingPunct="1">
              <a:spcBef>
                <a:spcPts val="0"/>
              </a:spcBef>
              <a:spcAft>
                <a:spcPts val="0"/>
              </a:spcAft>
              <a:buFont typeface="+mj-lt"/>
              <a:buAutoNum type="arabicPeriod"/>
              <a:defRPr/>
            </a:pPr>
            <a:r>
              <a:rPr lang="en-US" sz="1600" dirty="0">
                <a:solidFill>
                  <a:schemeClr val="tx2"/>
                </a:solidFill>
                <a:latin typeface="+mn-lt"/>
              </a:rPr>
              <a:t>Criteria used for the interpretation of results                                                     </a:t>
            </a:r>
            <a:r>
              <a:rPr lang="en-US" sz="1400" dirty="0">
                <a:solidFill>
                  <a:schemeClr val="tx2"/>
                </a:solidFill>
                <a:latin typeface="+mn-lt"/>
              </a:rPr>
              <a:t>(e.g. qualitative evaluation or quantitative ranges; data charts; factors to be taken into account when interpreting the results etc.)</a:t>
            </a:r>
          </a:p>
          <a:p>
            <a:pPr marL="342900" indent="-342900" eaLnBrk="1" fontAlgn="auto" hangingPunct="1">
              <a:spcBef>
                <a:spcPts val="0"/>
              </a:spcBef>
              <a:spcAft>
                <a:spcPts val="0"/>
              </a:spcAft>
              <a:buFont typeface="+mj-lt"/>
              <a:buAutoNum type="arabicPeriod"/>
              <a:defRPr/>
            </a:pPr>
            <a:endParaRPr lang="en-US" sz="1600" dirty="0">
              <a:latin typeface="+mn-lt"/>
            </a:endParaRPr>
          </a:p>
          <a:p>
            <a:pPr marL="342900" indent="-342900" eaLnBrk="1" fontAlgn="auto" hangingPunct="1">
              <a:spcBef>
                <a:spcPts val="0"/>
              </a:spcBef>
              <a:spcAft>
                <a:spcPts val="0"/>
              </a:spcAft>
              <a:buFont typeface="+mj-lt"/>
              <a:buAutoNum type="arabicPeriod"/>
              <a:defRPr/>
            </a:pPr>
            <a:r>
              <a:rPr lang="en-US" sz="1600" dirty="0">
                <a:solidFill>
                  <a:schemeClr val="tx2"/>
                </a:solidFill>
                <a:latin typeface="+mn-lt"/>
              </a:rPr>
              <a:t>Reference publications                                                                                      </a:t>
            </a:r>
            <a:r>
              <a:rPr lang="en-US" sz="1400" dirty="0">
                <a:solidFill>
                  <a:schemeClr val="tx2"/>
                </a:solidFill>
                <a:latin typeface="+mn-lt"/>
              </a:rPr>
              <a:t>(e.g. compendia, code of practices, standards, official methods etc.)</a:t>
            </a:r>
          </a:p>
          <a:p>
            <a:pPr marL="342900" indent="-342900" eaLnBrk="1" fontAlgn="auto" hangingPunct="1">
              <a:spcBef>
                <a:spcPts val="0"/>
              </a:spcBef>
              <a:spcAft>
                <a:spcPts val="0"/>
              </a:spcAft>
              <a:buFont typeface="+mj-lt"/>
              <a:buAutoNum type="arabicPeriod"/>
              <a:defRPr/>
            </a:pPr>
            <a:endParaRPr lang="ru-RU" sz="1600" dirty="0">
              <a:solidFill>
                <a:schemeClr val="tx2"/>
              </a:solidFill>
              <a:latin typeface="+mn-lt"/>
            </a:endParaRPr>
          </a:p>
          <a:p>
            <a:pPr marL="342900" indent="-342900" eaLnBrk="1" fontAlgn="auto" hangingPunct="1">
              <a:spcBef>
                <a:spcPts val="0"/>
              </a:spcBef>
              <a:spcAft>
                <a:spcPts val="0"/>
              </a:spcAft>
              <a:buFont typeface="+mj-lt"/>
              <a:buAutoNum type="arabicPeriod"/>
              <a:defRPr/>
            </a:pPr>
            <a:r>
              <a:rPr lang="en-US" sz="1600" dirty="0">
                <a:solidFill>
                  <a:schemeClr val="tx2"/>
                </a:solidFill>
                <a:latin typeface="+mn-lt"/>
              </a:rPr>
              <a:t>Conclusion (report )                          </a:t>
            </a:r>
          </a:p>
        </p:txBody>
      </p:sp>
    </p:spTree>
    <p:extLst>
      <p:ext uri="{BB962C8B-B14F-4D97-AF65-F5344CB8AC3E}">
        <p14:creationId xmlns:p14="http://schemas.microsoft.com/office/powerpoint/2010/main" val="3689823641"/>
      </p:ext>
    </p:extLst>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15</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281112" y="9906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Extra issues of increasing interest:</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Development of protocols focused on applied tasks – </a:t>
            </a:r>
            <a:r>
              <a:rPr lang="en-US" sz="2000" dirty="0">
                <a:solidFill>
                  <a:srgbClr val="0000FF"/>
                </a:solidFill>
                <a:latin typeface="Gill Sans MT" panose="020B0502020104020203" pitchFamily="34" charset="0"/>
              </a:rPr>
              <a:t>example 1</a:t>
            </a:r>
            <a:endParaRPr lang="en-US" sz="1600" dirty="0">
              <a:solidFill>
                <a:srgbClr val="0000FF"/>
              </a:solidFill>
              <a:latin typeface="+mn-lt"/>
            </a:endParaRPr>
          </a:p>
        </p:txBody>
      </p:sp>
      <p:sp>
        <p:nvSpPr>
          <p:cNvPr id="7" name="Text Box 10"/>
          <p:cNvSpPr txBox="1">
            <a:spLocks noChangeArrowheads="1"/>
          </p:cNvSpPr>
          <p:nvPr/>
        </p:nvSpPr>
        <p:spPr bwMode="auto">
          <a:xfrm>
            <a:off x="1066800" y="1828800"/>
            <a:ext cx="792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auto" hangingPunct="1">
              <a:spcBef>
                <a:spcPts val="0"/>
              </a:spcBef>
              <a:spcAft>
                <a:spcPts val="0"/>
              </a:spcAft>
              <a:defRPr/>
            </a:pPr>
            <a:r>
              <a:rPr lang="en-US" sz="1600" dirty="0">
                <a:solidFill>
                  <a:schemeClr val="tx2"/>
                </a:solidFill>
                <a:latin typeface="Gill Sans MT" panose="020B0502020104020203" pitchFamily="34" charset="0"/>
              </a:rPr>
              <a:t>Model analytical steps of the Protocol for detection of sugar addition </a:t>
            </a:r>
          </a:p>
          <a:p>
            <a:pPr algn="ctr" eaLnBrk="1" fontAlgn="auto" hangingPunct="1">
              <a:spcBef>
                <a:spcPts val="0"/>
              </a:spcBef>
              <a:spcAft>
                <a:spcPts val="0"/>
              </a:spcAft>
              <a:defRPr/>
            </a:pPr>
            <a:r>
              <a:rPr lang="en-US" sz="1600" dirty="0">
                <a:solidFill>
                  <a:schemeClr val="tx2"/>
                </a:solidFill>
                <a:latin typeface="Gill Sans MT" panose="020B0502020104020203" pitchFamily="34" charset="0"/>
              </a:rPr>
              <a:t>after vinification</a:t>
            </a:r>
          </a:p>
          <a:p>
            <a:pPr algn="ctr" eaLnBrk="1" fontAlgn="auto" hangingPunct="1">
              <a:spcBef>
                <a:spcPts val="0"/>
              </a:spcBef>
              <a:spcAft>
                <a:spcPts val="0"/>
              </a:spcAft>
              <a:defRPr/>
            </a:pPr>
            <a:r>
              <a:rPr lang="en-US" sz="1600" dirty="0">
                <a:solidFill>
                  <a:schemeClr val="tx1">
                    <a:lumMod val="50000"/>
                    <a:lumOff val="50000"/>
                  </a:schemeClr>
                </a:solidFill>
                <a:latin typeface="Gill Sans MT" panose="020B0502020104020203" pitchFamily="34" charset="0"/>
              </a:rPr>
              <a:t>(conventional  approach)</a:t>
            </a:r>
          </a:p>
        </p:txBody>
      </p:sp>
      <p:graphicFrame>
        <p:nvGraphicFramePr>
          <p:cNvPr id="10" name="Group 61"/>
          <p:cNvGraphicFramePr>
            <a:graphicFrameLocks noGrp="1"/>
          </p:cNvGraphicFramePr>
          <p:nvPr>
            <p:extLst>
              <p:ext uri="{D42A27DB-BD31-4B8C-83A1-F6EECF244321}">
                <p14:modId xmlns:p14="http://schemas.microsoft.com/office/powerpoint/2010/main" val="2952165516"/>
              </p:ext>
            </p:extLst>
          </p:nvPr>
        </p:nvGraphicFramePr>
        <p:xfrm>
          <a:off x="2155793" y="2819400"/>
          <a:ext cx="5769007" cy="2818772"/>
        </p:xfrm>
        <a:graphic>
          <a:graphicData uri="http://schemas.openxmlformats.org/drawingml/2006/table">
            <a:tbl>
              <a:tblPr/>
              <a:tblGrid>
                <a:gridCol w="519734">
                  <a:extLst>
                    <a:ext uri="{9D8B030D-6E8A-4147-A177-3AD203B41FA5}">
                      <a16:colId xmlns:a16="http://schemas.microsoft.com/office/drawing/2014/main" val="20000"/>
                    </a:ext>
                  </a:extLst>
                </a:gridCol>
                <a:gridCol w="2429873">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74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Step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n-lt"/>
                        </a:rPr>
                        <a:t>#</a:t>
                      </a:r>
                      <a:endParaRPr kumimoji="0" lang="ru-RU" sz="1100" b="0"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Attribute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n-lt"/>
                        </a:rPr>
                        <a:t>(parameter matrix)</a:t>
                      </a:r>
                      <a:endParaRPr kumimoji="0" lang="ru-RU" sz="1100" b="0"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Method</a:t>
                      </a:r>
                      <a:endParaRPr kumimoji="0" lang="ru-RU" sz="1100" b="1"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Quantitative or qualitative</a:t>
                      </a:r>
                      <a:endParaRPr kumimoji="0" lang="ru-RU" sz="1100" b="1" i="0" u="none" strike="noStrike"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criteria</a:t>
                      </a:r>
                      <a:endParaRPr kumimoji="0" lang="ru-RU" sz="1100" b="1"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extLst>
                  <a:ext uri="{0D108BD9-81ED-4DB2-BD59-A6C34878D82A}">
                    <a16:rowId xmlns:a16="http://schemas.microsoft.com/office/drawing/2014/main" val="10000"/>
                  </a:ext>
                </a:extLst>
              </a:tr>
              <a:tr h="882544">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1</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Carbohydrates: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1.1  D-glucose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1.2  D-fructose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1.3  D-glucose/D-fructose</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1.4  </a:t>
                      </a:r>
                      <a:r>
                        <a:rPr kumimoji="0" lang="en-US" sz="1000" b="0" i="0" u="none" strike="noStrike" cap="none" normalizeH="0" baseline="0" dirty="0" err="1">
                          <a:ln>
                            <a:noFill/>
                          </a:ln>
                          <a:solidFill>
                            <a:schemeClr val="tx2"/>
                          </a:solidFill>
                          <a:effectLst/>
                          <a:latin typeface="+mn-lt"/>
                        </a:rPr>
                        <a:t>Ttotal</a:t>
                      </a:r>
                      <a:r>
                        <a:rPr kumimoji="0" lang="en-US" sz="1000" b="0" i="0" u="none" strike="noStrike" cap="none" normalizeH="0" baseline="0">
                          <a:ln>
                            <a:noFill/>
                          </a:ln>
                          <a:solidFill>
                            <a:schemeClr val="tx2"/>
                          </a:solidFill>
                          <a:effectLst/>
                          <a:latin typeface="+mn-lt"/>
                        </a:rPr>
                        <a:t> </a:t>
                      </a:r>
                      <a:r>
                        <a:rPr kumimoji="0" lang="en-US" sz="1000" b="0" i="0" u="none" strike="noStrike" cap="none" normalizeH="0" baseline="0" dirty="0">
                          <a:ln>
                            <a:noFill/>
                          </a:ln>
                          <a:solidFill>
                            <a:schemeClr val="tx2"/>
                          </a:solidFill>
                          <a:effectLst/>
                          <a:latin typeface="+mn-lt"/>
                        </a:rPr>
                        <a:t>sugar</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000" b="0" i="0" u="none" strike="noStrike" cap="none" normalizeH="0" baseline="0" dirty="0">
                          <a:ln>
                            <a:noFill/>
                          </a:ln>
                          <a:solidFill>
                            <a:schemeClr val="tx2"/>
                          </a:solidFill>
                          <a:effectLst/>
                          <a:latin typeface="+mn-lt"/>
                        </a:rPr>
                        <a:t>1.5  Proportion of D-glucose</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EA/HPLC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EA/HPLC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Calculation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Calculation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Calculation</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a:ln>
                            <a:noFill/>
                          </a:ln>
                          <a:solidFill>
                            <a:schemeClr val="tx2"/>
                          </a:solidFill>
                          <a:effectLst/>
                          <a:latin typeface="+mn-lt"/>
                        </a:rPr>
                        <a:t>Published &amp; confirmed ranges of values</a:t>
                      </a:r>
                      <a:endParaRPr kumimoji="0" lang="ru-RU" sz="1000" b="0" i="0" u="none" strike="noStrike" cap="none" normalizeH="0" baseline="0" dirty="0">
                        <a:ln>
                          <a:noFill/>
                        </a:ln>
                        <a:solidFill>
                          <a:schemeClr val="tx2"/>
                        </a:solidFill>
                        <a:effectLst/>
                        <a:latin typeface="+mn-lt"/>
                      </a:endParaRPr>
                    </a:p>
                  </a:txBody>
                  <a:tcPr marL="91438" marR="91438"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1"/>
                  </a:ext>
                </a:extLst>
              </a:tr>
              <a:tr h="548704">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2</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Alcohols: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2.1  Ethanol</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2.2  Total ethanol</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EA/GC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Calculation</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2"/>
                  </a:ext>
                </a:extLst>
              </a:tr>
              <a:tr h="301052">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3</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3.1  Degree of fermentation</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Calculation</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3"/>
                  </a:ext>
                </a:extLst>
              </a:tr>
              <a:tr h="53652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4</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4.1  Correlation between proportion of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a:ln>
                            <a:noFill/>
                          </a:ln>
                          <a:solidFill>
                            <a:schemeClr val="tx2"/>
                          </a:solidFill>
                          <a:effectLst/>
                          <a:latin typeface="+mn-lt"/>
                        </a:rPr>
                        <a:t>       D-glucose </a:t>
                      </a:r>
                      <a:r>
                        <a:rPr kumimoji="0" lang="en-US" sz="1000" b="0" i="0" u="none" strike="noStrike" cap="none" normalizeH="0" baseline="0" dirty="0">
                          <a:ln>
                            <a:noFill/>
                          </a:ln>
                          <a:solidFill>
                            <a:schemeClr val="tx2"/>
                          </a:solidFill>
                          <a:effectLst/>
                          <a:latin typeface="+mn-lt"/>
                        </a:rPr>
                        <a:t>and degree of fermentation</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Correlation chart</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Correlations must be within the established area</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4"/>
                  </a:ext>
                </a:extLst>
              </a:tr>
            </a:tbl>
          </a:graphicData>
        </a:graphic>
      </p:graphicFrame>
      <p:sp>
        <p:nvSpPr>
          <p:cNvPr id="13" name="Стрелка вправо 12">
            <a:hlinkClick r:id="rId6" action="ppaction://hlinkpres?slideindex=1&amp;slidetitle="/>
          </p:cNvPr>
          <p:cNvSpPr/>
          <p:nvPr/>
        </p:nvSpPr>
        <p:spPr>
          <a:xfrm>
            <a:off x="8611670" y="6229350"/>
            <a:ext cx="304800" cy="152400"/>
          </a:xfrm>
          <a:prstGeom prst="rightArrow">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15719000"/>
      </p:ext>
    </p:extLst>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16</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281112" y="9906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Extra issues of increasing interest:</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Development of protocols focused on applied tasks – </a:t>
            </a:r>
            <a:r>
              <a:rPr lang="en-US" sz="2000" dirty="0">
                <a:solidFill>
                  <a:srgbClr val="0000FF"/>
                </a:solidFill>
                <a:latin typeface="Gill Sans MT" panose="020B0502020104020203" pitchFamily="34" charset="0"/>
              </a:rPr>
              <a:t>example 2</a:t>
            </a:r>
            <a:endParaRPr lang="en-US" sz="1600" dirty="0">
              <a:solidFill>
                <a:srgbClr val="0000FF"/>
              </a:solidFill>
              <a:latin typeface="+mn-lt"/>
            </a:endParaRPr>
          </a:p>
        </p:txBody>
      </p:sp>
      <p:sp>
        <p:nvSpPr>
          <p:cNvPr id="7" name="Text Box 10"/>
          <p:cNvSpPr txBox="1">
            <a:spLocks noChangeArrowheads="1"/>
          </p:cNvSpPr>
          <p:nvPr/>
        </p:nvSpPr>
        <p:spPr bwMode="auto">
          <a:xfrm>
            <a:off x="1140083" y="1933586"/>
            <a:ext cx="76210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auto" hangingPunct="1">
              <a:spcBef>
                <a:spcPts val="0"/>
              </a:spcBef>
              <a:spcAft>
                <a:spcPts val="0"/>
              </a:spcAft>
              <a:defRPr/>
            </a:pPr>
            <a:r>
              <a:rPr lang="en-US" sz="1600" dirty="0">
                <a:solidFill>
                  <a:schemeClr val="tx2"/>
                </a:solidFill>
                <a:latin typeface="Gill Sans MT" panose="020B0502020104020203" pitchFamily="34" charset="0"/>
              </a:rPr>
              <a:t>Model analytical steps of the Protocol for detection of additions </a:t>
            </a:r>
          </a:p>
          <a:p>
            <a:pPr algn="ctr" eaLnBrk="1" fontAlgn="auto" hangingPunct="1">
              <a:spcBef>
                <a:spcPts val="0"/>
              </a:spcBef>
              <a:spcAft>
                <a:spcPts val="0"/>
              </a:spcAft>
              <a:defRPr/>
            </a:pPr>
            <a:r>
              <a:rPr lang="en-US" sz="1600" dirty="0">
                <a:solidFill>
                  <a:schemeClr val="tx2"/>
                </a:solidFill>
                <a:latin typeface="Gill Sans MT" panose="020B0502020104020203" pitchFamily="34" charset="0"/>
              </a:rPr>
              <a:t>of ethanol or glycerol in wine</a:t>
            </a:r>
          </a:p>
          <a:p>
            <a:pPr algn="ctr" eaLnBrk="1" fontAlgn="auto" hangingPunct="1">
              <a:spcBef>
                <a:spcPts val="0"/>
              </a:spcBef>
              <a:spcAft>
                <a:spcPts val="0"/>
              </a:spcAft>
              <a:defRPr/>
            </a:pPr>
            <a:r>
              <a:rPr lang="en-US" sz="1600" dirty="0">
                <a:solidFill>
                  <a:schemeClr val="tx1">
                    <a:lumMod val="50000"/>
                    <a:lumOff val="50000"/>
                  </a:schemeClr>
                </a:solidFill>
                <a:latin typeface="Gill Sans MT" panose="020B0502020104020203" pitchFamily="34" charset="0"/>
              </a:rPr>
              <a:t>(conventional  approach)</a:t>
            </a:r>
          </a:p>
        </p:txBody>
      </p:sp>
      <p:graphicFrame>
        <p:nvGraphicFramePr>
          <p:cNvPr id="10" name="Group 61"/>
          <p:cNvGraphicFramePr>
            <a:graphicFrameLocks noGrp="1"/>
          </p:cNvGraphicFramePr>
          <p:nvPr>
            <p:extLst>
              <p:ext uri="{D42A27DB-BD31-4B8C-83A1-F6EECF244321}">
                <p14:modId xmlns:p14="http://schemas.microsoft.com/office/powerpoint/2010/main" val="991685890"/>
              </p:ext>
            </p:extLst>
          </p:nvPr>
        </p:nvGraphicFramePr>
        <p:xfrm>
          <a:off x="2155793" y="3124200"/>
          <a:ext cx="5603875" cy="1905000"/>
        </p:xfrm>
        <a:graphic>
          <a:graphicData uri="http://schemas.openxmlformats.org/drawingml/2006/table">
            <a:tbl>
              <a:tblPr/>
              <a:tblGrid>
                <a:gridCol w="504857">
                  <a:extLst>
                    <a:ext uri="{9D8B030D-6E8A-4147-A177-3AD203B41FA5}">
                      <a16:colId xmlns:a16="http://schemas.microsoft.com/office/drawing/2014/main" val="20000"/>
                    </a:ext>
                  </a:extLst>
                </a:gridCol>
                <a:gridCol w="145415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044668">
                  <a:extLst>
                    <a:ext uri="{9D8B030D-6E8A-4147-A177-3AD203B41FA5}">
                      <a16:colId xmlns:a16="http://schemas.microsoft.com/office/drawing/2014/main" val="20003"/>
                    </a:ext>
                  </a:extLst>
                </a:gridCol>
              </a:tblGrid>
              <a:tr h="374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Step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n-lt"/>
                        </a:rPr>
                        <a:t>#</a:t>
                      </a:r>
                      <a:endParaRPr kumimoji="0" lang="ru-RU" sz="1100" b="0"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Attribute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n-lt"/>
                        </a:rPr>
                        <a:t>(parameter matrix)</a:t>
                      </a:r>
                      <a:endParaRPr kumimoji="0" lang="ru-RU" sz="1100" b="0"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Method</a:t>
                      </a:r>
                      <a:endParaRPr kumimoji="0" lang="ru-RU" sz="1100" b="1"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Quantitative or qualitative</a:t>
                      </a:r>
                      <a:endParaRPr kumimoji="0" lang="ru-RU" sz="1100" b="1" i="0" u="none" strike="noStrike"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criteria</a:t>
                      </a:r>
                      <a:endParaRPr kumimoji="0" lang="ru-RU" sz="1100" b="1"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extLst>
                  <a:ext uri="{0D108BD9-81ED-4DB2-BD59-A6C34878D82A}">
                    <a16:rowId xmlns:a16="http://schemas.microsoft.com/office/drawing/2014/main" val="10000"/>
                  </a:ext>
                </a:extLst>
              </a:tr>
              <a:tr h="259112">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1</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Ethanol</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EA/GC</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a:ln>
                            <a:noFill/>
                          </a:ln>
                          <a:solidFill>
                            <a:schemeClr val="tx2"/>
                          </a:solidFill>
                          <a:effectLst/>
                          <a:latin typeface="+mn-lt"/>
                        </a:rPr>
                        <a:t>Published &amp; confirmed ranges of values</a:t>
                      </a:r>
                      <a:endParaRPr kumimoji="0" lang="ru-RU" sz="1000" b="0" i="0" u="none" strike="noStrike" cap="none" normalizeH="0" baseline="0" dirty="0">
                        <a:ln>
                          <a:noFill/>
                        </a:ln>
                        <a:solidFill>
                          <a:schemeClr val="tx2"/>
                        </a:solidFill>
                        <a:effectLst/>
                        <a:latin typeface="+mn-lt"/>
                      </a:endParaRPr>
                    </a:p>
                  </a:txBody>
                  <a:tcPr marL="91438" marR="91438"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1"/>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2</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Glycerol</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EA/GC/HPLC/</a:t>
                      </a:r>
                      <a:r>
                        <a:rPr kumimoji="0" lang="en-US" sz="1000" b="0" i="0" u="none" strike="noStrike" cap="none" normalizeH="0" baseline="0" dirty="0" err="1">
                          <a:ln>
                            <a:noFill/>
                          </a:ln>
                          <a:solidFill>
                            <a:schemeClr val="tx2"/>
                          </a:solidFill>
                          <a:effectLst/>
                          <a:latin typeface="+mn-lt"/>
                        </a:rPr>
                        <a:t>Colorimetry</a:t>
                      </a:r>
                      <a:endParaRPr kumimoji="0" lang="en-US"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2"/>
                  </a:ext>
                </a:extLst>
              </a:tr>
              <a:tr h="301052">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3</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2.3-Butanediol</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Colorimetry</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3"/>
                  </a:ext>
                </a:extLst>
              </a:tr>
              <a:tr h="308548">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4</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Glycerol factor</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Calculation</a:t>
                      </a:r>
                      <a:endParaRPr kumimoji="0" lang="ru-RU" sz="1000" b="0" i="0" u="none" strike="noStrike" cap="none" normalizeH="0" baseline="0" dirty="0">
                        <a:ln>
                          <a:noFill/>
                        </a:ln>
                        <a:solidFill>
                          <a:schemeClr val="tx2"/>
                        </a:solidFill>
                        <a:effectLst/>
                        <a:latin typeface="+mn-lt"/>
                      </a:endParaRPr>
                    </a:p>
                  </a:txBody>
                  <a:tcPr marL="91438" marR="91438"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4"/>
                  </a:ext>
                </a:extLst>
              </a:tr>
              <a:tr h="304800">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5</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2.3-Butanediol factor</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000" b="0" i="0" u="none" strike="noStrike" cap="none" normalizeH="0" baseline="0" dirty="0">
                        <a:ln>
                          <a:noFill/>
                        </a:ln>
                        <a:solidFill>
                          <a:schemeClr val="tx2"/>
                        </a:solidFill>
                        <a:effectLst/>
                        <a:latin typeface="+mn-lt"/>
                      </a:endParaRPr>
                    </a:p>
                  </a:txBody>
                  <a:tcPr marL="91438" marR="91438"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5"/>
                  </a:ext>
                </a:extLst>
              </a:tr>
            </a:tbl>
          </a:graphicData>
        </a:graphic>
      </p:graphicFrame>
      <p:sp>
        <p:nvSpPr>
          <p:cNvPr id="13" name="Стрелка вправо 12">
            <a:hlinkClick r:id="rId6" action="ppaction://hlinkpres?slideindex=1&amp;slidetitle="/>
          </p:cNvPr>
          <p:cNvSpPr/>
          <p:nvPr/>
        </p:nvSpPr>
        <p:spPr>
          <a:xfrm>
            <a:off x="8611670" y="6229350"/>
            <a:ext cx="304800" cy="152400"/>
          </a:xfrm>
          <a:prstGeom prst="rightArrow">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43691451"/>
      </p:ext>
    </p:extLst>
  </p:cSld>
  <p:clrMapOvr>
    <a:masterClrMapping/>
  </p:clrMapOvr>
  <p:transition>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17</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Extra issue of increasing interest:</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Development of protocols focused on applied tasks – </a:t>
            </a:r>
            <a:r>
              <a:rPr lang="en-US" sz="2000" dirty="0">
                <a:solidFill>
                  <a:srgbClr val="0000FF"/>
                </a:solidFill>
                <a:latin typeface="Gill Sans MT" panose="020B0502020104020203" pitchFamily="34" charset="0"/>
              </a:rPr>
              <a:t>example 3</a:t>
            </a:r>
            <a:endParaRPr lang="en-US" sz="1600" dirty="0">
              <a:solidFill>
                <a:schemeClr val="tx2"/>
              </a:solidFill>
              <a:latin typeface="+mn-lt"/>
            </a:endParaRPr>
          </a:p>
        </p:txBody>
      </p:sp>
      <p:sp>
        <p:nvSpPr>
          <p:cNvPr id="7" name="Text Box 10"/>
          <p:cNvSpPr txBox="1">
            <a:spLocks noChangeArrowheads="1"/>
          </p:cNvSpPr>
          <p:nvPr/>
        </p:nvSpPr>
        <p:spPr bwMode="auto">
          <a:xfrm>
            <a:off x="1371598" y="2286000"/>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auto" hangingPunct="1">
              <a:spcBef>
                <a:spcPts val="0"/>
              </a:spcBef>
              <a:spcAft>
                <a:spcPts val="0"/>
              </a:spcAft>
              <a:defRPr/>
            </a:pPr>
            <a:r>
              <a:rPr lang="en-US" sz="1600" dirty="0">
                <a:solidFill>
                  <a:schemeClr val="tx2"/>
                </a:solidFill>
                <a:latin typeface="Gill Sans MT" panose="020B0502020104020203" pitchFamily="34" charset="0"/>
              </a:rPr>
              <a:t>Model analytical steps of the Protocol for detection of additions of non-grape alcohol (sugar) from C4 plants in wine &amp; wine products </a:t>
            </a:r>
          </a:p>
          <a:p>
            <a:pPr algn="ctr" eaLnBrk="1" fontAlgn="auto" hangingPunct="1">
              <a:spcBef>
                <a:spcPts val="0"/>
              </a:spcBef>
              <a:spcAft>
                <a:spcPts val="0"/>
              </a:spcAft>
              <a:defRPr/>
            </a:pPr>
            <a:r>
              <a:rPr lang="en-US" sz="1600" dirty="0">
                <a:solidFill>
                  <a:schemeClr val="tx1">
                    <a:lumMod val="50000"/>
                    <a:lumOff val="50000"/>
                  </a:schemeClr>
                </a:solidFill>
                <a:latin typeface="Gill Sans MT" panose="020B0502020104020203" pitchFamily="34" charset="0"/>
              </a:rPr>
              <a:t>(Isotopic Single Element Approach – </a:t>
            </a:r>
            <a:r>
              <a:rPr lang="en-US" sz="1600" b="1" dirty="0">
                <a:solidFill>
                  <a:schemeClr val="tx1">
                    <a:lumMod val="50000"/>
                    <a:lumOff val="50000"/>
                  </a:schemeClr>
                </a:solidFill>
                <a:latin typeface="Gill Sans MT" panose="020B0502020104020203" pitchFamily="34" charset="0"/>
              </a:rPr>
              <a:t>ISEA</a:t>
            </a:r>
            <a:r>
              <a:rPr lang="en-US" sz="1600" dirty="0">
                <a:solidFill>
                  <a:schemeClr val="tx1">
                    <a:lumMod val="50000"/>
                    <a:lumOff val="50000"/>
                  </a:schemeClr>
                </a:solidFill>
                <a:latin typeface="Gill Sans MT" panose="020B0502020104020203" pitchFamily="34" charset="0"/>
              </a:rPr>
              <a:t>)</a:t>
            </a:r>
            <a:r>
              <a:rPr lang="en-US" sz="1600" dirty="0">
                <a:solidFill>
                  <a:schemeClr val="tx1">
                    <a:lumMod val="50000"/>
                    <a:lumOff val="50000"/>
                  </a:schemeClr>
                </a:solidFill>
                <a:latin typeface="+mn-lt"/>
              </a:rPr>
              <a:t>                           </a:t>
            </a:r>
          </a:p>
        </p:txBody>
      </p:sp>
      <p:graphicFrame>
        <p:nvGraphicFramePr>
          <p:cNvPr id="8" name="Group 61"/>
          <p:cNvGraphicFramePr>
            <a:graphicFrameLocks noGrp="1"/>
          </p:cNvGraphicFramePr>
          <p:nvPr>
            <p:extLst>
              <p:ext uri="{D42A27DB-BD31-4B8C-83A1-F6EECF244321}">
                <p14:modId xmlns:p14="http://schemas.microsoft.com/office/powerpoint/2010/main" val="3100248354"/>
              </p:ext>
            </p:extLst>
          </p:nvPr>
        </p:nvGraphicFramePr>
        <p:xfrm>
          <a:off x="2226564" y="3429000"/>
          <a:ext cx="5603875" cy="2058053"/>
        </p:xfrm>
        <a:graphic>
          <a:graphicData uri="http://schemas.openxmlformats.org/drawingml/2006/table">
            <a:tbl>
              <a:tblPr/>
              <a:tblGrid>
                <a:gridCol w="504857">
                  <a:extLst>
                    <a:ext uri="{9D8B030D-6E8A-4147-A177-3AD203B41FA5}">
                      <a16:colId xmlns:a16="http://schemas.microsoft.com/office/drawing/2014/main" val="20000"/>
                    </a:ext>
                  </a:extLst>
                </a:gridCol>
                <a:gridCol w="1992979">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2039239">
                  <a:extLst>
                    <a:ext uri="{9D8B030D-6E8A-4147-A177-3AD203B41FA5}">
                      <a16:colId xmlns:a16="http://schemas.microsoft.com/office/drawing/2014/main" val="20003"/>
                    </a:ext>
                  </a:extLst>
                </a:gridCol>
              </a:tblGrid>
              <a:tr h="374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Step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n-lt"/>
                        </a:rPr>
                        <a:t>#</a:t>
                      </a:r>
                      <a:endParaRPr kumimoji="0" lang="ru-RU" sz="1100" b="0"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Attribute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n-lt"/>
                        </a:rPr>
                        <a:t>(parameter matrix)</a:t>
                      </a:r>
                      <a:endParaRPr kumimoji="0" lang="ru-RU" sz="1100" b="0"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Method</a:t>
                      </a:r>
                      <a:endParaRPr kumimoji="0" lang="ru-RU" sz="1100" b="1"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Quantitative or qualitative</a:t>
                      </a:r>
                      <a:endParaRPr kumimoji="0" lang="ru-RU" sz="1100" b="1" i="0" u="none" strike="noStrike"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criteria</a:t>
                      </a:r>
                      <a:endParaRPr kumimoji="0" lang="ru-RU" sz="1100" b="1"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extLst>
                  <a:ext uri="{0D108BD9-81ED-4DB2-BD59-A6C34878D82A}">
                    <a16:rowId xmlns:a16="http://schemas.microsoft.com/office/drawing/2014/main" val="10000"/>
                  </a:ext>
                </a:extLst>
              </a:tr>
              <a:tr h="882544">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1</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30000" dirty="0">
                          <a:ln>
                            <a:noFill/>
                          </a:ln>
                          <a:solidFill>
                            <a:schemeClr val="tx2"/>
                          </a:solidFill>
                          <a:effectLst/>
                          <a:latin typeface="+mn-lt"/>
                        </a:rPr>
                        <a:t>13</a:t>
                      </a:r>
                      <a:r>
                        <a:rPr kumimoji="0" lang="en-US" sz="1000" b="0" i="0" u="none" strike="noStrike" cap="none" normalizeH="0" baseline="0" dirty="0">
                          <a:ln>
                            <a:noFill/>
                          </a:ln>
                          <a:solidFill>
                            <a:schemeClr val="tx2"/>
                          </a:solidFill>
                          <a:effectLst/>
                          <a:latin typeface="+mn-lt"/>
                        </a:rPr>
                        <a:t>C/</a:t>
                      </a:r>
                      <a:r>
                        <a:rPr kumimoji="0" lang="en-US" sz="1000" b="0" i="0" u="none" strike="noStrike" cap="none" normalizeH="0" baseline="30000" dirty="0">
                          <a:ln>
                            <a:noFill/>
                          </a:ln>
                          <a:solidFill>
                            <a:schemeClr val="tx2"/>
                          </a:solidFill>
                          <a:effectLst/>
                          <a:latin typeface="+mn-lt"/>
                        </a:rPr>
                        <a:t>12</a:t>
                      </a:r>
                      <a:r>
                        <a:rPr kumimoji="0" lang="en-US" sz="1000" b="0" i="0" u="none" strike="noStrike" cap="none" normalizeH="0" baseline="0" dirty="0">
                          <a:ln>
                            <a:noFill/>
                          </a:ln>
                          <a:solidFill>
                            <a:schemeClr val="tx2"/>
                          </a:solidFill>
                          <a:effectLst/>
                          <a:latin typeface="+mn-lt"/>
                        </a:rPr>
                        <a:t>C isotopes in carbohydrates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(D-glucose, D-fructose)</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IRMS/SIRA</a:t>
                      </a:r>
                    </a:p>
                  </a:txBody>
                  <a:tcPr marL="91438" marR="91438"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a:ln>
                            <a:noFill/>
                          </a:ln>
                          <a:solidFill>
                            <a:schemeClr val="tx2"/>
                          </a:solidFill>
                          <a:effectLst/>
                          <a:latin typeface="+mn-lt"/>
                        </a:rPr>
                        <a:t>Published &amp; confirmed ranges of values</a:t>
                      </a:r>
                    </a:p>
                  </a:txBody>
                  <a:tcPr marL="91438" marR="91438"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1"/>
                  </a:ext>
                </a:extLst>
              </a:tr>
              <a:tr h="748821">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2</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30000" dirty="0">
                          <a:ln>
                            <a:noFill/>
                          </a:ln>
                          <a:solidFill>
                            <a:schemeClr val="tx2"/>
                          </a:solidFill>
                          <a:effectLst/>
                          <a:latin typeface="+mn-lt"/>
                        </a:rPr>
                        <a:t>13</a:t>
                      </a:r>
                      <a:r>
                        <a:rPr kumimoji="0" lang="en-US" sz="1000" b="0" i="0" u="none" strike="noStrike" cap="none" normalizeH="0" baseline="0" dirty="0">
                          <a:ln>
                            <a:noFill/>
                          </a:ln>
                          <a:solidFill>
                            <a:schemeClr val="tx2"/>
                          </a:solidFill>
                          <a:effectLst/>
                          <a:latin typeface="+mn-lt"/>
                        </a:rPr>
                        <a:t>C/</a:t>
                      </a:r>
                      <a:r>
                        <a:rPr kumimoji="0" lang="en-US" sz="1000" b="0" i="0" u="none" strike="noStrike" cap="none" normalizeH="0" baseline="30000" dirty="0">
                          <a:ln>
                            <a:noFill/>
                          </a:ln>
                          <a:solidFill>
                            <a:schemeClr val="tx2"/>
                          </a:solidFill>
                          <a:effectLst/>
                          <a:latin typeface="+mn-lt"/>
                        </a:rPr>
                        <a:t>12</a:t>
                      </a:r>
                      <a:r>
                        <a:rPr kumimoji="0" lang="en-US" sz="1000" b="0" i="0" u="none" strike="noStrike" cap="none" normalizeH="0" baseline="0" dirty="0">
                          <a:ln>
                            <a:noFill/>
                          </a:ln>
                          <a:solidFill>
                            <a:schemeClr val="tx2"/>
                          </a:solidFill>
                          <a:effectLst/>
                          <a:latin typeface="+mn-lt"/>
                        </a:rPr>
                        <a:t>C isotopes in alcohols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(ethanol)</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2"/>
                  </a:ext>
                </a:extLst>
              </a:tr>
            </a:tbl>
          </a:graphicData>
        </a:graphic>
      </p:graphicFrame>
      <p:sp>
        <p:nvSpPr>
          <p:cNvPr id="10" name="Стрелка вправо 9">
            <a:hlinkClick r:id="rId6" action="ppaction://hlinkpres?slideindex=1&amp;slidetitle="/>
          </p:cNvPr>
          <p:cNvSpPr/>
          <p:nvPr/>
        </p:nvSpPr>
        <p:spPr>
          <a:xfrm>
            <a:off x="8611670" y="6229350"/>
            <a:ext cx="304800" cy="152400"/>
          </a:xfrm>
          <a:prstGeom prst="rightArrow">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79470401"/>
      </p:ext>
    </p:extLst>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18</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Extra issues of increasing interest:</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Development of protocols focused on applied tasks – </a:t>
            </a:r>
            <a:r>
              <a:rPr lang="en-US" sz="2000" dirty="0">
                <a:solidFill>
                  <a:srgbClr val="0000FF"/>
                </a:solidFill>
                <a:latin typeface="Gill Sans MT" panose="020B0502020104020203" pitchFamily="34" charset="0"/>
              </a:rPr>
              <a:t>example 4</a:t>
            </a:r>
            <a:endParaRPr lang="en-US" sz="1600" dirty="0">
              <a:solidFill>
                <a:schemeClr val="tx2"/>
              </a:solidFill>
              <a:latin typeface="+mn-lt"/>
            </a:endParaRPr>
          </a:p>
        </p:txBody>
      </p:sp>
      <p:sp>
        <p:nvSpPr>
          <p:cNvPr id="7" name="Text Box 10"/>
          <p:cNvSpPr txBox="1">
            <a:spLocks noChangeArrowheads="1"/>
          </p:cNvSpPr>
          <p:nvPr/>
        </p:nvSpPr>
        <p:spPr bwMode="auto">
          <a:xfrm>
            <a:off x="1116804" y="2226490"/>
            <a:ext cx="784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auto" hangingPunct="1">
              <a:spcBef>
                <a:spcPts val="0"/>
              </a:spcBef>
              <a:spcAft>
                <a:spcPts val="0"/>
              </a:spcAft>
              <a:defRPr/>
            </a:pPr>
            <a:r>
              <a:rPr lang="en-US" sz="1400" dirty="0">
                <a:solidFill>
                  <a:schemeClr val="tx2"/>
                </a:solidFill>
                <a:latin typeface="Gill Sans MT" panose="020B0502020104020203" pitchFamily="34" charset="0"/>
              </a:rPr>
              <a:t>Model analytical steps for the Protocol for detection of additions of non-grape alcohol (sugar) </a:t>
            </a:r>
          </a:p>
          <a:p>
            <a:pPr algn="ctr" eaLnBrk="1" fontAlgn="auto" hangingPunct="1">
              <a:spcBef>
                <a:spcPts val="0"/>
              </a:spcBef>
              <a:spcAft>
                <a:spcPts val="0"/>
              </a:spcAft>
              <a:defRPr/>
            </a:pPr>
            <a:r>
              <a:rPr lang="en-US" sz="1400" dirty="0">
                <a:solidFill>
                  <a:schemeClr val="tx2"/>
                </a:solidFill>
                <a:latin typeface="Gill Sans MT" panose="020B0502020104020203" pitchFamily="34" charset="0"/>
              </a:rPr>
              <a:t>from C3 &amp; C4 plants in wine &amp; wine products </a:t>
            </a:r>
          </a:p>
          <a:p>
            <a:pPr algn="ctr" eaLnBrk="1" fontAlgn="auto" hangingPunct="1">
              <a:spcBef>
                <a:spcPts val="0"/>
              </a:spcBef>
              <a:spcAft>
                <a:spcPts val="0"/>
              </a:spcAft>
              <a:defRPr/>
            </a:pPr>
            <a:r>
              <a:rPr lang="en-US" sz="1400" dirty="0">
                <a:solidFill>
                  <a:schemeClr val="tx1">
                    <a:lumMod val="50000"/>
                    <a:lumOff val="50000"/>
                  </a:schemeClr>
                </a:solidFill>
                <a:latin typeface="Gill Sans MT" panose="020B0502020104020203" pitchFamily="34" charset="0"/>
              </a:rPr>
              <a:t>(Isotopic Multi Elements Approach – </a:t>
            </a:r>
            <a:r>
              <a:rPr lang="en-US" sz="1400" b="1" dirty="0">
                <a:solidFill>
                  <a:schemeClr val="tx1">
                    <a:lumMod val="50000"/>
                    <a:lumOff val="50000"/>
                  </a:schemeClr>
                </a:solidFill>
                <a:latin typeface="Gill Sans MT" panose="020B0502020104020203" pitchFamily="34" charset="0"/>
              </a:rPr>
              <a:t>IMEA</a:t>
            </a:r>
            <a:r>
              <a:rPr lang="en-US" sz="1400" dirty="0">
                <a:solidFill>
                  <a:schemeClr val="tx1">
                    <a:lumMod val="50000"/>
                    <a:lumOff val="50000"/>
                  </a:schemeClr>
                </a:solidFill>
                <a:latin typeface="Gill Sans MT" panose="020B0502020104020203" pitchFamily="34" charset="0"/>
              </a:rPr>
              <a:t>)</a:t>
            </a:r>
            <a:r>
              <a:rPr lang="en-US" sz="1400" dirty="0">
                <a:solidFill>
                  <a:schemeClr val="tx1">
                    <a:lumMod val="50000"/>
                    <a:lumOff val="50000"/>
                  </a:schemeClr>
                </a:solidFill>
                <a:latin typeface="+mn-lt"/>
              </a:rPr>
              <a:t>  </a:t>
            </a:r>
            <a:r>
              <a:rPr lang="en-US" sz="1600" dirty="0">
                <a:solidFill>
                  <a:schemeClr val="tx1">
                    <a:lumMod val="50000"/>
                    <a:lumOff val="50000"/>
                  </a:schemeClr>
                </a:solidFill>
                <a:latin typeface="+mn-lt"/>
              </a:rPr>
              <a:t>                         </a:t>
            </a:r>
          </a:p>
        </p:txBody>
      </p:sp>
      <p:sp>
        <p:nvSpPr>
          <p:cNvPr id="10" name="Стрелка вправо 9">
            <a:hlinkClick r:id="rId6" action="ppaction://hlinkpres?slideindex=1&amp;slidetitle="/>
          </p:cNvPr>
          <p:cNvSpPr/>
          <p:nvPr/>
        </p:nvSpPr>
        <p:spPr>
          <a:xfrm>
            <a:off x="8611670" y="6229350"/>
            <a:ext cx="304800" cy="152400"/>
          </a:xfrm>
          <a:prstGeom prst="rightArrow">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3" name="Group 61"/>
          <p:cNvGraphicFramePr>
            <a:graphicFrameLocks noGrp="1"/>
          </p:cNvGraphicFramePr>
          <p:nvPr>
            <p:extLst>
              <p:ext uri="{D42A27DB-BD31-4B8C-83A1-F6EECF244321}">
                <p14:modId xmlns:p14="http://schemas.microsoft.com/office/powerpoint/2010/main" val="1351325831"/>
              </p:ext>
            </p:extLst>
          </p:nvPr>
        </p:nvGraphicFramePr>
        <p:xfrm>
          <a:off x="2133600" y="3200400"/>
          <a:ext cx="5603875" cy="2004092"/>
        </p:xfrm>
        <a:graphic>
          <a:graphicData uri="http://schemas.openxmlformats.org/drawingml/2006/table">
            <a:tbl>
              <a:tblPr/>
              <a:tblGrid>
                <a:gridCol w="504857">
                  <a:extLst>
                    <a:ext uri="{9D8B030D-6E8A-4147-A177-3AD203B41FA5}">
                      <a16:colId xmlns:a16="http://schemas.microsoft.com/office/drawing/2014/main" val="20000"/>
                    </a:ext>
                  </a:extLst>
                </a:gridCol>
                <a:gridCol w="2313692">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947126">
                  <a:extLst>
                    <a:ext uri="{9D8B030D-6E8A-4147-A177-3AD203B41FA5}">
                      <a16:colId xmlns:a16="http://schemas.microsoft.com/office/drawing/2014/main" val="20003"/>
                    </a:ext>
                  </a:extLst>
                </a:gridCol>
              </a:tblGrid>
              <a:tr h="3299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Step</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n-lt"/>
                        </a:rPr>
                        <a:t>#</a:t>
                      </a:r>
                      <a:endParaRPr kumimoji="0" lang="ru-RU" sz="1100" b="0"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Attribute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mn-lt"/>
                        </a:rPr>
                        <a:t>(parameter matrix)</a:t>
                      </a:r>
                      <a:endParaRPr kumimoji="0" lang="ru-RU" sz="1100" b="0"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Method</a:t>
                      </a:r>
                      <a:endParaRPr kumimoji="0" lang="ru-RU" sz="1100" b="1"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Quantitative or qualitative</a:t>
                      </a:r>
                      <a:endParaRPr kumimoji="0" lang="ru-RU" sz="1100" b="1" i="0" u="none" strike="noStrike" cap="none" normalizeH="0" baseline="0" dirty="0">
                        <a:ln>
                          <a:noFill/>
                        </a:ln>
                        <a:solidFill>
                          <a:schemeClr val="bg1"/>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bg1"/>
                          </a:solidFill>
                          <a:effectLst/>
                          <a:latin typeface="+mn-lt"/>
                        </a:rPr>
                        <a:t>criteria</a:t>
                      </a:r>
                      <a:endParaRPr kumimoji="0" lang="ru-RU" sz="1100" b="1" i="0" u="none" strike="noStrike" cap="none" normalizeH="0" baseline="0" dirty="0">
                        <a:ln>
                          <a:noFill/>
                        </a:ln>
                        <a:solidFill>
                          <a:schemeClr val="bg1"/>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0021"/>
                    </a:solidFill>
                  </a:tcPr>
                </a:tc>
                <a:extLst>
                  <a:ext uri="{0D108BD9-81ED-4DB2-BD59-A6C34878D82A}">
                    <a16:rowId xmlns:a16="http://schemas.microsoft.com/office/drawing/2014/main" val="10000"/>
                  </a:ext>
                </a:extLst>
              </a:tr>
              <a:tr h="571681">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1" i="0" u="none" strike="noStrike" cap="none" normalizeH="0" baseline="0" dirty="0">
                          <a:ln>
                            <a:noFill/>
                          </a:ln>
                          <a:solidFill>
                            <a:schemeClr val="tx2"/>
                          </a:solidFill>
                          <a:effectLst/>
                          <a:latin typeface="+mn-lt"/>
                        </a:rPr>
                        <a:t>1</a:t>
                      </a:r>
                      <a:endParaRPr kumimoji="0" lang="ru-RU" sz="1000" b="1"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000" b="0"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000" b="0"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2"/>
                          </a:solidFill>
                          <a:effectLst/>
                          <a:latin typeface="+mn-lt"/>
                        </a:rPr>
                        <a:t>Main part: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1.1  </a:t>
                      </a:r>
                      <a:r>
                        <a:rPr kumimoji="0" lang="en-US" sz="1000" b="0" i="0" u="none" strike="noStrike" cap="none" normalizeH="0" baseline="30000" dirty="0">
                          <a:ln>
                            <a:noFill/>
                          </a:ln>
                          <a:solidFill>
                            <a:schemeClr val="tx2"/>
                          </a:solidFill>
                          <a:effectLst/>
                          <a:latin typeface="+mn-lt"/>
                        </a:rPr>
                        <a:t>13</a:t>
                      </a:r>
                      <a:r>
                        <a:rPr kumimoji="0" lang="en-US" sz="1000" b="0" i="0" u="none" strike="noStrike" cap="none" normalizeH="0" baseline="0" dirty="0">
                          <a:ln>
                            <a:noFill/>
                          </a:ln>
                          <a:solidFill>
                            <a:schemeClr val="tx2"/>
                          </a:solidFill>
                          <a:effectLst/>
                          <a:latin typeface="+mn-lt"/>
                        </a:rPr>
                        <a:t>C/</a:t>
                      </a:r>
                      <a:r>
                        <a:rPr kumimoji="0" lang="en-US" sz="1000" b="0" i="0" u="none" strike="noStrike" cap="none" normalizeH="0" baseline="30000" dirty="0">
                          <a:ln>
                            <a:noFill/>
                          </a:ln>
                          <a:solidFill>
                            <a:schemeClr val="tx2"/>
                          </a:solidFill>
                          <a:effectLst/>
                          <a:latin typeface="+mn-lt"/>
                        </a:rPr>
                        <a:t>12</a:t>
                      </a:r>
                      <a:r>
                        <a:rPr kumimoji="0" lang="en-US" sz="1000" b="0" i="0" u="none" strike="noStrike" cap="none" normalizeH="0" baseline="0" dirty="0">
                          <a:ln>
                            <a:noFill/>
                          </a:ln>
                          <a:solidFill>
                            <a:schemeClr val="tx2"/>
                          </a:solidFill>
                          <a:effectLst/>
                          <a:latin typeface="+mn-lt"/>
                        </a:rPr>
                        <a:t>C isotopes in ethanol</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000" b="0" i="0" u="none" strike="noStrike" cap="none" normalizeH="0" baseline="0" dirty="0">
                          <a:ln>
                            <a:noFill/>
                          </a:ln>
                          <a:solidFill>
                            <a:schemeClr val="tx2"/>
                          </a:solidFill>
                          <a:effectLst/>
                          <a:latin typeface="+mn-lt"/>
                        </a:rPr>
                        <a:t>1.2  (D/H)</a:t>
                      </a:r>
                      <a:r>
                        <a:rPr kumimoji="0" lang="en-US" sz="1000" b="0" i="0" u="none" strike="noStrike" cap="none" normalizeH="0" baseline="-25000" dirty="0">
                          <a:ln>
                            <a:noFill/>
                          </a:ln>
                          <a:solidFill>
                            <a:schemeClr val="tx2"/>
                          </a:solidFill>
                          <a:effectLst/>
                          <a:latin typeface="+mn-lt"/>
                        </a:rPr>
                        <a:t>1</a:t>
                      </a:r>
                      <a:r>
                        <a:rPr kumimoji="0" lang="en-US" sz="1000" b="0" i="0" u="none" strike="noStrike" cap="none" normalizeH="0" baseline="0" dirty="0">
                          <a:ln>
                            <a:noFill/>
                          </a:ln>
                          <a:solidFill>
                            <a:schemeClr val="tx2"/>
                          </a:solidFill>
                          <a:effectLst/>
                          <a:latin typeface="+mn-lt"/>
                        </a:rPr>
                        <a:t> isotopes in ethanol</a:t>
                      </a:r>
                      <a:endParaRPr kumimoji="0" lang="ru-RU" sz="1000" b="0" i="0" u="none" strike="noStrike" cap="none" normalizeH="0" baseline="0" dirty="0">
                        <a:ln>
                          <a:noFill/>
                        </a:ln>
                        <a:solidFill>
                          <a:schemeClr val="tx2"/>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000" b="0" i="0" u="none" strike="noStrike" cap="none" normalizeH="0" baseline="0" dirty="0">
                          <a:ln>
                            <a:noFill/>
                          </a:ln>
                          <a:solidFill>
                            <a:schemeClr val="tx2"/>
                          </a:solidFill>
                          <a:effectLst/>
                          <a:latin typeface="+mn-lt"/>
                        </a:rPr>
                        <a:t>1.3  </a:t>
                      </a:r>
                      <a:r>
                        <a:rPr kumimoji="0" lang="en-US" sz="1000" b="0" i="0" u="none" strike="noStrike" cap="none" normalizeH="0" baseline="30000" dirty="0">
                          <a:ln>
                            <a:noFill/>
                          </a:ln>
                          <a:solidFill>
                            <a:schemeClr val="tx2"/>
                          </a:solidFill>
                          <a:effectLst/>
                          <a:latin typeface="+mn-lt"/>
                        </a:rPr>
                        <a:t>18</a:t>
                      </a:r>
                      <a:r>
                        <a:rPr kumimoji="0" lang="ru-RU" sz="1000" b="0" i="0" u="none" strike="noStrike" cap="none" normalizeH="0" baseline="0" dirty="0">
                          <a:ln>
                            <a:noFill/>
                          </a:ln>
                          <a:solidFill>
                            <a:schemeClr val="tx2"/>
                          </a:solidFill>
                          <a:effectLst/>
                          <a:latin typeface="+mn-lt"/>
                        </a:rPr>
                        <a:t>О</a:t>
                      </a:r>
                      <a:r>
                        <a:rPr kumimoji="0" lang="en-US" sz="1000" b="0" i="0" u="none" strike="noStrike" cap="none" normalizeH="0" baseline="0" dirty="0">
                          <a:ln>
                            <a:noFill/>
                          </a:ln>
                          <a:solidFill>
                            <a:schemeClr val="tx2"/>
                          </a:solidFill>
                          <a:effectLst/>
                          <a:latin typeface="+mn-lt"/>
                        </a:rPr>
                        <a:t>/</a:t>
                      </a:r>
                      <a:r>
                        <a:rPr kumimoji="0" lang="en-US" sz="1000" b="0" i="0" u="none" strike="noStrike" cap="none" normalizeH="0" baseline="30000" dirty="0">
                          <a:ln>
                            <a:noFill/>
                          </a:ln>
                          <a:solidFill>
                            <a:schemeClr val="tx2"/>
                          </a:solidFill>
                          <a:effectLst/>
                          <a:latin typeface="+mn-lt"/>
                        </a:rPr>
                        <a:t>1</a:t>
                      </a:r>
                      <a:r>
                        <a:rPr kumimoji="0" lang="ru-RU" sz="1000" b="0" i="0" u="none" strike="noStrike" cap="none" normalizeH="0" baseline="30000" dirty="0">
                          <a:ln>
                            <a:noFill/>
                          </a:ln>
                          <a:solidFill>
                            <a:schemeClr val="tx2"/>
                          </a:solidFill>
                          <a:effectLst/>
                          <a:latin typeface="+mn-lt"/>
                        </a:rPr>
                        <a:t>6</a:t>
                      </a:r>
                      <a:r>
                        <a:rPr kumimoji="0" lang="en-US" sz="1000" b="0" i="0" u="none" strike="noStrike" cap="none" normalizeH="0" baseline="0" dirty="0">
                          <a:ln>
                            <a:noFill/>
                          </a:ln>
                          <a:solidFill>
                            <a:schemeClr val="tx2"/>
                          </a:solidFill>
                          <a:effectLst/>
                          <a:latin typeface="+mn-lt"/>
                        </a:rPr>
                        <a:t>O isotopes in water</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2"/>
                          </a:solidFill>
                          <a:effectLst/>
                          <a:latin typeface="+mn-lt"/>
                        </a:rPr>
                        <a:t>IRMS/SIRA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a:ln>
                            <a:noFill/>
                          </a:ln>
                          <a:solidFill>
                            <a:schemeClr val="tx2"/>
                          </a:solidFill>
                          <a:effectLst/>
                          <a:latin typeface="+mn-lt"/>
                        </a:rPr>
                        <a:t>SNIF/NMR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a:ln>
                            <a:noFill/>
                          </a:ln>
                          <a:solidFill>
                            <a:schemeClr val="tx2"/>
                          </a:solidFill>
                          <a:effectLst/>
                          <a:latin typeface="+mn-lt"/>
                        </a:rPr>
                        <a:t>IRMS/SIRA</a:t>
                      </a: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a:ln>
                            <a:noFill/>
                          </a:ln>
                          <a:solidFill>
                            <a:schemeClr val="tx2"/>
                          </a:solidFill>
                          <a:effectLst/>
                          <a:latin typeface="+mn-lt"/>
                        </a:rPr>
                        <a:t>Published </a:t>
                      </a:r>
                      <a:r>
                        <a:rPr kumimoji="0" lang="en-US" sz="1000" b="0" i="0" u="none" strike="noStrike" cap="none" normalizeH="0" baseline="0" dirty="0">
                          <a:ln>
                            <a:noFill/>
                          </a:ln>
                          <a:solidFill>
                            <a:schemeClr val="tx2"/>
                          </a:solidFill>
                          <a:effectLst/>
                          <a:latin typeface="+mn-lt"/>
                        </a:rPr>
                        <a:t>&amp; confirmed ranges of values</a:t>
                      </a:r>
                    </a:p>
                  </a:txBody>
                  <a:tcPr marL="91438" marR="91438" marT="45704" marB="4570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1"/>
                  </a:ext>
                </a:extLst>
              </a:tr>
              <a:tr h="876396">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1" i="0" u="none" strike="noStrike" cap="none" normalizeH="0" baseline="0" dirty="0">
                          <a:ln>
                            <a:noFill/>
                          </a:ln>
                          <a:solidFill>
                            <a:schemeClr val="tx2"/>
                          </a:solidFill>
                          <a:effectLst/>
                          <a:latin typeface="+mn-lt"/>
                        </a:rPr>
                        <a:t>2</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000" b="0"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000" b="0"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sz="1000" b="0"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2"/>
                          </a:solidFill>
                          <a:effectLst/>
                          <a:latin typeface="+mn-lt"/>
                        </a:rPr>
                        <a:t>Additional part: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000" b="0" i="0" u="none" strike="noStrike" cap="none" normalizeH="0" baseline="0" dirty="0">
                          <a:ln>
                            <a:noFill/>
                          </a:ln>
                          <a:solidFill>
                            <a:schemeClr val="tx2"/>
                          </a:solidFill>
                          <a:effectLst/>
                          <a:latin typeface="+mn-lt"/>
                        </a:rPr>
                        <a:t>2.1  D/H isotopes in ethanol</a:t>
                      </a:r>
                      <a:endParaRPr kumimoji="0" lang="ru-RU" sz="1000" b="0" i="0" u="none" strike="noStrike" cap="none" normalizeH="0" baseline="0" dirty="0">
                        <a:ln>
                          <a:noFill/>
                        </a:ln>
                        <a:solidFill>
                          <a:schemeClr val="tx2"/>
                        </a:solidFill>
                        <a:effectLst/>
                        <a:latin typeface="+mn-lt"/>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2.2  D/H  isotopes in sugars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000" b="0" i="0" u="none" strike="noStrike" cap="none" normalizeH="0" baseline="0" dirty="0">
                          <a:ln>
                            <a:noFill/>
                          </a:ln>
                          <a:solidFill>
                            <a:schemeClr val="tx2"/>
                          </a:solidFill>
                          <a:effectLst/>
                          <a:latin typeface="+mn-lt"/>
                        </a:rPr>
                        <a:t>2.3  </a:t>
                      </a:r>
                      <a:r>
                        <a:rPr kumimoji="0" lang="en-US" sz="1000" b="0" i="0" u="none" strike="noStrike" cap="none" normalizeH="0" baseline="30000" dirty="0">
                          <a:ln>
                            <a:noFill/>
                          </a:ln>
                          <a:solidFill>
                            <a:schemeClr val="tx2"/>
                          </a:solidFill>
                          <a:effectLst/>
                          <a:latin typeface="+mn-lt"/>
                        </a:rPr>
                        <a:t>13</a:t>
                      </a:r>
                      <a:r>
                        <a:rPr kumimoji="0" lang="en-US" sz="1000" b="0" i="0" u="none" strike="noStrike" cap="none" normalizeH="0" baseline="0" dirty="0">
                          <a:ln>
                            <a:noFill/>
                          </a:ln>
                          <a:solidFill>
                            <a:schemeClr val="tx2"/>
                          </a:solidFill>
                          <a:effectLst/>
                          <a:latin typeface="+mn-lt"/>
                        </a:rPr>
                        <a:t>C/</a:t>
                      </a:r>
                      <a:r>
                        <a:rPr kumimoji="0" lang="en-US" sz="1000" b="0" i="0" u="none" strike="noStrike" cap="none" normalizeH="0" baseline="30000" dirty="0">
                          <a:ln>
                            <a:noFill/>
                          </a:ln>
                          <a:solidFill>
                            <a:schemeClr val="tx2"/>
                          </a:solidFill>
                          <a:effectLst/>
                          <a:latin typeface="+mn-lt"/>
                        </a:rPr>
                        <a:t>12</a:t>
                      </a:r>
                      <a:r>
                        <a:rPr kumimoji="0" lang="en-US" sz="1000" b="0" i="0" u="none" strike="noStrike" cap="none" normalizeH="0" baseline="0" dirty="0">
                          <a:ln>
                            <a:noFill/>
                          </a:ln>
                          <a:solidFill>
                            <a:schemeClr val="tx2"/>
                          </a:solidFill>
                          <a:effectLst/>
                          <a:latin typeface="+mn-lt"/>
                        </a:rPr>
                        <a:t>C isotopes in sugars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sz="1000" b="0" i="0" u="none" strike="noStrike" cap="none" normalizeH="0" baseline="0" dirty="0">
                          <a:ln>
                            <a:noFill/>
                          </a:ln>
                          <a:solidFill>
                            <a:schemeClr val="tx2"/>
                          </a:solidFill>
                          <a:effectLst/>
                          <a:latin typeface="+mn-lt"/>
                        </a:rPr>
                        <a:t>2.4  </a:t>
                      </a:r>
                      <a:r>
                        <a:rPr kumimoji="0" lang="en-US" sz="1000" b="0" i="0" u="none" strike="noStrike" cap="none" normalizeH="0" baseline="30000" dirty="0">
                          <a:ln>
                            <a:noFill/>
                          </a:ln>
                          <a:solidFill>
                            <a:schemeClr val="tx2"/>
                          </a:solidFill>
                          <a:effectLst/>
                          <a:latin typeface="+mn-lt"/>
                        </a:rPr>
                        <a:t>18</a:t>
                      </a:r>
                      <a:r>
                        <a:rPr kumimoji="0" lang="ru-RU" sz="1000" b="0" i="0" u="none" strike="noStrike" cap="none" normalizeH="0" baseline="0" dirty="0">
                          <a:ln>
                            <a:noFill/>
                          </a:ln>
                          <a:solidFill>
                            <a:schemeClr val="tx2"/>
                          </a:solidFill>
                          <a:effectLst/>
                          <a:latin typeface="+mn-lt"/>
                        </a:rPr>
                        <a:t>О</a:t>
                      </a:r>
                      <a:r>
                        <a:rPr kumimoji="0" lang="en-US" sz="1000" b="0" i="0" u="none" strike="noStrike" cap="none" normalizeH="0" baseline="0" dirty="0">
                          <a:ln>
                            <a:noFill/>
                          </a:ln>
                          <a:solidFill>
                            <a:schemeClr val="tx2"/>
                          </a:solidFill>
                          <a:effectLst/>
                          <a:latin typeface="+mn-lt"/>
                        </a:rPr>
                        <a:t>/</a:t>
                      </a:r>
                      <a:r>
                        <a:rPr kumimoji="0" lang="en-US" sz="1000" b="0" i="0" u="none" strike="noStrike" cap="none" normalizeH="0" baseline="30000" dirty="0">
                          <a:ln>
                            <a:noFill/>
                          </a:ln>
                          <a:solidFill>
                            <a:schemeClr val="tx2"/>
                          </a:solidFill>
                          <a:effectLst/>
                          <a:latin typeface="+mn-lt"/>
                        </a:rPr>
                        <a:t>1</a:t>
                      </a:r>
                      <a:r>
                        <a:rPr kumimoji="0" lang="ru-RU" sz="1000" b="0" i="0" u="none" strike="noStrike" cap="none" normalizeH="0" baseline="30000" dirty="0">
                          <a:ln>
                            <a:noFill/>
                          </a:ln>
                          <a:solidFill>
                            <a:schemeClr val="tx2"/>
                          </a:solidFill>
                          <a:effectLst/>
                          <a:latin typeface="+mn-lt"/>
                        </a:rPr>
                        <a:t>6</a:t>
                      </a:r>
                      <a:r>
                        <a:rPr kumimoji="0" lang="en-US" sz="1000" b="0" i="0" u="none" strike="noStrike" cap="none" normalizeH="0" baseline="0" dirty="0">
                          <a:ln>
                            <a:noFill/>
                          </a:ln>
                          <a:solidFill>
                            <a:schemeClr val="tx2"/>
                          </a:solidFill>
                          <a:effectLst/>
                          <a:latin typeface="+mn-lt"/>
                        </a:rPr>
                        <a:t>O isotopes in sugars </a:t>
                      </a:r>
                      <a:endParaRPr kumimoji="0" lang="ru-RU"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cap="none" normalizeH="0" baseline="0" dirty="0">
                        <a:ln>
                          <a:noFill/>
                        </a:ln>
                        <a:solidFill>
                          <a:schemeClr val="tx2"/>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cap="none" normalizeH="0" baseline="0" dirty="0">
                          <a:ln>
                            <a:noFill/>
                          </a:ln>
                          <a:solidFill>
                            <a:schemeClr val="tx2"/>
                          </a:solidFill>
                          <a:effectLst/>
                          <a:latin typeface="+mn-lt"/>
                        </a:rPr>
                        <a:t>IRMS/SIRA</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2"/>
                        </a:solidFill>
                        <a:effectLst/>
                        <a:latin typeface="+mn-lt"/>
                      </a:endParaRPr>
                    </a:p>
                  </a:txBody>
                  <a:tcPr marL="91438" marR="91438" marT="45704" marB="45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DE"/>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0578598"/>
      </p:ext>
    </p:extLst>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DB48FDD3-5479-44F3-9BAC-7BF43BF028FE}" type="slidenum">
              <a:rPr lang="en-US" altLang="ru-RU" sz="1200" smtClean="0">
                <a:solidFill>
                  <a:srgbClr val="0D0D0D"/>
                </a:solidFill>
              </a:rPr>
              <a:pPr>
                <a:spcBef>
                  <a:spcPct val="0"/>
                </a:spcBef>
                <a:buClrTx/>
                <a:buSzTx/>
                <a:buFontTx/>
                <a:buNone/>
              </a:pPr>
              <a:t>19</a:t>
            </a:fld>
            <a:endParaRPr lang="en-US" altLang="ru-RU" sz="1200">
              <a:solidFill>
                <a:srgbClr val="0D0D0D"/>
              </a:solidFill>
            </a:endParaRPr>
          </a:p>
        </p:txBody>
      </p:sp>
      <p:sp>
        <p:nvSpPr>
          <p:cNvPr id="5" name="Text Box 2"/>
          <p:cNvSpPr txBox="1">
            <a:spLocks noChangeArrowheads="1"/>
          </p:cNvSpPr>
          <p:nvPr/>
        </p:nvSpPr>
        <p:spPr bwMode="auto">
          <a:xfrm>
            <a:off x="1581999" y="2971800"/>
            <a:ext cx="67975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ambria" pitchFamily="18" charset="0"/>
              </a:defRPr>
            </a:lvl1pPr>
            <a:lvl2pPr marL="742950" indent="-285750">
              <a:defRPr>
                <a:solidFill>
                  <a:schemeClr val="tx1"/>
                </a:solidFill>
                <a:latin typeface="Cambria" pitchFamily="18" charset="0"/>
              </a:defRPr>
            </a:lvl2pPr>
            <a:lvl3pPr marL="1143000">
              <a:defRPr sz="1600">
                <a:solidFill>
                  <a:schemeClr val="tx1"/>
                </a:solidFill>
                <a:latin typeface="Cambria" pitchFamily="18" charset="0"/>
              </a:defRPr>
            </a:lvl3pPr>
            <a:lvl4pPr marL="1600200">
              <a:defRPr sz="1400">
                <a:solidFill>
                  <a:schemeClr val="tx1"/>
                </a:solidFill>
                <a:latin typeface="Cambria" pitchFamily="18" charset="0"/>
              </a:defRPr>
            </a:lvl4pPr>
            <a:lvl5pPr marL="2057400">
              <a:defRPr sz="1400">
                <a:solidFill>
                  <a:schemeClr val="tx1"/>
                </a:solidFill>
                <a:latin typeface="Cambria" pitchFamily="18" charset="0"/>
              </a:defRPr>
            </a:lvl5pPr>
            <a:lvl6pPr marL="2514600" eaLnBrk="0" fontAlgn="base" hangingPunct="0">
              <a:spcAft>
                <a:spcPct val="0"/>
              </a:spcAft>
              <a:defRPr sz="1400">
                <a:solidFill>
                  <a:schemeClr val="tx1"/>
                </a:solidFill>
                <a:latin typeface="Cambria" pitchFamily="18" charset="0"/>
              </a:defRPr>
            </a:lvl6pPr>
            <a:lvl7pPr marL="2971800" eaLnBrk="0" fontAlgn="base" hangingPunct="0">
              <a:spcAft>
                <a:spcPct val="0"/>
              </a:spcAft>
              <a:defRPr sz="1400">
                <a:solidFill>
                  <a:schemeClr val="tx1"/>
                </a:solidFill>
                <a:latin typeface="Cambria" pitchFamily="18" charset="0"/>
              </a:defRPr>
            </a:lvl7pPr>
            <a:lvl8pPr marL="3429000" eaLnBrk="0" fontAlgn="base" hangingPunct="0">
              <a:spcAft>
                <a:spcPct val="0"/>
              </a:spcAft>
              <a:defRPr sz="1400">
                <a:solidFill>
                  <a:schemeClr val="tx1"/>
                </a:solidFill>
                <a:latin typeface="Cambria" pitchFamily="18" charset="0"/>
              </a:defRPr>
            </a:lvl8pPr>
            <a:lvl9pPr marL="3886200" eaLnBrk="0" fontAlgn="base" hangingPunct="0">
              <a:spcAft>
                <a:spcPct val="0"/>
              </a:spcAft>
              <a:defRPr sz="1400">
                <a:solidFill>
                  <a:schemeClr val="tx1"/>
                </a:solidFill>
                <a:latin typeface="Cambria" pitchFamily="18" charset="0"/>
              </a:defRPr>
            </a:lvl9pPr>
          </a:lstStyle>
          <a:p>
            <a:pPr algn="ctr" eaLnBrk="1" hangingPunct="1">
              <a:defRPr/>
            </a:pPr>
            <a:r>
              <a:rPr lang="en-US" sz="3200" b="1" dirty="0">
                <a:solidFill>
                  <a:schemeClr val="tx2"/>
                </a:solidFill>
                <a:effectLst>
                  <a:outerShdw blurRad="38100" dist="38100" dir="2700000" algn="tl">
                    <a:srgbClr val="C0C0C0"/>
                  </a:outerShdw>
                </a:effectLst>
                <a:latin typeface="+mn-lt"/>
              </a:rPr>
              <a:t>THANK  YOU  FOR  ATTENTION</a:t>
            </a:r>
          </a:p>
        </p:txBody>
      </p:sp>
      <p:pic>
        <p:nvPicPr>
          <p:cNvPr id="6"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7"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8"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2</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APEC WRF Survey on Laboratory Capacity Building:</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Responding laboratories - </a:t>
            </a:r>
            <a:r>
              <a:rPr lang="en-US" sz="2000" dirty="0">
                <a:solidFill>
                  <a:srgbClr val="0000FF"/>
                </a:solidFill>
                <a:latin typeface="Gill Sans MT" panose="020B0502020104020203" pitchFamily="34" charset="0"/>
              </a:rPr>
              <a:t>Top 10 instrumental methods</a:t>
            </a:r>
            <a:endParaRPr lang="en-US" sz="1600" dirty="0">
              <a:solidFill>
                <a:srgbClr val="0000FF"/>
              </a:solidFill>
              <a:latin typeface="+mn-lt"/>
            </a:endParaRPr>
          </a:p>
        </p:txBody>
      </p:sp>
      <p:sp>
        <p:nvSpPr>
          <p:cNvPr id="7" name="Text Box 10"/>
          <p:cNvSpPr txBox="1">
            <a:spLocks noChangeArrowheads="1"/>
          </p:cNvSpPr>
          <p:nvPr/>
        </p:nvSpPr>
        <p:spPr bwMode="auto">
          <a:xfrm>
            <a:off x="1371598" y="2667000"/>
            <a:ext cx="403860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AAS</a:t>
            </a:r>
          </a:p>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HPLC</a:t>
            </a:r>
          </a:p>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UV/VIS spectroscopy</a:t>
            </a:r>
          </a:p>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GC</a:t>
            </a:r>
          </a:p>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Enzymatic analysis</a:t>
            </a:r>
          </a:p>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GS-MS</a:t>
            </a:r>
          </a:p>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FTIR</a:t>
            </a:r>
          </a:p>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Other (e.g. capillary electrophoresis)</a:t>
            </a:r>
          </a:p>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UHPLC</a:t>
            </a:r>
          </a:p>
          <a:p>
            <a:pPr marL="342900" indent="-342900" eaLnBrk="1" fontAlgn="auto" hangingPunct="1">
              <a:spcBef>
                <a:spcPts val="0"/>
              </a:spcBef>
              <a:spcAft>
                <a:spcPts val="0"/>
              </a:spcAft>
              <a:buFont typeface="+mj-lt"/>
              <a:buAutoNum type="arabicPeriod"/>
              <a:defRPr/>
            </a:pPr>
            <a:r>
              <a:rPr lang="en-US" dirty="0">
                <a:solidFill>
                  <a:schemeClr val="tx2"/>
                </a:solidFill>
                <a:latin typeface="Gill Sans MT" panose="020B0502020104020203" pitchFamily="34" charset="0"/>
              </a:rPr>
              <a:t>IC</a:t>
            </a:r>
          </a:p>
          <a:p>
            <a:pPr eaLnBrk="1" fontAlgn="auto" hangingPunct="1">
              <a:spcBef>
                <a:spcPts val="0"/>
              </a:spcBef>
              <a:spcAft>
                <a:spcPts val="0"/>
              </a:spcAft>
              <a:defRPr/>
            </a:pPr>
            <a:r>
              <a:rPr lang="en-US" dirty="0">
                <a:solidFill>
                  <a:schemeClr val="tx2"/>
                </a:solidFill>
                <a:latin typeface="Gill Sans MT" panose="020B0502020104020203" pitchFamily="34" charset="0"/>
              </a:rPr>
              <a:t>   </a:t>
            </a:r>
            <a:r>
              <a:rPr lang="en-US" sz="1600" dirty="0">
                <a:solidFill>
                  <a:schemeClr val="tx2"/>
                </a:solidFill>
                <a:latin typeface="+mn-lt"/>
              </a:rPr>
              <a:t>                           </a:t>
            </a:r>
          </a:p>
        </p:txBody>
      </p:sp>
      <p:pic>
        <p:nvPicPr>
          <p:cNvPr id="4" name="Рисунок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72200" y="2338009"/>
            <a:ext cx="1828800" cy="3861719"/>
          </a:xfrm>
          <a:prstGeom prst="rect">
            <a:avLst/>
          </a:prstGeom>
          <a:ln w="3175">
            <a:solidFill>
              <a:schemeClr val="tx2"/>
            </a:solidFill>
          </a:ln>
          <a:effectLst>
            <a:outerShdw blurRad="50800" dist="38100" dir="18900000" algn="bl" rotWithShape="0">
              <a:prstClr val="black">
                <a:alpha val="40000"/>
              </a:prstClr>
            </a:outerShdw>
          </a:effectLst>
        </p:spPr>
      </p:pic>
      <p:sp>
        <p:nvSpPr>
          <p:cNvPr id="10" name="Text Box 10"/>
          <p:cNvSpPr txBox="1">
            <a:spLocks noChangeArrowheads="1"/>
          </p:cNvSpPr>
          <p:nvPr/>
        </p:nvSpPr>
        <p:spPr bwMode="auto">
          <a:xfrm>
            <a:off x="6096000" y="6275099"/>
            <a:ext cx="2133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1100" dirty="0">
                <a:solidFill>
                  <a:schemeClr val="tx1">
                    <a:lumMod val="50000"/>
                    <a:lumOff val="50000"/>
                  </a:schemeClr>
                </a:solidFill>
                <a:latin typeface="+mn-lt"/>
              </a:rPr>
              <a:t>APEC WRF survey results (2014)</a:t>
            </a:r>
          </a:p>
        </p:txBody>
      </p:sp>
    </p:spTree>
    <p:extLst>
      <p:ext uri="{BB962C8B-B14F-4D97-AF65-F5344CB8AC3E}">
        <p14:creationId xmlns:p14="http://schemas.microsoft.com/office/powerpoint/2010/main" val="208574257"/>
      </p:ext>
    </p:extLst>
  </p:cSld>
  <p:clrMapOvr>
    <a:masterClrMapping/>
  </p:clrMapOvr>
  <p:transition>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3</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APEC WRF Survey on Laboratory Capacity Building:</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Responding laboratories – </a:t>
            </a:r>
            <a:r>
              <a:rPr lang="en-US" sz="2000" dirty="0">
                <a:solidFill>
                  <a:srgbClr val="0000FF"/>
                </a:solidFill>
                <a:latin typeface="Gill Sans MT" panose="020B0502020104020203" pitchFamily="34" charset="0"/>
              </a:rPr>
              <a:t>instrumental specialization</a:t>
            </a:r>
            <a:endParaRPr lang="en-US" sz="1600" dirty="0">
              <a:solidFill>
                <a:srgbClr val="0000FF"/>
              </a:solidFill>
              <a:latin typeface="+mn-lt"/>
            </a:endParaRPr>
          </a:p>
        </p:txBody>
      </p:sp>
      <p:sp>
        <p:nvSpPr>
          <p:cNvPr id="7" name="Text Box 10"/>
          <p:cNvSpPr txBox="1">
            <a:spLocks noChangeArrowheads="1"/>
          </p:cNvSpPr>
          <p:nvPr/>
        </p:nvSpPr>
        <p:spPr bwMode="auto">
          <a:xfrm>
            <a:off x="1298575" y="2474535"/>
            <a:ext cx="7543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dirty="0">
                <a:solidFill>
                  <a:schemeClr val="tx2"/>
                </a:solidFill>
                <a:latin typeface="Gill Sans MT" panose="020B0502020104020203" pitchFamily="34" charset="0"/>
              </a:rPr>
              <a:t>The most common instrumental methods:</a:t>
            </a:r>
          </a:p>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Gill Sans MT" panose="020B0502020104020203" pitchFamily="34" charset="0"/>
              </a:rPr>
              <a:t>GC</a:t>
            </a:r>
          </a:p>
          <a:p>
            <a:pPr marL="285750" indent="-285750" eaLnBrk="1" fontAlgn="auto" hangingPunct="1">
              <a:spcBef>
                <a:spcPts val="0"/>
              </a:spcBef>
              <a:spcAft>
                <a:spcPts val="0"/>
              </a:spcAft>
              <a:buFont typeface="Wingdings" panose="05000000000000000000" pitchFamily="2" charset="2"/>
              <a:buChar char="ü"/>
              <a:defRPr/>
            </a:pPr>
            <a:r>
              <a:rPr lang="en-US" sz="1600" dirty="0">
                <a:solidFill>
                  <a:schemeClr val="tx2"/>
                </a:solidFill>
                <a:latin typeface="Gill Sans MT" panose="020B0502020104020203" pitchFamily="34" charset="0"/>
              </a:rPr>
              <a:t>UV/VIS spectroscopy</a:t>
            </a:r>
          </a:p>
          <a:p>
            <a:pPr marL="285750" indent="-285750" eaLnBrk="1" fontAlgn="auto" hangingPunct="1">
              <a:spcBef>
                <a:spcPts val="0"/>
              </a:spcBef>
              <a:spcAft>
                <a:spcPts val="0"/>
              </a:spcAft>
              <a:buFont typeface="Wingdings" panose="05000000000000000000" pitchFamily="2" charset="2"/>
              <a:buChar char="ü"/>
              <a:defRPr/>
            </a:pPr>
            <a:r>
              <a:rPr lang="en-US" sz="1600" dirty="0">
                <a:solidFill>
                  <a:schemeClr val="tx2"/>
                </a:solidFill>
                <a:latin typeface="Gill Sans MT" panose="020B0502020104020203" pitchFamily="34" charset="0"/>
              </a:rPr>
              <a:t>AAS</a:t>
            </a:r>
          </a:p>
          <a:p>
            <a:pPr marL="285750" indent="-285750" eaLnBrk="1" fontAlgn="auto" hangingPunct="1">
              <a:spcBef>
                <a:spcPts val="0"/>
              </a:spcBef>
              <a:spcAft>
                <a:spcPts val="0"/>
              </a:spcAft>
              <a:buFont typeface="Wingdings" panose="05000000000000000000" pitchFamily="2" charset="2"/>
              <a:buChar char="ü"/>
              <a:defRPr/>
            </a:pPr>
            <a:r>
              <a:rPr lang="en-US" sz="1600" dirty="0">
                <a:solidFill>
                  <a:schemeClr val="tx2"/>
                </a:solidFill>
                <a:latin typeface="Gill Sans MT" panose="020B0502020104020203" pitchFamily="34" charset="0"/>
              </a:rPr>
              <a:t>Enzymatic analysis (manual or automated)</a:t>
            </a:r>
          </a:p>
          <a:p>
            <a:pPr marL="285750" indent="-285750" eaLnBrk="1" fontAlgn="auto" hangingPunct="1">
              <a:spcBef>
                <a:spcPts val="0"/>
              </a:spcBef>
              <a:spcAft>
                <a:spcPts val="0"/>
              </a:spcAft>
              <a:buFont typeface="Wingdings" panose="05000000000000000000" pitchFamily="2" charset="2"/>
              <a:buChar char="ü"/>
              <a:defRPr/>
            </a:pPr>
            <a:r>
              <a:rPr lang="en-US" sz="1600" dirty="0">
                <a:solidFill>
                  <a:schemeClr val="tx2"/>
                </a:solidFill>
                <a:latin typeface="Gill Sans MT" panose="020B0502020104020203" pitchFamily="34" charset="0"/>
              </a:rPr>
              <a:t>HPLC</a:t>
            </a:r>
          </a:p>
          <a:p>
            <a:pPr eaLnBrk="1" fontAlgn="auto" hangingPunct="1">
              <a:spcBef>
                <a:spcPts val="0"/>
              </a:spcBef>
              <a:spcAft>
                <a:spcPts val="0"/>
              </a:spcAft>
              <a:defRPr/>
            </a:pPr>
            <a:endParaRPr lang="en-US" sz="1600" dirty="0">
              <a:solidFill>
                <a:schemeClr val="tx2"/>
              </a:solidFill>
              <a:latin typeface="Gill Sans MT" panose="020B0502020104020203" pitchFamily="34" charset="0"/>
            </a:endParaRPr>
          </a:p>
          <a:p>
            <a:pPr eaLnBrk="1" fontAlgn="auto" hangingPunct="1">
              <a:spcBef>
                <a:spcPts val="0"/>
              </a:spcBef>
              <a:spcAft>
                <a:spcPts val="0"/>
              </a:spcAft>
              <a:defRPr/>
            </a:pPr>
            <a:r>
              <a:rPr lang="en-US" dirty="0">
                <a:solidFill>
                  <a:schemeClr val="tx2"/>
                </a:solidFill>
                <a:latin typeface="Gill Sans MT" panose="020B0502020104020203" pitchFamily="34" charset="0"/>
              </a:rPr>
              <a:t>Methods with high methodological and instrumental component:</a:t>
            </a:r>
          </a:p>
          <a:p>
            <a:pPr marL="285750" indent="-285750" eaLnBrk="1" fontAlgn="auto" hangingPunct="1">
              <a:spcBef>
                <a:spcPts val="0"/>
              </a:spcBef>
              <a:spcAft>
                <a:spcPts val="0"/>
              </a:spcAft>
              <a:buFont typeface="Wingdings" panose="05000000000000000000" pitchFamily="2" charset="2"/>
              <a:buChar char="ü"/>
              <a:defRPr/>
            </a:pPr>
            <a:r>
              <a:rPr lang="en-US" sz="1600" dirty="0">
                <a:solidFill>
                  <a:schemeClr val="tx2"/>
                </a:solidFill>
                <a:latin typeface="Gill Sans MT" panose="020B0502020104020203" pitchFamily="34" charset="0"/>
              </a:rPr>
              <a:t>UHPLC</a:t>
            </a:r>
          </a:p>
          <a:p>
            <a:pPr marL="285750" indent="-285750" eaLnBrk="1" fontAlgn="auto" hangingPunct="1">
              <a:spcBef>
                <a:spcPts val="0"/>
              </a:spcBef>
              <a:spcAft>
                <a:spcPts val="0"/>
              </a:spcAft>
              <a:buFont typeface="Wingdings" panose="05000000000000000000" pitchFamily="2" charset="2"/>
              <a:buChar char="ü"/>
              <a:defRPr/>
            </a:pPr>
            <a:r>
              <a:rPr lang="en-US" sz="1600" dirty="0">
                <a:solidFill>
                  <a:schemeClr val="tx2"/>
                </a:solidFill>
                <a:latin typeface="Gill Sans MT" panose="020B0502020104020203" pitchFamily="34" charset="0"/>
              </a:rPr>
              <a:t>GC-MS/GC-MS/MS</a:t>
            </a:r>
          </a:p>
          <a:p>
            <a:pPr marL="285750" indent="-285750" eaLnBrk="1" fontAlgn="auto" hangingPunct="1">
              <a:spcBef>
                <a:spcPts val="0"/>
              </a:spcBef>
              <a:spcAft>
                <a:spcPts val="0"/>
              </a:spcAft>
              <a:buFont typeface="Wingdings" panose="05000000000000000000" pitchFamily="2" charset="2"/>
              <a:buChar char="ü"/>
              <a:defRPr/>
            </a:pPr>
            <a:r>
              <a:rPr lang="en-US" sz="1600" dirty="0">
                <a:solidFill>
                  <a:schemeClr val="tx2"/>
                </a:solidFill>
                <a:latin typeface="Gill Sans MT" panose="020B0502020104020203" pitchFamily="34" charset="0"/>
              </a:rPr>
              <a:t>HPLC-MS, HPLC-MS/MS</a:t>
            </a:r>
          </a:p>
          <a:p>
            <a:pPr marL="285750" indent="-285750" eaLnBrk="1" fontAlgn="auto" hangingPunct="1">
              <a:spcBef>
                <a:spcPts val="0"/>
              </a:spcBef>
              <a:spcAft>
                <a:spcPts val="0"/>
              </a:spcAft>
              <a:buFont typeface="Wingdings" panose="05000000000000000000" pitchFamily="2" charset="2"/>
              <a:buChar char="ü"/>
              <a:defRPr/>
            </a:pPr>
            <a:r>
              <a:rPr lang="en-US" sz="1600" dirty="0">
                <a:solidFill>
                  <a:schemeClr val="tx2"/>
                </a:solidFill>
                <a:latin typeface="Gill Sans MT" panose="020B0502020104020203" pitchFamily="34" charset="0"/>
              </a:rPr>
              <a:t>ICP-MS, ICP-MS/MS</a:t>
            </a:r>
          </a:p>
          <a:p>
            <a:pPr marL="285750" indent="-285750" eaLnBrk="1" fontAlgn="auto" hangingPunct="1">
              <a:spcBef>
                <a:spcPts val="0"/>
              </a:spcBef>
              <a:spcAft>
                <a:spcPts val="0"/>
              </a:spcAft>
              <a:buFont typeface="Wingdings" panose="05000000000000000000" pitchFamily="2" charset="2"/>
              <a:buChar char="ü"/>
              <a:defRPr/>
            </a:pPr>
            <a:r>
              <a:rPr lang="en-US" sz="1600" dirty="0">
                <a:solidFill>
                  <a:schemeClr val="tx2"/>
                </a:solidFill>
                <a:latin typeface="Gill Sans MT" panose="020B0502020104020203" pitchFamily="34" charset="0"/>
              </a:rPr>
              <a:t>IRMS/SIRA</a:t>
            </a:r>
            <a:endParaRPr lang="en-US" dirty="0">
              <a:solidFill>
                <a:schemeClr val="tx2"/>
              </a:solidFill>
              <a:latin typeface="+mn-lt"/>
            </a:endParaRPr>
          </a:p>
          <a:p>
            <a:pPr eaLnBrk="1" fontAlgn="auto" hangingPunct="1">
              <a:spcBef>
                <a:spcPts val="0"/>
              </a:spcBef>
              <a:spcAft>
                <a:spcPts val="0"/>
              </a:spcAft>
              <a:defRPr/>
            </a:pPr>
            <a:r>
              <a:rPr lang="en-US" sz="1600" dirty="0">
                <a:solidFill>
                  <a:schemeClr val="tx2"/>
                </a:solidFill>
                <a:latin typeface="+mn-lt"/>
              </a:rPr>
              <a:t>                           </a:t>
            </a:r>
          </a:p>
        </p:txBody>
      </p:sp>
    </p:spTree>
    <p:extLst>
      <p:ext uri="{BB962C8B-B14F-4D97-AF65-F5344CB8AC3E}">
        <p14:creationId xmlns:p14="http://schemas.microsoft.com/office/powerpoint/2010/main" val="3130118221"/>
      </p:ext>
    </p:extLst>
  </p:cSld>
  <p:clrMapOvr>
    <a:masterClrMapping/>
  </p:clrMapOvr>
  <p:transition>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4</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1371598" y="1295400"/>
            <a:ext cx="7339013"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Establishment of a compendium of methods of analysis:</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Basic meaning of the proposal - </a:t>
            </a:r>
            <a:r>
              <a:rPr lang="en-US" sz="2000" dirty="0">
                <a:solidFill>
                  <a:srgbClr val="0000FF"/>
                </a:solidFill>
                <a:latin typeface="Gill Sans MT" panose="020B0502020104020203" pitchFamily="34" charset="0"/>
              </a:rPr>
              <a:t>application of fit for purpose methods and not using the same method for each analyte</a:t>
            </a:r>
          </a:p>
          <a:p>
            <a:pPr eaLnBrk="1" fontAlgn="auto" hangingPunct="1">
              <a:spcBef>
                <a:spcPts val="0"/>
              </a:spcBef>
              <a:spcAft>
                <a:spcPts val="0"/>
              </a:spcAft>
              <a:defRPr/>
            </a:pPr>
            <a:endParaRPr lang="en-US" sz="1600" dirty="0">
              <a:solidFill>
                <a:schemeClr val="tx2"/>
              </a:solidFill>
              <a:latin typeface="+mn-lt"/>
            </a:endParaRPr>
          </a:p>
        </p:txBody>
      </p:sp>
      <p:sp>
        <p:nvSpPr>
          <p:cNvPr id="7" name="Text Box 10"/>
          <p:cNvSpPr txBox="1">
            <a:spLocks noChangeArrowheads="1"/>
          </p:cNvSpPr>
          <p:nvPr/>
        </p:nvSpPr>
        <p:spPr bwMode="auto">
          <a:xfrm>
            <a:off x="1269204" y="3352800"/>
            <a:ext cx="75438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Gill Sans MT" panose="020B0502020104020203" pitchFamily="34" charset="0"/>
              </a:rPr>
              <a:t>Establishment of a non-binding reference guideline for providing the selection of proper and fit for purpose methods of analysis for their application in confirmation of compliance and authentication as well as for risk controls in production and trade of wine and wine products in the APEC economies</a:t>
            </a:r>
          </a:p>
          <a:p>
            <a:pPr eaLnBrk="1" fontAlgn="auto" hangingPunct="1">
              <a:spcBef>
                <a:spcPts val="0"/>
              </a:spcBef>
              <a:spcAft>
                <a:spcPts val="0"/>
              </a:spcAft>
              <a:defRPr/>
            </a:pPr>
            <a:r>
              <a:rPr lang="en-US" sz="1600" dirty="0">
                <a:solidFill>
                  <a:schemeClr val="tx2"/>
                </a:solidFill>
                <a:latin typeface="+mn-lt"/>
              </a:rPr>
              <a:t>                           </a:t>
            </a:r>
          </a:p>
        </p:txBody>
      </p:sp>
    </p:spTree>
    <p:extLst>
      <p:ext uri="{BB962C8B-B14F-4D97-AF65-F5344CB8AC3E}">
        <p14:creationId xmlns:p14="http://schemas.microsoft.com/office/powerpoint/2010/main" val="4038917730"/>
      </p:ext>
    </p:extLst>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5</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Establishment of a compendium of methods of analysis:</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Possible concepts for development of the compendium – </a:t>
            </a:r>
            <a:r>
              <a:rPr lang="en-US" sz="2000" dirty="0">
                <a:solidFill>
                  <a:srgbClr val="0000FF"/>
                </a:solidFill>
                <a:latin typeface="Gill Sans MT" panose="020B0502020104020203" pitchFamily="34" charset="0"/>
              </a:rPr>
              <a:t>based on</a:t>
            </a:r>
            <a:r>
              <a:rPr lang="en-US" sz="2000" dirty="0">
                <a:solidFill>
                  <a:schemeClr val="tx2"/>
                </a:solidFill>
                <a:latin typeface="Gill Sans MT" panose="020B0502020104020203" pitchFamily="34" charset="0"/>
              </a:rPr>
              <a:t> </a:t>
            </a:r>
            <a:r>
              <a:rPr lang="en-US" sz="2000" dirty="0">
                <a:solidFill>
                  <a:srgbClr val="0000FF"/>
                </a:solidFill>
                <a:latin typeface="Gill Sans MT" panose="020B0502020104020203" pitchFamily="34" charset="0"/>
              </a:rPr>
              <a:t>existing fit for purpose international methods of analysis</a:t>
            </a:r>
            <a:endParaRPr lang="en-US" sz="1600" dirty="0">
              <a:solidFill>
                <a:srgbClr val="0000FF"/>
              </a:solidFill>
              <a:latin typeface="+mn-lt"/>
            </a:endParaRPr>
          </a:p>
        </p:txBody>
      </p:sp>
      <p:sp>
        <p:nvSpPr>
          <p:cNvPr id="7" name="Text Box 10"/>
          <p:cNvSpPr txBox="1">
            <a:spLocks noChangeArrowheads="1"/>
          </p:cNvSpPr>
          <p:nvPr/>
        </p:nvSpPr>
        <p:spPr bwMode="auto">
          <a:xfrm>
            <a:off x="1447800" y="2782312"/>
            <a:ext cx="6061076"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342900" indent="-342900" eaLnBrk="1" fontAlgn="auto" hangingPunct="1">
              <a:spcBef>
                <a:spcPts val="0"/>
              </a:spcBef>
              <a:spcAft>
                <a:spcPts val="0"/>
              </a:spcAft>
              <a:buFont typeface="+mj-lt"/>
              <a:buAutoNum type="alphaUcPeriod"/>
              <a:defRPr/>
            </a:pPr>
            <a:r>
              <a:rPr lang="en-US" dirty="0">
                <a:solidFill>
                  <a:schemeClr val="tx2"/>
                </a:solidFill>
                <a:latin typeface="Gill Sans MT" panose="020B0502020104020203" pitchFamily="34" charset="0"/>
              </a:rPr>
              <a:t>List of methods of analysis                                    </a:t>
            </a:r>
            <a:r>
              <a:rPr lang="en-US" sz="1600" dirty="0">
                <a:solidFill>
                  <a:schemeClr val="tx2"/>
                </a:solidFill>
                <a:latin typeface="Gill Sans MT" panose="020B0502020104020203" pitchFamily="34" charset="0"/>
              </a:rPr>
              <a:t>(simplified concept)</a:t>
            </a:r>
          </a:p>
          <a:p>
            <a:pPr marL="342900" indent="-342900" eaLnBrk="1" fontAlgn="auto" hangingPunct="1">
              <a:spcBef>
                <a:spcPts val="0"/>
              </a:spcBef>
              <a:spcAft>
                <a:spcPts val="0"/>
              </a:spcAft>
              <a:buFont typeface="+mj-lt"/>
              <a:buAutoNum type="alphaUcPeriod"/>
              <a:defRPr/>
            </a:pPr>
            <a:endParaRPr lang="en-US" dirty="0">
              <a:solidFill>
                <a:schemeClr val="tx2"/>
              </a:solidFill>
              <a:latin typeface="Gill Sans MT" panose="020B0502020104020203" pitchFamily="34" charset="0"/>
            </a:endParaRPr>
          </a:p>
          <a:p>
            <a:pPr marL="342900" indent="-342900" eaLnBrk="1" fontAlgn="auto" hangingPunct="1">
              <a:spcBef>
                <a:spcPts val="0"/>
              </a:spcBef>
              <a:spcAft>
                <a:spcPts val="0"/>
              </a:spcAft>
              <a:buFont typeface="+mj-lt"/>
              <a:buAutoNum type="alphaUcPeriod"/>
              <a:defRPr/>
            </a:pPr>
            <a:r>
              <a:rPr lang="en-US" dirty="0">
                <a:solidFill>
                  <a:schemeClr val="tx2"/>
                </a:solidFill>
                <a:latin typeface="Gill Sans MT" panose="020B0502020104020203" pitchFamily="34" charset="0"/>
              </a:rPr>
              <a:t>List of methods of analysis focused on product’s parameters                                                                   </a:t>
            </a:r>
            <a:r>
              <a:rPr lang="en-US" sz="1600" dirty="0">
                <a:solidFill>
                  <a:schemeClr val="tx2"/>
                </a:solidFill>
                <a:latin typeface="Gill Sans MT" panose="020B0502020104020203" pitchFamily="34" charset="0"/>
              </a:rPr>
              <a:t>(e.g. existing documents - compendium of OIV methods; international standards of the Codex Alimentarius Commission for product commodities)</a:t>
            </a:r>
          </a:p>
          <a:p>
            <a:pPr marL="342900" indent="-342900" eaLnBrk="1" fontAlgn="auto" hangingPunct="1">
              <a:spcBef>
                <a:spcPts val="0"/>
              </a:spcBef>
              <a:spcAft>
                <a:spcPts val="0"/>
              </a:spcAft>
              <a:buFont typeface="+mj-lt"/>
              <a:buAutoNum type="alphaUcPeriod"/>
              <a:defRPr/>
            </a:pPr>
            <a:endParaRPr lang="en-US" dirty="0">
              <a:solidFill>
                <a:schemeClr val="tx2"/>
              </a:solidFill>
              <a:latin typeface="Gill Sans MT" panose="020B0502020104020203" pitchFamily="34" charset="0"/>
            </a:endParaRPr>
          </a:p>
          <a:p>
            <a:pPr marL="342900" indent="-342900" eaLnBrk="1" fontAlgn="auto" hangingPunct="1">
              <a:spcBef>
                <a:spcPts val="0"/>
              </a:spcBef>
              <a:spcAft>
                <a:spcPts val="0"/>
              </a:spcAft>
              <a:buFont typeface="+mj-lt"/>
              <a:buAutoNum type="alphaUcPeriod"/>
              <a:defRPr/>
            </a:pPr>
            <a:r>
              <a:rPr lang="en-US" dirty="0">
                <a:solidFill>
                  <a:schemeClr val="tx2"/>
                </a:solidFill>
                <a:latin typeface="Gill Sans MT" panose="020B0502020104020203" pitchFamily="34" charset="0"/>
              </a:rPr>
              <a:t>List of methods of analysis focused on scopes of application                                                                   </a:t>
            </a:r>
            <a:r>
              <a:rPr lang="en-US" sz="1600" dirty="0">
                <a:solidFill>
                  <a:schemeClr val="tx2"/>
                </a:solidFill>
                <a:latin typeface="Gill Sans MT" panose="020B0502020104020203" pitchFamily="34" charset="0"/>
              </a:rPr>
              <a:t>(e.g. existing documents - codes of practices of international NGOs)</a:t>
            </a:r>
          </a:p>
          <a:p>
            <a:pPr eaLnBrk="1" fontAlgn="auto" hangingPunct="1">
              <a:spcBef>
                <a:spcPts val="0"/>
              </a:spcBef>
              <a:spcAft>
                <a:spcPts val="0"/>
              </a:spcAft>
              <a:defRPr/>
            </a:pPr>
            <a:r>
              <a:rPr lang="en-US" sz="1600" dirty="0">
                <a:solidFill>
                  <a:schemeClr val="tx2"/>
                </a:solidFill>
                <a:latin typeface="+mn-lt"/>
              </a:rPr>
              <a:t>                           </a:t>
            </a:r>
          </a:p>
        </p:txBody>
      </p:sp>
      <p:sp>
        <p:nvSpPr>
          <p:cNvPr id="8" name="Стрелка вправо 7">
            <a:hlinkClick r:id="rId6" action="ppaction://hlinkpres?slideindex=1&amp;slidetitle="/>
          </p:cNvPr>
          <p:cNvSpPr/>
          <p:nvPr/>
        </p:nvSpPr>
        <p:spPr>
          <a:xfrm>
            <a:off x="8611670" y="6229350"/>
            <a:ext cx="304800" cy="152400"/>
          </a:xfrm>
          <a:prstGeom prst="rightArrow">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60345858"/>
      </p:ext>
    </p:extLst>
  </p:cSld>
  <p:clrMapOvr>
    <a:masterClrMapping/>
  </p:clrMapOvr>
  <p:transition>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6</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Establishment of a compendium of methods of analysis:</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Form factor of the compendium</a:t>
            </a:r>
            <a:endParaRPr lang="en-US" sz="1600" dirty="0">
              <a:solidFill>
                <a:schemeClr val="tx2"/>
              </a:solidFill>
              <a:latin typeface="+mn-lt"/>
            </a:endParaRPr>
          </a:p>
        </p:txBody>
      </p:sp>
      <p:sp>
        <p:nvSpPr>
          <p:cNvPr id="7" name="Text Box 10"/>
          <p:cNvSpPr txBox="1">
            <a:spLocks noChangeArrowheads="1"/>
          </p:cNvSpPr>
          <p:nvPr/>
        </p:nvSpPr>
        <p:spPr bwMode="auto">
          <a:xfrm>
            <a:off x="1245670" y="2950700"/>
            <a:ext cx="75438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Gill Sans MT" panose="020B0502020104020203" pitchFamily="34" charset="0"/>
              </a:rPr>
              <a:t>Electronic format for direct access via network</a:t>
            </a:r>
          </a:p>
          <a:p>
            <a:pPr marL="285750" indent="-285750" eaLnBrk="1" fontAlgn="auto" hangingPunct="1">
              <a:spcBef>
                <a:spcPts val="0"/>
              </a:spcBef>
              <a:spcAft>
                <a:spcPts val="0"/>
              </a:spcAft>
              <a:buFont typeface="Wingdings" panose="05000000000000000000" pitchFamily="2" charset="2"/>
              <a:buChar char="ü"/>
              <a:defRPr/>
            </a:pPr>
            <a:endParaRPr lang="en-US" dirty="0">
              <a:solidFill>
                <a:schemeClr val="tx2"/>
              </a:solidFill>
              <a:latin typeface="Gill Sans MT" panose="020B0502020104020203" pitchFamily="34" charset="0"/>
            </a:endParaRPr>
          </a:p>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Gill Sans MT" panose="020B0502020104020203" pitchFamily="34" charset="0"/>
              </a:rPr>
              <a:t>Network hosting of the compendium based on the experience and proposals of the Working Group on Compendia of the APEC WRF Multi-Year Project </a:t>
            </a:r>
            <a:r>
              <a:rPr lang="en-US" sz="1600" dirty="0">
                <a:solidFill>
                  <a:schemeClr val="tx2"/>
                </a:solidFill>
                <a:latin typeface="Gill Sans MT" panose="020B0502020104020203" pitchFamily="34" charset="0"/>
              </a:rPr>
              <a:t>(e.g. Compendium on Labelling, Safety, Pesticide MRLs)</a:t>
            </a:r>
            <a:endParaRPr lang="en-US" dirty="0">
              <a:solidFill>
                <a:schemeClr val="tx2"/>
              </a:solidFill>
              <a:latin typeface="Gill Sans MT" panose="020B0502020104020203" pitchFamily="34" charset="0"/>
            </a:endParaRPr>
          </a:p>
          <a:p>
            <a:pPr eaLnBrk="1" fontAlgn="auto" hangingPunct="1">
              <a:spcBef>
                <a:spcPts val="0"/>
              </a:spcBef>
              <a:spcAft>
                <a:spcPts val="0"/>
              </a:spcAft>
              <a:defRPr/>
            </a:pPr>
            <a:r>
              <a:rPr lang="en-US" sz="1600" dirty="0">
                <a:solidFill>
                  <a:schemeClr val="tx2"/>
                </a:solidFill>
                <a:latin typeface="+mn-lt"/>
              </a:rPr>
              <a:t>                           </a:t>
            </a:r>
          </a:p>
        </p:txBody>
      </p:sp>
    </p:spTree>
    <p:extLst>
      <p:ext uri="{BB962C8B-B14F-4D97-AF65-F5344CB8AC3E}">
        <p14:creationId xmlns:p14="http://schemas.microsoft.com/office/powerpoint/2010/main" val="3110614149"/>
      </p:ext>
    </p:extLst>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7</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1371598" y="12954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Establishment of a compendium of methods of analysis:</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Content</a:t>
            </a:r>
            <a:endParaRPr lang="en-US" sz="1600" dirty="0">
              <a:solidFill>
                <a:schemeClr val="tx2"/>
              </a:solidFill>
              <a:latin typeface="+mn-lt"/>
            </a:endParaRPr>
          </a:p>
        </p:txBody>
      </p:sp>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7400" y="2780437"/>
            <a:ext cx="2584254" cy="2747962"/>
          </a:xfrm>
          <a:prstGeom prst="rect">
            <a:avLst/>
          </a:prstGeom>
          <a:ln w="3175">
            <a:solidFill>
              <a:schemeClr val="tx2"/>
            </a:solidFill>
          </a:ln>
          <a:effectLst>
            <a:outerShdw blurRad="50800" dist="38100" dir="18900000" algn="bl" rotWithShape="0">
              <a:prstClr val="black">
                <a:alpha val="40000"/>
              </a:prstClr>
            </a:outerShdw>
          </a:effectLst>
        </p:spPr>
      </p:pic>
      <p:sp>
        <p:nvSpPr>
          <p:cNvPr id="13" name="Text Box 10"/>
          <p:cNvSpPr txBox="1">
            <a:spLocks noChangeArrowheads="1"/>
          </p:cNvSpPr>
          <p:nvPr/>
        </p:nvSpPr>
        <p:spPr bwMode="auto">
          <a:xfrm>
            <a:off x="1752600" y="2035036"/>
            <a:ext cx="3707330"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Gill Sans MT" panose="020B0502020104020203" pitchFamily="34" charset="0"/>
              </a:rPr>
              <a:t>Priority on existing international methods of analysis of wine &amp; wine products                          </a:t>
            </a:r>
            <a:r>
              <a:rPr lang="en-US" sz="1600" dirty="0">
                <a:solidFill>
                  <a:schemeClr val="tx2"/>
                </a:solidFill>
                <a:latin typeface="Gill Sans MT" panose="020B0502020104020203" pitchFamily="34" charset="0"/>
              </a:rPr>
              <a:t>(e.g. OIV,  AOAC, ISO methods according to the results from the APEC WRF laboratory survey)</a:t>
            </a:r>
          </a:p>
          <a:p>
            <a:pPr marL="285750" indent="-285750" eaLnBrk="1" fontAlgn="auto" hangingPunct="1">
              <a:spcBef>
                <a:spcPts val="0"/>
              </a:spcBef>
              <a:spcAft>
                <a:spcPts val="0"/>
              </a:spcAft>
              <a:buFont typeface="Wingdings" panose="05000000000000000000" pitchFamily="2" charset="2"/>
              <a:buChar char="ü"/>
              <a:defRPr/>
            </a:pPr>
            <a:endParaRPr lang="en-US" dirty="0">
              <a:solidFill>
                <a:schemeClr val="tx2"/>
              </a:solidFill>
              <a:latin typeface="Gill Sans MT" panose="020B0502020104020203" pitchFamily="34" charset="0"/>
            </a:endParaRPr>
          </a:p>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Gill Sans MT" panose="020B0502020104020203" pitchFamily="34" charset="0"/>
              </a:rPr>
              <a:t>Inclusion of new methods of analysis according to proposals from  APEC WRF economies</a:t>
            </a:r>
          </a:p>
          <a:p>
            <a:pPr marL="285750" indent="-285750" eaLnBrk="1" fontAlgn="auto" hangingPunct="1">
              <a:spcBef>
                <a:spcPts val="0"/>
              </a:spcBef>
              <a:spcAft>
                <a:spcPts val="0"/>
              </a:spcAft>
              <a:buFont typeface="Wingdings" panose="05000000000000000000" pitchFamily="2" charset="2"/>
              <a:buChar char="ü"/>
              <a:defRPr/>
            </a:pPr>
            <a:endParaRPr lang="en-US" dirty="0">
              <a:solidFill>
                <a:schemeClr val="tx2"/>
              </a:solidFill>
              <a:latin typeface="Gill Sans MT" panose="020B0502020104020203" pitchFamily="34" charset="0"/>
            </a:endParaRPr>
          </a:p>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Gill Sans MT" panose="020B0502020104020203" pitchFamily="34" charset="0"/>
              </a:rPr>
              <a:t>Inclusion of guidelines for laboratory quality assurance practice                                    </a:t>
            </a:r>
            <a:r>
              <a:rPr lang="en-US" sz="1600" dirty="0">
                <a:solidFill>
                  <a:schemeClr val="tx2"/>
                </a:solidFill>
                <a:latin typeface="Gill Sans MT" panose="020B0502020104020203" pitchFamily="34" charset="0"/>
              </a:rPr>
              <a:t>(e.g. determination of LOD/LOQ, measurement uncertainty etc.)</a:t>
            </a:r>
            <a:r>
              <a:rPr lang="en-US" sz="1600" dirty="0">
                <a:solidFill>
                  <a:schemeClr val="tx2"/>
                </a:solidFill>
                <a:latin typeface="+mn-lt"/>
              </a:rPr>
              <a:t>                           </a:t>
            </a:r>
          </a:p>
        </p:txBody>
      </p:sp>
      <p:sp>
        <p:nvSpPr>
          <p:cNvPr id="14" name="Text Box 10"/>
          <p:cNvSpPr txBox="1">
            <a:spLocks noChangeArrowheads="1"/>
          </p:cNvSpPr>
          <p:nvPr/>
        </p:nvSpPr>
        <p:spPr bwMode="auto">
          <a:xfrm>
            <a:off x="6092727" y="5638800"/>
            <a:ext cx="21336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1100" dirty="0">
                <a:solidFill>
                  <a:schemeClr val="tx1">
                    <a:lumMod val="50000"/>
                    <a:lumOff val="50000"/>
                  </a:schemeClr>
                </a:solidFill>
                <a:latin typeface="+mn-lt"/>
              </a:rPr>
              <a:t>APEC WRF survey results (2014)</a:t>
            </a:r>
          </a:p>
        </p:txBody>
      </p:sp>
    </p:spTree>
    <p:extLst>
      <p:ext uri="{BB962C8B-B14F-4D97-AF65-F5344CB8AC3E}">
        <p14:creationId xmlns:p14="http://schemas.microsoft.com/office/powerpoint/2010/main" val="2880829294"/>
      </p:ext>
    </p:extLst>
  </p:cSld>
  <p:clrMapOvr>
    <a:masterClrMapping/>
  </p:clrMapOvr>
  <p:transition>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8</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1371598" y="12954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Establishment of a compendium of methods of analysis:</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Arising question of using existing international methods</a:t>
            </a:r>
            <a:endParaRPr lang="en-US" sz="1600" dirty="0">
              <a:solidFill>
                <a:schemeClr val="tx2"/>
              </a:solidFill>
              <a:latin typeface="+mn-lt"/>
            </a:endParaRPr>
          </a:p>
        </p:txBody>
      </p:sp>
      <p:sp>
        <p:nvSpPr>
          <p:cNvPr id="14" name="Text Box 10"/>
          <p:cNvSpPr txBox="1">
            <a:spLocks noChangeArrowheads="1"/>
          </p:cNvSpPr>
          <p:nvPr/>
        </p:nvSpPr>
        <p:spPr bwMode="auto">
          <a:xfrm>
            <a:off x="1371598" y="3165871"/>
            <a:ext cx="637433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mn-lt"/>
              </a:rPr>
              <a:t>Publication of existing international methods?                          </a:t>
            </a:r>
          </a:p>
          <a:p>
            <a:pPr eaLnBrk="1" fontAlgn="auto" hangingPunct="1">
              <a:spcBef>
                <a:spcPts val="0"/>
              </a:spcBef>
              <a:spcAft>
                <a:spcPts val="0"/>
              </a:spcAft>
              <a:defRPr/>
            </a:pPr>
            <a:r>
              <a:rPr lang="en-US" dirty="0">
                <a:solidFill>
                  <a:schemeClr val="tx2"/>
                </a:solidFill>
                <a:latin typeface="+mn-lt"/>
              </a:rPr>
              <a:t>     </a:t>
            </a:r>
          </a:p>
          <a:p>
            <a:pPr eaLnBrk="1" fontAlgn="auto" hangingPunct="1">
              <a:spcBef>
                <a:spcPts val="0"/>
              </a:spcBef>
              <a:spcAft>
                <a:spcPts val="0"/>
              </a:spcAft>
              <a:defRPr/>
            </a:pPr>
            <a:r>
              <a:rPr lang="en-US" dirty="0">
                <a:solidFill>
                  <a:schemeClr val="tx2"/>
                </a:solidFill>
                <a:latin typeface="+mn-lt"/>
              </a:rPr>
              <a:t>     - in full text</a:t>
            </a:r>
          </a:p>
          <a:p>
            <a:pPr eaLnBrk="1" fontAlgn="auto" hangingPunct="1">
              <a:spcBef>
                <a:spcPts val="0"/>
              </a:spcBef>
              <a:spcAft>
                <a:spcPts val="0"/>
              </a:spcAft>
              <a:defRPr/>
            </a:pPr>
            <a:r>
              <a:rPr lang="en-US" dirty="0">
                <a:solidFill>
                  <a:schemeClr val="tx2"/>
                </a:solidFill>
                <a:latin typeface="+mn-lt"/>
              </a:rPr>
              <a:t>       </a:t>
            </a:r>
            <a:r>
              <a:rPr lang="en-US" sz="1600" dirty="0">
                <a:solidFill>
                  <a:schemeClr val="tx2"/>
                </a:solidFill>
                <a:latin typeface="+mn-lt"/>
              </a:rPr>
              <a:t>or</a:t>
            </a:r>
          </a:p>
          <a:p>
            <a:pPr eaLnBrk="1" fontAlgn="auto" hangingPunct="1">
              <a:spcBef>
                <a:spcPts val="0"/>
              </a:spcBef>
              <a:spcAft>
                <a:spcPts val="0"/>
              </a:spcAft>
              <a:defRPr/>
            </a:pPr>
            <a:r>
              <a:rPr lang="en-US" dirty="0">
                <a:solidFill>
                  <a:schemeClr val="tx2"/>
                </a:solidFill>
                <a:latin typeface="+mn-lt"/>
              </a:rPr>
              <a:t>     - as links to sources with the published methods </a:t>
            </a:r>
            <a:r>
              <a:rPr lang="en-US" sz="1600" dirty="0">
                <a:solidFill>
                  <a:schemeClr val="tx2"/>
                </a:solidFill>
                <a:latin typeface="+mn-lt"/>
              </a:rPr>
              <a:t>                           </a:t>
            </a:r>
          </a:p>
        </p:txBody>
      </p:sp>
      <p:sp>
        <p:nvSpPr>
          <p:cNvPr id="13" name="Стрелка вправо 12">
            <a:hlinkClick r:id="rId6" action="ppaction://hlinkpres?slideindex=1&amp;slidetitle="/>
          </p:cNvPr>
          <p:cNvSpPr/>
          <p:nvPr/>
        </p:nvSpPr>
        <p:spPr>
          <a:xfrm>
            <a:off x="8611670" y="6229350"/>
            <a:ext cx="304800" cy="152400"/>
          </a:xfrm>
          <a:prstGeom prst="rightArrow">
            <a:avLst/>
          </a:prstGeom>
          <a:no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93850956"/>
      </p:ext>
    </p:extLst>
  </p:cSld>
  <p:clrMapOvr>
    <a:masterClrMapping/>
  </p:clrMapOvr>
  <p:transition>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itchFamily="18" charset="2"/>
              <a:buChar char=""/>
              <a:defRPr sz="3200">
                <a:solidFill>
                  <a:schemeClr val="tx1"/>
                </a:solidFill>
                <a:latin typeface="Gill Sans MT" pitchFamily="34" charset="0"/>
                <a:ea typeface="MS PGothic" pitchFamily="34" charset="-128"/>
              </a:defRPr>
            </a:lvl1pPr>
            <a:lvl2pPr marL="742950" indent="-285750">
              <a:spcBef>
                <a:spcPts val="550"/>
              </a:spcBef>
              <a:buClr>
                <a:schemeClr val="accent1"/>
              </a:buClr>
              <a:buFont typeface="Verdana" pitchFamily="34" charset="0"/>
              <a:buChar char="◦"/>
              <a:defRPr sz="2800">
                <a:solidFill>
                  <a:schemeClr val="tx1"/>
                </a:solidFill>
                <a:latin typeface="Gill Sans MT" pitchFamily="34" charset="0"/>
                <a:ea typeface="MS PGothic" pitchFamily="34" charset="-128"/>
              </a:defRPr>
            </a:lvl2pPr>
            <a:lvl3pPr marL="1143000" indent="-228600">
              <a:spcBef>
                <a:spcPct val="20000"/>
              </a:spcBef>
              <a:buClr>
                <a:schemeClr val="accent2"/>
              </a:buClr>
              <a:buFont typeface="Wingdings 2" pitchFamily="18" charset="2"/>
              <a:buChar char=""/>
              <a:defRPr sz="2400">
                <a:solidFill>
                  <a:schemeClr val="tx1"/>
                </a:solidFill>
                <a:latin typeface="Gill Sans MT" pitchFamily="34" charset="0"/>
                <a:ea typeface="MS PGothic" pitchFamily="34" charset="-128"/>
              </a:defRPr>
            </a:lvl3pPr>
            <a:lvl4pPr marL="1600200" indent="-228600">
              <a:spcBef>
                <a:spcPct val="20000"/>
              </a:spcBef>
              <a:buClr>
                <a:srgbClr val="C32D2E"/>
              </a:buClr>
              <a:buFont typeface="Wingdings 2" pitchFamily="18" charset="2"/>
              <a:buChar char=""/>
              <a:defRPr sz="2000">
                <a:solidFill>
                  <a:schemeClr val="tx1"/>
                </a:solidFill>
                <a:latin typeface="Gill Sans MT" pitchFamily="34" charset="0"/>
                <a:ea typeface="MS PGothic" pitchFamily="34" charset="-128"/>
              </a:defRPr>
            </a:lvl4pPr>
            <a:lvl5pPr marL="2057400" indent="-228600">
              <a:spcBef>
                <a:spcPct val="20000"/>
              </a:spcBef>
              <a:buClr>
                <a:srgbClr val="84AA33"/>
              </a:buClr>
              <a:buFont typeface="Wingdings 2" pitchFamily="18" charset="2"/>
              <a:buChar char=""/>
              <a:defRPr sz="2000">
                <a:solidFill>
                  <a:schemeClr val="tx1"/>
                </a:solidFill>
                <a:latin typeface="Gill Sans MT" pitchFamily="34" charset="0"/>
                <a:ea typeface="MS PGothic" pitchFamily="34" charset="-128"/>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ea typeface="MS PGothic" pitchFamily="34" charset="-128"/>
              </a:defRPr>
            </a:lvl9pPr>
          </a:lstStyle>
          <a:p>
            <a:pPr>
              <a:spcBef>
                <a:spcPct val="0"/>
              </a:spcBef>
              <a:buClrTx/>
              <a:buSzTx/>
              <a:buFontTx/>
              <a:buNone/>
            </a:pPr>
            <a:fld id="{8437D650-2423-4756-BA14-86338BBA8542}" type="slidenum">
              <a:rPr lang="en-US" altLang="ru-RU" sz="1200" smtClean="0">
                <a:solidFill>
                  <a:srgbClr val="0D0D0D"/>
                </a:solidFill>
              </a:rPr>
              <a:pPr>
                <a:spcBef>
                  <a:spcPct val="0"/>
                </a:spcBef>
                <a:buClrTx/>
                <a:buSzTx/>
                <a:buFontTx/>
                <a:buNone/>
              </a:pPr>
              <a:t>9</a:t>
            </a:fld>
            <a:endParaRPr lang="en-US" altLang="ru-RU" sz="1200">
              <a:solidFill>
                <a:srgbClr val="0D0D0D"/>
              </a:solidFill>
            </a:endParaRPr>
          </a:p>
        </p:txBody>
      </p:sp>
      <p:pic>
        <p:nvPicPr>
          <p:cNvPr id="9" name="Picture 1" descr="APEC China 2014 Logo Horizontal"/>
          <p:cNvPicPr>
            <a:picLocks noChangeAspect="1"/>
          </p:cNvPicPr>
          <p:nvPr/>
        </p:nvPicPr>
        <p:blipFill>
          <a:blip r:embed="rId3"/>
          <a:srcRect/>
          <a:stretch>
            <a:fillRect/>
          </a:stretch>
        </p:blipFill>
        <p:spPr bwMode="auto">
          <a:xfrm>
            <a:off x="1371600" y="332988"/>
            <a:ext cx="1568387" cy="540000"/>
          </a:xfrm>
          <a:prstGeom prst="rect">
            <a:avLst/>
          </a:prstGeom>
          <a:noFill/>
          <a:ln w="9525">
            <a:noFill/>
            <a:miter lim="800000"/>
            <a:headEnd/>
            <a:tailEnd/>
          </a:ln>
        </p:spPr>
      </p:pic>
      <p:pic>
        <p:nvPicPr>
          <p:cNvPr id="11" name="Picture 1" descr="C:\Users\Ferman PC Take 2\AppData\Local\Temp\APEC_Wine_Regulatory_Forum_Logo-2014a-1.jpg"/>
          <p:cNvPicPr>
            <a:picLocks noChangeAspect="1"/>
          </p:cNvPicPr>
          <p:nvPr/>
        </p:nvPicPr>
        <p:blipFill>
          <a:blip r:embed="rId4"/>
          <a:srcRect/>
          <a:stretch>
            <a:fillRect/>
          </a:stretch>
        </p:blipFill>
        <p:spPr bwMode="auto">
          <a:xfrm>
            <a:off x="4038600" y="212151"/>
            <a:ext cx="2570968" cy="612000"/>
          </a:xfrm>
          <a:prstGeom prst="rect">
            <a:avLst/>
          </a:prstGeom>
          <a:noFill/>
          <a:ln w="9525">
            <a:noFill/>
            <a:miter lim="800000"/>
            <a:headEnd/>
            <a:tailEnd/>
          </a:ln>
        </p:spPr>
      </p:pic>
      <p:pic>
        <p:nvPicPr>
          <p:cNvPr id="12" name="Picture 6" descr="APEC Logo_vertical30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1" y="304800"/>
            <a:ext cx="915469"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0"/>
          <p:cNvSpPr txBox="1">
            <a:spLocks noChangeArrowheads="1"/>
          </p:cNvSpPr>
          <p:nvPr/>
        </p:nvSpPr>
        <p:spPr bwMode="auto">
          <a:xfrm>
            <a:off x="1371598" y="1295400"/>
            <a:ext cx="733901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auto" hangingPunct="1">
              <a:spcBef>
                <a:spcPts val="0"/>
              </a:spcBef>
              <a:spcAft>
                <a:spcPts val="0"/>
              </a:spcAft>
              <a:defRPr/>
            </a:pPr>
            <a:r>
              <a:rPr lang="en-US" sz="2000" b="1" dirty="0">
                <a:solidFill>
                  <a:schemeClr val="tx2"/>
                </a:solidFill>
                <a:latin typeface="Gill Sans MT" panose="020B0502020104020203" pitchFamily="34" charset="0"/>
              </a:rPr>
              <a:t>New test methods development:</a:t>
            </a:r>
          </a:p>
          <a:p>
            <a:pPr eaLnBrk="1" fontAlgn="auto" hangingPunct="1">
              <a:spcBef>
                <a:spcPts val="0"/>
              </a:spcBef>
              <a:spcAft>
                <a:spcPts val="0"/>
              </a:spcAft>
              <a:defRPr/>
            </a:pPr>
            <a:r>
              <a:rPr lang="en-US" sz="2000" dirty="0">
                <a:solidFill>
                  <a:schemeClr val="tx2"/>
                </a:solidFill>
                <a:latin typeface="Gill Sans MT" panose="020B0502020104020203" pitchFamily="34" charset="0"/>
              </a:rPr>
              <a:t>Basic meaning</a:t>
            </a:r>
            <a:endParaRPr lang="en-US" sz="1600" dirty="0">
              <a:solidFill>
                <a:schemeClr val="tx2"/>
              </a:solidFill>
              <a:latin typeface="+mn-lt"/>
            </a:endParaRPr>
          </a:p>
        </p:txBody>
      </p:sp>
      <p:sp>
        <p:nvSpPr>
          <p:cNvPr id="7" name="Text Box 10"/>
          <p:cNvSpPr txBox="1">
            <a:spLocks noChangeArrowheads="1"/>
          </p:cNvSpPr>
          <p:nvPr/>
        </p:nvSpPr>
        <p:spPr bwMode="auto">
          <a:xfrm>
            <a:off x="1295400" y="2323147"/>
            <a:ext cx="637433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Gill Sans MT" panose="020B0502020104020203" pitchFamily="34" charset="0"/>
              </a:rPr>
              <a:t>Implementation of fit for purpose methods</a:t>
            </a:r>
          </a:p>
          <a:p>
            <a:pPr marL="285750" indent="-285750" eaLnBrk="1" fontAlgn="auto" hangingPunct="1">
              <a:spcBef>
                <a:spcPts val="0"/>
              </a:spcBef>
              <a:spcAft>
                <a:spcPts val="0"/>
              </a:spcAft>
              <a:buFont typeface="Wingdings" panose="05000000000000000000" pitchFamily="2" charset="2"/>
              <a:buChar char="ü"/>
              <a:defRPr/>
            </a:pPr>
            <a:endParaRPr lang="en-US" dirty="0">
              <a:solidFill>
                <a:schemeClr val="tx2"/>
              </a:solidFill>
              <a:latin typeface="Gill Sans MT" panose="020B0502020104020203" pitchFamily="34" charset="0"/>
            </a:endParaRPr>
          </a:p>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mn-lt"/>
              </a:rPr>
              <a:t>Enhancement of methodological and instrumental capabilities</a:t>
            </a:r>
          </a:p>
          <a:p>
            <a:pPr marL="285750" indent="-285750" eaLnBrk="1" fontAlgn="auto" hangingPunct="1">
              <a:spcBef>
                <a:spcPts val="0"/>
              </a:spcBef>
              <a:spcAft>
                <a:spcPts val="0"/>
              </a:spcAft>
              <a:buFont typeface="Wingdings" panose="05000000000000000000" pitchFamily="2" charset="2"/>
              <a:buChar char="ü"/>
              <a:defRPr/>
            </a:pPr>
            <a:endParaRPr lang="en-US" dirty="0">
              <a:solidFill>
                <a:schemeClr val="tx2"/>
              </a:solidFill>
              <a:latin typeface="+mn-lt"/>
            </a:endParaRPr>
          </a:p>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mn-lt"/>
              </a:rPr>
              <a:t>Extension of list of measured parameters (analytes)</a:t>
            </a:r>
          </a:p>
          <a:p>
            <a:pPr marL="285750" indent="-285750" eaLnBrk="1" fontAlgn="auto" hangingPunct="1">
              <a:spcBef>
                <a:spcPts val="0"/>
              </a:spcBef>
              <a:spcAft>
                <a:spcPts val="0"/>
              </a:spcAft>
              <a:buFont typeface="Wingdings" panose="05000000000000000000" pitchFamily="2" charset="2"/>
              <a:buChar char="ü"/>
              <a:defRPr/>
            </a:pPr>
            <a:endParaRPr lang="en-US" dirty="0">
              <a:solidFill>
                <a:schemeClr val="tx2"/>
              </a:solidFill>
              <a:latin typeface="+mn-lt"/>
            </a:endParaRPr>
          </a:p>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mn-lt"/>
              </a:rPr>
              <a:t>Ensuring compliance of methodological and instrumental laboratory resources to new risks and threats to safety and authenticity of wine and wine products</a:t>
            </a:r>
          </a:p>
          <a:p>
            <a:pPr eaLnBrk="1" fontAlgn="auto" hangingPunct="1">
              <a:spcBef>
                <a:spcPts val="0"/>
              </a:spcBef>
              <a:spcAft>
                <a:spcPts val="0"/>
              </a:spcAft>
              <a:defRPr/>
            </a:pPr>
            <a:endParaRPr lang="en-US" dirty="0">
              <a:solidFill>
                <a:schemeClr val="tx2"/>
              </a:solidFill>
              <a:latin typeface="+mn-lt"/>
            </a:endParaRPr>
          </a:p>
          <a:p>
            <a:pPr marL="285750" indent="-285750" eaLnBrk="1" fontAlgn="auto" hangingPunct="1">
              <a:spcBef>
                <a:spcPts val="0"/>
              </a:spcBef>
              <a:spcAft>
                <a:spcPts val="0"/>
              </a:spcAft>
              <a:buFont typeface="Wingdings" panose="05000000000000000000" pitchFamily="2" charset="2"/>
              <a:buChar char="ü"/>
              <a:defRPr/>
            </a:pPr>
            <a:r>
              <a:rPr lang="en-US" dirty="0">
                <a:solidFill>
                  <a:schemeClr val="tx2"/>
                </a:solidFill>
                <a:latin typeface="+mn-lt"/>
              </a:rPr>
              <a:t>Ensuring compatibility of measurement results between different methods</a:t>
            </a:r>
            <a:endParaRPr lang="en-US" dirty="0">
              <a:solidFill>
                <a:schemeClr val="tx2"/>
              </a:solidFill>
              <a:latin typeface="Gill Sans MT" panose="020B0502020104020203" pitchFamily="34" charset="0"/>
            </a:endParaRPr>
          </a:p>
          <a:p>
            <a:pPr eaLnBrk="1" fontAlgn="auto" hangingPunct="1">
              <a:spcBef>
                <a:spcPts val="0"/>
              </a:spcBef>
              <a:spcAft>
                <a:spcPts val="0"/>
              </a:spcAft>
              <a:defRPr/>
            </a:pPr>
            <a:r>
              <a:rPr lang="en-US" sz="1600" dirty="0">
                <a:solidFill>
                  <a:schemeClr val="tx2"/>
                </a:solidFill>
                <a:latin typeface="+mn-lt"/>
              </a:rPr>
              <a:t>                           </a:t>
            </a:r>
          </a:p>
        </p:txBody>
      </p:sp>
    </p:spTree>
    <p:extLst>
      <p:ext uri="{BB962C8B-B14F-4D97-AF65-F5344CB8AC3E}">
        <p14:creationId xmlns:p14="http://schemas.microsoft.com/office/powerpoint/2010/main" val="10416251"/>
      </p:ext>
    </p:extLst>
  </p:cSld>
  <p:clrMapOvr>
    <a:masterClrMapping/>
  </p:clrMapOvr>
  <p:transition>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5657</TotalTime>
  <Words>1522</Words>
  <Application>Microsoft Office PowerPoint</Application>
  <PresentationFormat>On-screen Show (4:3)</PresentationFormat>
  <Paragraphs>276</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Times New Roman</vt:lpstr>
      <vt:lpstr>Calibri</vt:lpstr>
      <vt:lpstr>MS PGothic</vt:lpstr>
      <vt:lpstr>Gill Sans MT</vt:lpstr>
      <vt:lpstr>Wingdings 2</vt:lpstr>
      <vt:lpstr>Wingdings</vt:lpstr>
      <vt:lpstr>Arial</vt:lpstr>
      <vt:lpstr>MS PGothic</vt:lpstr>
      <vt:lpstr>Verdana</vt:lpstr>
      <vt:lpstr>Corbel</vt:lpstr>
      <vt:lpstr>Solstice</vt:lpstr>
      <vt:lpstr> Establishment of a compendium  of methods of analysis &amp; New test methods development  Session 6:  Enhanced Risk Controls Beijing International Convention Center September 12, 2014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MGUPP/Rosstandart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(draft)</dc:title>
  <dc:subject>Methods</dc:subject>
  <dc:creator>Alexander Kolesnov</dc:creator>
  <cp:keywords>APEC, WRF, wine, vine</cp:keywords>
  <dc:description>29.08.2014</dc:description>
  <cp:lastModifiedBy>Intern DC</cp:lastModifiedBy>
  <cp:revision>444</cp:revision>
  <cp:lastPrinted>2014-09-08T14:57:45Z</cp:lastPrinted>
  <dcterms:created xsi:type="dcterms:W3CDTF">2011-07-13T19:15:32Z</dcterms:created>
  <dcterms:modified xsi:type="dcterms:W3CDTF">2017-10-18T17:12:30Z</dcterms:modified>
  <cp:category>APEC</cp:category>
</cp:coreProperties>
</file>