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7" r:id="rId3"/>
    <p:sldId id="258" r:id="rId4"/>
    <p:sldId id="266" r:id="rId5"/>
    <p:sldId id="267" r:id="rId6"/>
    <p:sldId id="260" r:id="rId7"/>
    <p:sldId id="261" r:id="rId8"/>
    <p:sldId id="274" r:id="rId9"/>
    <p:sldId id="273" r:id="rId10"/>
    <p:sldId id="262" r:id="rId11"/>
    <p:sldId id="263" r:id="rId12"/>
    <p:sldId id="275" r:id="rId13"/>
    <p:sldId id="276" r:id="rId14"/>
    <p:sldId id="264" r:id="rId15"/>
    <p:sldId id="277" r:id="rId16"/>
    <p:sldId id="278" r:id="rId17"/>
    <p:sldId id="280" r:id="rId18"/>
    <p:sldId id="281"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21"/>
    <p:restoredTop sz="94690"/>
  </p:normalViewPr>
  <p:slideViewPr>
    <p:cSldViewPr snapToGrid="0" snapToObjects="1">
      <p:cViewPr varScale="1">
        <p:scale>
          <a:sx n="106" d="100"/>
          <a:sy n="106" d="100"/>
        </p:scale>
        <p:origin x="7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3C3DF-E92C-7848-BDCB-DA4A526A632F}" type="datetimeFigureOut">
              <a:rPr lang="en-AU" smtClean="0"/>
              <a:t>17/05/2016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502B8-DD32-F54A-842D-060B4A5C034B}" type="slidenum">
              <a:rPr lang="en-AU" smtClean="0"/>
              <a:t>‹#›</a:t>
            </a:fld>
            <a:endParaRPr lang="en-AU"/>
          </a:p>
        </p:txBody>
      </p:sp>
    </p:spTree>
    <p:extLst>
      <p:ext uri="{BB962C8B-B14F-4D97-AF65-F5344CB8AC3E}">
        <p14:creationId xmlns:p14="http://schemas.microsoft.com/office/powerpoint/2010/main" val="101646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11502B8-DD32-F54A-842D-060B4A5C034B}" type="slidenum">
              <a:rPr lang="en-AU" smtClean="0"/>
              <a:t>5</a:t>
            </a:fld>
            <a:endParaRPr lang="en-AU"/>
          </a:p>
        </p:txBody>
      </p:sp>
    </p:spTree>
    <p:extLst>
      <p:ext uri="{BB962C8B-B14F-4D97-AF65-F5344CB8AC3E}">
        <p14:creationId xmlns:p14="http://schemas.microsoft.com/office/powerpoint/2010/main" val="509381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bwMode="auto">
          <a:xfrm>
            <a:off x="0" y="0"/>
            <a:ext cx="9144000" cy="1158875"/>
          </a:xfrm>
          <a:prstGeom prst="rect">
            <a:avLst/>
          </a:prstGeom>
          <a:solidFill>
            <a:srgbClr val="002F6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a:p>
        </p:txBody>
      </p:sp>
      <p:sp>
        <p:nvSpPr>
          <p:cNvPr id="2" name="Title 1"/>
          <p:cNvSpPr>
            <a:spLocks noGrp="1"/>
          </p:cNvSpPr>
          <p:nvPr>
            <p:ph type="ctrTitle"/>
          </p:nvPr>
        </p:nvSpPr>
        <p:spPr>
          <a:xfrm>
            <a:off x="611188" y="1989138"/>
            <a:ext cx="5908934" cy="1214446"/>
          </a:xfrm>
        </p:spPr>
        <p:txBody>
          <a:bodyPr/>
          <a:lstStyle>
            <a:lvl1pPr algn="l">
              <a:defRPr sz="3200" baseline="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11188" y="3429000"/>
            <a:ext cx="5889638" cy="1214446"/>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fld id="{492B28E9-DC8B-7E46-8137-A3BE187F4890}" type="datetimeFigureOut">
              <a:rPr lang="en-AU" smtClean="0"/>
              <a:t>17/05/2016</a:t>
            </a:fld>
            <a:endParaRPr lang="en-AU"/>
          </a:p>
        </p:txBody>
      </p:sp>
      <p:sp>
        <p:nvSpPr>
          <p:cNvPr id="12" name="Footer Placeholder 4"/>
          <p:cNvSpPr>
            <a:spLocks noGrp="1"/>
          </p:cNvSpPr>
          <p:nvPr>
            <p:ph type="ftr" sz="quarter" idx="11"/>
          </p:nvPr>
        </p:nvSpPr>
        <p:spPr/>
        <p:txBody>
          <a:bodyPr/>
          <a:lstStyle>
            <a:lvl1pPr>
              <a:defRPr/>
            </a:lvl1pPr>
          </a:lstStyle>
          <a:p>
            <a:endParaRPr lang="en-AU"/>
          </a:p>
        </p:txBody>
      </p:sp>
      <p:sp>
        <p:nvSpPr>
          <p:cNvPr id="13" name="Slide Number Placeholder 5"/>
          <p:cNvSpPr>
            <a:spLocks noGrp="1"/>
          </p:cNvSpPr>
          <p:nvPr>
            <p:ph type="sldNum" sz="quarter" idx="12"/>
          </p:nvPr>
        </p:nvSpPr>
        <p:spPr/>
        <p:txBody>
          <a:bodyPr/>
          <a:lstStyle>
            <a:lvl1pPr>
              <a:defRPr/>
            </a:lvl1pPr>
          </a:lstStyle>
          <a:p>
            <a:fld id="{D0C50066-D988-774F-A2A6-17733188AFB4}" type="slidenum">
              <a:rPr lang="en-AU" smtClean="0"/>
              <a:t>‹#›</a:t>
            </a:fld>
            <a:endParaRPr lang="en-AU"/>
          </a:p>
        </p:txBody>
      </p:sp>
      <p:pic>
        <p:nvPicPr>
          <p:cNvPr id="14" name="Picture 13" descr="rev-logotype-B.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243408"/>
            <a:ext cx="2339752" cy="1656166"/>
          </a:xfrm>
          <a:prstGeom prst="rect">
            <a:avLst/>
          </a:prstGeom>
        </p:spPr>
      </p:pic>
    </p:spTree>
    <p:extLst>
      <p:ext uri="{BB962C8B-B14F-4D97-AF65-F5344CB8AC3E}">
        <p14:creationId xmlns:p14="http://schemas.microsoft.com/office/powerpoint/2010/main" val="202406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3pPr>
              <a:defRPr/>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fld id="{492B28E9-DC8B-7E46-8137-A3BE187F4890}" type="datetimeFigureOut">
              <a:rPr lang="en-AU" smtClean="0"/>
              <a:t>17/05/2016</a:t>
            </a:fld>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0C50066-D988-774F-A2A6-17733188AFB4}" type="slidenum">
              <a:rPr lang="en-AU" smtClean="0"/>
              <a:t>‹#›</a:t>
            </a:fld>
            <a:endParaRPr lang="en-AU"/>
          </a:p>
        </p:txBody>
      </p:sp>
    </p:spTree>
    <p:extLst>
      <p:ext uri="{BB962C8B-B14F-4D97-AF65-F5344CB8AC3E}">
        <p14:creationId xmlns:p14="http://schemas.microsoft.com/office/powerpoint/2010/main" val="13675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412875"/>
            <a:ext cx="3884612" cy="471328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412875"/>
            <a:ext cx="3884613" cy="4713289"/>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3"/>
          <p:cNvSpPr>
            <a:spLocks noGrp="1"/>
          </p:cNvSpPr>
          <p:nvPr>
            <p:ph type="dt" sz="half" idx="10"/>
          </p:nvPr>
        </p:nvSpPr>
        <p:spPr/>
        <p:txBody>
          <a:bodyPr/>
          <a:lstStyle>
            <a:lvl1pPr>
              <a:defRPr/>
            </a:lvl1pPr>
          </a:lstStyle>
          <a:p>
            <a:fld id="{492B28E9-DC8B-7E46-8137-A3BE187F4890}" type="datetimeFigureOut">
              <a:rPr lang="en-AU" smtClean="0"/>
              <a:t>17/05/2016</a:t>
            </a:fld>
            <a:endParaRPr lang="en-AU"/>
          </a:p>
        </p:txBody>
      </p:sp>
      <p:sp>
        <p:nvSpPr>
          <p:cNvPr id="6" name="Footer Placeholder 4"/>
          <p:cNvSpPr>
            <a:spLocks noGrp="1"/>
          </p:cNvSpPr>
          <p:nvPr>
            <p:ph type="ftr" sz="quarter" idx="11"/>
          </p:nvPr>
        </p:nvSpPr>
        <p:spPr/>
        <p:txBody>
          <a:bodyPr/>
          <a:lstStyle>
            <a:lvl1pPr>
              <a:defRPr/>
            </a:lvl1pPr>
          </a:lstStyle>
          <a:p>
            <a:endParaRPr lang="en-AU"/>
          </a:p>
        </p:txBody>
      </p:sp>
      <p:sp>
        <p:nvSpPr>
          <p:cNvPr id="7" name="Slide Number Placeholder 5"/>
          <p:cNvSpPr>
            <a:spLocks noGrp="1"/>
          </p:cNvSpPr>
          <p:nvPr>
            <p:ph type="sldNum" sz="quarter" idx="12"/>
          </p:nvPr>
        </p:nvSpPr>
        <p:spPr/>
        <p:txBody>
          <a:bodyPr/>
          <a:lstStyle>
            <a:lvl1pPr>
              <a:defRPr/>
            </a:lvl1pPr>
          </a:lstStyle>
          <a:p>
            <a:fld id="{D0C50066-D988-774F-A2A6-17733188AFB4}" type="slidenum">
              <a:rPr lang="en-AU" smtClean="0"/>
              <a:t>‹#›</a:t>
            </a:fld>
            <a:endParaRPr lang="en-AU"/>
          </a:p>
        </p:txBody>
      </p:sp>
    </p:spTree>
    <p:extLst>
      <p:ext uri="{BB962C8B-B14F-4D97-AF65-F5344CB8AC3E}">
        <p14:creationId xmlns:p14="http://schemas.microsoft.com/office/powerpoint/2010/main" val="69418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92B28E9-DC8B-7E46-8137-A3BE187F4890}" type="datetimeFigureOut">
              <a:rPr lang="en-AU" smtClean="0"/>
              <a:t>17/05/2016</a:t>
            </a:fld>
            <a:endParaRPr lang="en-AU"/>
          </a:p>
        </p:txBody>
      </p:sp>
      <p:sp>
        <p:nvSpPr>
          <p:cNvPr id="4" name="Footer Placeholder 4"/>
          <p:cNvSpPr>
            <a:spLocks noGrp="1"/>
          </p:cNvSpPr>
          <p:nvPr>
            <p:ph type="ftr" sz="quarter" idx="11"/>
          </p:nvPr>
        </p:nvSpPr>
        <p:spPr/>
        <p:txBody>
          <a:bodyPr/>
          <a:lstStyle>
            <a:lvl1pPr>
              <a:defRPr/>
            </a:lvl1pPr>
          </a:lstStyle>
          <a:p>
            <a:endParaRPr lang="en-AU"/>
          </a:p>
        </p:txBody>
      </p:sp>
      <p:sp>
        <p:nvSpPr>
          <p:cNvPr id="5" name="Slide Number Placeholder 5"/>
          <p:cNvSpPr>
            <a:spLocks noGrp="1"/>
          </p:cNvSpPr>
          <p:nvPr>
            <p:ph type="sldNum" sz="quarter" idx="12"/>
          </p:nvPr>
        </p:nvSpPr>
        <p:spPr/>
        <p:txBody>
          <a:bodyPr/>
          <a:lstStyle>
            <a:lvl1pPr>
              <a:defRPr/>
            </a:lvl1pPr>
          </a:lstStyle>
          <a:p>
            <a:fld id="{D0C50066-D988-774F-A2A6-17733188AFB4}" type="slidenum">
              <a:rPr lang="en-AU" smtClean="0"/>
              <a:t>‹#›</a:t>
            </a:fld>
            <a:endParaRPr lang="en-AU"/>
          </a:p>
        </p:txBody>
      </p:sp>
    </p:spTree>
    <p:extLst>
      <p:ext uri="{BB962C8B-B14F-4D97-AF65-F5344CB8AC3E}">
        <p14:creationId xmlns:p14="http://schemas.microsoft.com/office/powerpoint/2010/main" val="2070881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92B28E9-DC8B-7E46-8137-A3BE187F4890}" type="datetimeFigureOut">
              <a:rPr lang="en-AU" smtClean="0"/>
              <a:t>17/05/2016</a:t>
            </a:fld>
            <a:endParaRPr lang="en-AU"/>
          </a:p>
        </p:txBody>
      </p:sp>
      <p:sp>
        <p:nvSpPr>
          <p:cNvPr id="3" name="Footer Placeholder 4"/>
          <p:cNvSpPr>
            <a:spLocks noGrp="1"/>
          </p:cNvSpPr>
          <p:nvPr>
            <p:ph type="ftr" sz="quarter" idx="11"/>
          </p:nvPr>
        </p:nvSpPr>
        <p:spPr/>
        <p:txBody>
          <a:bodyPr/>
          <a:lstStyle>
            <a:lvl1pPr>
              <a:defRPr/>
            </a:lvl1pPr>
          </a:lstStyle>
          <a:p>
            <a:endParaRPr lang="en-AU"/>
          </a:p>
        </p:txBody>
      </p:sp>
      <p:sp>
        <p:nvSpPr>
          <p:cNvPr id="4" name="Slide Number Placeholder 5"/>
          <p:cNvSpPr>
            <a:spLocks noGrp="1"/>
          </p:cNvSpPr>
          <p:nvPr>
            <p:ph type="sldNum" sz="quarter" idx="12"/>
          </p:nvPr>
        </p:nvSpPr>
        <p:spPr/>
        <p:txBody>
          <a:bodyPr/>
          <a:lstStyle>
            <a:lvl1pPr>
              <a:defRPr/>
            </a:lvl1pPr>
          </a:lstStyle>
          <a:p>
            <a:fld id="{D0C50066-D988-774F-A2A6-17733188AFB4}" type="slidenum">
              <a:rPr lang="en-AU" smtClean="0"/>
              <a:t>‹#›</a:t>
            </a:fld>
            <a:endParaRPr lang="en-AU"/>
          </a:p>
        </p:txBody>
      </p:sp>
    </p:spTree>
    <p:extLst>
      <p:ext uri="{BB962C8B-B14F-4D97-AF65-F5344CB8AC3E}">
        <p14:creationId xmlns:p14="http://schemas.microsoft.com/office/powerpoint/2010/main" val="10357522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357188"/>
            <a:ext cx="6103937" cy="500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add title</a:t>
            </a:r>
          </a:p>
        </p:txBody>
      </p:sp>
      <p:sp>
        <p:nvSpPr>
          <p:cNvPr id="1027" name="Text Placeholder 2"/>
          <p:cNvSpPr>
            <a:spLocks noGrp="1"/>
          </p:cNvSpPr>
          <p:nvPr>
            <p:ph type="body" idx="1"/>
          </p:nvPr>
        </p:nvSpPr>
        <p:spPr bwMode="auto">
          <a:xfrm>
            <a:off x="611188" y="1412875"/>
            <a:ext cx="7921625"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cs typeface="+mn-cs"/>
              </a:defRPr>
            </a:lvl1pPr>
          </a:lstStyle>
          <a:p>
            <a:fld id="{492B28E9-DC8B-7E46-8137-A3BE187F4890}" type="datetimeFigureOut">
              <a:rPr lang="en-AU" smtClean="0"/>
              <a:t>17/05/2016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mn-cs"/>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ea typeface="ＭＳ Ｐゴシック" pitchFamily="-111" charset="-128"/>
                <a:cs typeface="+mn-cs"/>
              </a:defRPr>
            </a:lvl1pPr>
          </a:lstStyle>
          <a:p>
            <a:fld id="{D0C50066-D988-774F-A2A6-17733188AFB4}" type="slidenum">
              <a:rPr lang="en-AU" smtClean="0"/>
              <a:t>‹#›</a:t>
            </a:fld>
            <a:endParaRPr lang="en-AU"/>
          </a:p>
        </p:txBody>
      </p:sp>
      <p:cxnSp>
        <p:nvCxnSpPr>
          <p:cNvPr id="29" name="Straight Connector 28"/>
          <p:cNvCxnSpPr/>
          <p:nvPr/>
        </p:nvCxnSpPr>
        <p:spPr>
          <a:xfrm rot="10800000">
            <a:off x="0" y="1143000"/>
            <a:ext cx="9144000" cy="0"/>
          </a:xfrm>
          <a:prstGeom prst="line">
            <a:avLst/>
          </a:prstGeom>
          <a:ln>
            <a:solidFill>
              <a:srgbClr val="384E80"/>
            </a:solidFill>
          </a:ln>
        </p:spPr>
        <p:style>
          <a:lnRef idx="2">
            <a:schemeClr val="accent1"/>
          </a:lnRef>
          <a:fillRef idx="0">
            <a:schemeClr val="accent1"/>
          </a:fillRef>
          <a:effectRef idx="1">
            <a:schemeClr val="accent1"/>
          </a:effectRef>
          <a:fontRef idx="minor">
            <a:schemeClr val="tx1"/>
          </a:fontRef>
        </p:style>
      </p:cxnSp>
      <p:pic>
        <p:nvPicPr>
          <p:cNvPr id="12" name="Picture 11" descr="PPT Header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870" y="357188"/>
            <a:ext cx="1593930" cy="522625"/>
          </a:xfrm>
          <a:prstGeom prst="rect">
            <a:avLst/>
          </a:prstGeom>
        </p:spPr>
      </p:pic>
    </p:spTree>
    <p:extLst>
      <p:ext uri="{BB962C8B-B14F-4D97-AF65-F5344CB8AC3E}">
        <p14:creationId xmlns:p14="http://schemas.microsoft.com/office/powerpoint/2010/main" val="18441428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457200" rtl="0" eaLnBrk="1" fontAlgn="base" hangingPunct="1">
        <a:spcBef>
          <a:spcPct val="0"/>
        </a:spcBef>
        <a:spcAft>
          <a:spcPct val="0"/>
        </a:spcAft>
        <a:defRPr sz="2800" kern="1200">
          <a:solidFill>
            <a:srgbClr val="384E80"/>
          </a:solidFill>
          <a:latin typeface="Arial" pitchFamily="34" charset="0"/>
          <a:ea typeface="ＭＳ Ｐゴシック" pitchFamily="-65" charset="-128"/>
          <a:cs typeface="Arial" pitchFamily="34" charset="0"/>
        </a:defRPr>
      </a:lvl1pPr>
      <a:lvl2pPr algn="l" defTabSz="457200" rtl="0" eaLnBrk="1" fontAlgn="base" hangingPunct="1">
        <a:spcBef>
          <a:spcPct val="0"/>
        </a:spcBef>
        <a:spcAft>
          <a:spcPct val="0"/>
        </a:spcAft>
        <a:defRPr sz="2800">
          <a:solidFill>
            <a:srgbClr val="384E80"/>
          </a:solidFill>
          <a:latin typeface="Arial" charset="0"/>
          <a:ea typeface="ＭＳ Ｐゴシック" pitchFamily="-65" charset="-128"/>
          <a:cs typeface="Arial" charset="0"/>
        </a:defRPr>
      </a:lvl2pPr>
      <a:lvl3pPr algn="l" defTabSz="457200" rtl="0" eaLnBrk="1" fontAlgn="base" hangingPunct="1">
        <a:spcBef>
          <a:spcPct val="0"/>
        </a:spcBef>
        <a:spcAft>
          <a:spcPct val="0"/>
        </a:spcAft>
        <a:defRPr sz="2800">
          <a:solidFill>
            <a:srgbClr val="384E80"/>
          </a:solidFill>
          <a:latin typeface="Arial" charset="0"/>
          <a:ea typeface="ＭＳ Ｐゴシック" pitchFamily="-65" charset="-128"/>
          <a:cs typeface="Arial" charset="0"/>
        </a:defRPr>
      </a:lvl3pPr>
      <a:lvl4pPr algn="l" defTabSz="457200" rtl="0" eaLnBrk="1" fontAlgn="base" hangingPunct="1">
        <a:spcBef>
          <a:spcPct val="0"/>
        </a:spcBef>
        <a:spcAft>
          <a:spcPct val="0"/>
        </a:spcAft>
        <a:defRPr sz="2800">
          <a:solidFill>
            <a:srgbClr val="384E80"/>
          </a:solidFill>
          <a:latin typeface="Arial" charset="0"/>
          <a:ea typeface="ＭＳ Ｐゴシック" pitchFamily="-65" charset="-128"/>
          <a:cs typeface="Arial" charset="0"/>
        </a:defRPr>
      </a:lvl4pPr>
      <a:lvl5pPr algn="l" defTabSz="457200" rtl="0" eaLnBrk="1" fontAlgn="base" hangingPunct="1">
        <a:spcBef>
          <a:spcPct val="0"/>
        </a:spcBef>
        <a:spcAft>
          <a:spcPct val="0"/>
        </a:spcAft>
        <a:defRPr sz="2800">
          <a:solidFill>
            <a:srgbClr val="384E80"/>
          </a:solidFill>
          <a:latin typeface="Arial" charset="0"/>
          <a:ea typeface="ＭＳ Ｐゴシック" pitchFamily="-65" charset="-128"/>
          <a:cs typeface="Arial" charset="0"/>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Clr>
          <a:srgbClr val="384E80"/>
        </a:buClr>
        <a:buFont typeface="Wingdings" pitchFamily="2" charset="2"/>
        <a:buChar char="v"/>
        <a:defRPr sz="2000" kern="1200">
          <a:solidFill>
            <a:schemeClr val="tx1"/>
          </a:solidFill>
          <a:latin typeface="Arial" pitchFamily="34" charset="0"/>
          <a:ea typeface="ＭＳ Ｐゴシック" pitchFamily="-65" charset="-128"/>
          <a:cs typeface="Arial" pitchFamily="34" charset="0"/>
        </a:defRPr>
      </a:lvl1pPr>
      <a:lvl2pPr marL="742950" indent="-285750" algn="l" defTabSz="457200" rtl="0" eaLnBrk="1" fontAlgn="base" hangingPunct="1">
        <a:spcBef>
          <a:spcPct val="20000"/>
        </a:spcBef>
        <a:spcAft>
          <a:spcPct val="0"/>
        </a:spcAft>
        <a:buClr>
          <a:srgbClr val="384E80"/>
        </a:buClr>
        <a:buFont typeface="Wingdings" pitchFamily="2" charset="2"/>
        <a:buChar char="§"/>
        <a:defRPr kern="1200">
          <a:solidFill>
            <a:schemeClr val="tx1"/>
          </a:solidFill>
          <a:latin typeface="Arial" pitchFamily="34" charset="0"/>
          <a:ea typeface="ＭＳ Ｐゴシック" pitchFamily="-65" charset="-128"/>
          <a:cs typeface="Arial" pitchFamily="34" charset="0"/>
        </a:defRPr>
      </a:lvl2pPr>
      <a:lvl3pPr marL="1143000" indent="-228600" algn="l" defTabSz="457200" rtl="0" eaLnBrk="1" fontAlgn="base" hangingPunct="1">
        <a:spcBef>
          <a:spcPct val="20000"/>
        </a:spcBef>
        <a:spcAft>
          <a:spcPct val="0"/>
        </a:spcAft>
        <a:buClr>
          <a:srgbClr val="384E80"/>
        </a:buClr>
        <a:buFont typeface="Arial" charset="0"/>
        <a:buChar char="•"/>
        <a:defRPr sz="1600" kern="1200">
          <a:solidFill>
            <a:schemeClr val="tx1"/>
          </a:solidFill>
          <a:latin typeface="Arial" pitchFamily="34" charset="0"/>
          <a:ea typeface="ＭＳ Ｐゴシック" pitchFamily="-65" charset="-128"/>
          <a:cs typeface="Arial" pitchFamily="34" charset="0"/>
        </a:defRPr>
      </a:lvl3pPr>
      <a:lvl4pPr marL="1600200" indent="-228600" algn="l" defTabSz="457200" rtl="0" eaLnBrk="1" fontAlgn="base" hangingPunct="1">
        <a:spcBef>
          <a:spcPct val="20000"/>
        </a:spcBef>
        <a:spcAft>
          <a:spcPct val="0"/>
        </a:spcAft>
        <a:buFont typeface="Arial" charset="0"/>
        <a:defRPr sz="2000" kern="1200">
          <a:solidFill>
            <a:schemeClr val="tx1"/>
          </a:solidFill>
          <a:latin typeface="+mn-lt"/>
          <a:ea typeface="ＭＳ Ｐゴシック" pitchFamily="-65" charset="-128"/>
          <a:cs typeface="+mn-cs"/>
        </a:defRPr>
      </a:lvl4pPr>
      <a:lvl5pPr marL="2057400" indent="-228600" algn="l" defTabSz="457200" rtl="0" eaLnBrk="1" fontAlgn="base" hangingPunct="1">
        <a:spcBef>
          <a:spcPct val="20000"/>
        </a:spcBef>
        <a:spcAft>
          <a:spcPct val="0"/>
        </a:spcAft>
        <a:buFont typeface="Arial" charset="0"/>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9972" y="1400537"/>
            <a:ext cx="7772400" cy="2827057"/>
          </a:xfrm>
        </p:spPr>
        <p:txBody>
          <a:bodyPr>
            <a:normAutofit/>
          </a:bodyPr>
          <a:lstStyle/>
          <a:p>
            <a:pPr algn="l"/>
            <a:r>
              <a:rPr lang="en-AU" sz="4900" dirty="0" smtClean="0"/>
              <a:t>Laboratory Methods Workshop</a:t>
            </a:r>
            <a:br>
              <a:rPr lang="en-AU" sz="4900" dirty="0" smtClean="0"/>
            </a:br>
            <a:r>
              <a:rPr lang="en-AU" dirty="0" smtClean="0"/>
              <a:t/>
            </a:r>
            <a:br>
              <a:rPr lang="en-AU" dirty="0" smtClean="0"/>
            </a:br>
            <a:r>
              <a:rPr lang="en-AU" dirty="0" smtClean="0"/>
              <a:t>Alcohol</a:t>
            </a:r>
            <a:endParaRPr lang="en-AU" dirty="0"/>
          </a:p>
        </p:txBody>
      </p:sp>
      <p:sp>
        <p:nvSpPr>
          <p:cNvPr id="3" name="Subtitle 2"/>
          <p:cNvSpPr>
            <a:spLocks noGrp="1"/>
          </p:cNvSpPr>
          <p:nvPr>
            <p:ph type="subTitle" idx="1"/>
          </p:nvPr>
        </p:nvSpPr>
        <p:spPr>
          <a:xfrm>
            <a:off x="789972" y="4632185"/>
            <a:ext cx="6858000" cy="1655762"/>
          </a:xfrm>
        </p:spPr>
        <p:txBody>
          <a:bodyPr/>
          <a:lstStyle/>
          <a:p>
            <a:pPr algn="l"/>
            <a:r>
              <a:rPr lang="en-AU" dirty="0" smtClean="0"/>
              <a:t>Dr Eric Wilkes</a:t>
            </a:r>
          </a:p>
          <a:p>
            <a:pPr algn="l"/>
            <a:r>
              <a:rPr lang="en-AU" dirty="0" smtClean="0"/>
              <a:t>The Australian Wine Research Institute</a:t>
            </a:r>
          </a:p>
          <a:p>
            <a:pPr algn="l"/>
            <a:endParaRPr lang="en-AU" dirty="0"/>
          </a:p>
        </p:txBody>
      </p:sp>
      <p:pic>
        <p:nvPicPr>
          <p:cNvPr id="1026"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390" y="5749784"/>
            <a:ext cx="39147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689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388"/>
            <a:ext cx="7886700" cy="514289"/>
          </a:xfrm>
        </p:spPr>
        <p:txBody>
          <a:bodyPr/>
          <a:lstStyle/>
          <a:p>
            <a:r>
              <a:rPr lang="en-AU" smtClean="0"/>
              <a:t>Precautions </a:t>
            </a:r>
            <a:endParaRPr lang="en-AU" dirty="0"/>
          </a:p>
        </p:txBody>
      </p:sp>
      <p:sp>
        <p:nvSpPr>
          <p:cNvPr id="3" name="Content Placeholder 2"/>
          <p:cNvSpPr>
            <a:spLocks noGrp="1"/>
          </p:cNvSpPr>
          <p:nvPr>
            <p:ph idx="1"/>
          </p:nvPr>
        </p:nvSpPr>
        <p:spPr>
          <a:xfrm>
            <a:off x="628650" y="1160980"/>
            <a:ext cx="7886700" cy="5015983"/>
          </a:xfrm>
        </p:spPr>
        <p:txBody>
          <a:bodyPr>
            <a:normAutofit fontScale="92500" lnSpcReduction="20000"/>
          </a:bodyPr>
          <a:lstStyle/>
          <a:p>
            <a:r>
              <a:rPr lang="en-AU" sz="2400" dirty="0"/>
              <a:t>It is not possible to use a hydrometer (or density meter) directly on the wine sample as the other wine components such as acids and sugars contribute to the overall density and interfere with the measurement.</a:t>
            </a:r>
          </a:p>
          <a:p>
            <a:pPr lvl="1"/>
            <a:r>
              <a:rPr lang="en-AU" sz="2400" dirty="0"/>
              <a:t>These </a:t>
            </a:r>
            <a:r>
              <a:rPr lang="en-AU" sz="2400" dirty="0" smtClean="0"/>
              <a:t>components </a:t>
            </a:r>
            <a:r>
              <a:rPr lang="en-AU" sz="2400" dirty="0"/>
              <a:t>are not transferred by the distillation process and hence don’t impact the density of the distillate.</a:t>
            </a:r>
          </a:p>
          <a:p>
            <a:r>
              <a:rPr lang="en-AU" sz="2400" dirty="0"/>
              <a:t>Other wine volatile components such as acetic acid and SO</a:t>
            </a:r>
            <a:r>
              <a:rPr lang="en-AU" sz="2400" baseline="-25000" dirty="0"/>
              <a:t>2</a:t>
            </a:r>
            <a:r>
              <a:rPr lang="en-AU" sz="2400" dirty="0"/>
              <a:t> can also be distilled across and can interfere if they are there in sufficient quantities. </a:t>
            </a:r>
          </a:p>
          <a:p>
            <a:pPr lvl="1"/>
            <a:r>
              <a:rPr lang="en-AU" sz="2400" dirty="0"/>
              <a:t>This is overcome by neutralising the wine with Ca(OH)</a:t>
            </a:r>
            <a:r>
              <a:rPr lang="en-AU" sz="2400" baseline="-25000" dirty="0"/>
              <a:t>2</a:t>
            </a:r>
            <a:r>
              <a:rPr lang="en-AU" sz="2400" dirty="0"/>
              <a:t>. which reduces their volatility to the point where they no longer are transferred.</a:t>
            </a:r>
          </a:p>
          <a:p>
            <a:r>
              <a:rPr lang="en-AU" sz="2400" dirty="0"/>
              <a:t>Ethanol density and volume change with temperature so it is very important to correct readings for difference in measurement temperature from  </a:t>
            </a:r>
            <a:r>
              <a:rPr lang="en-AU" sz="2400" dirty="0" smtClean="0"/>
              <a:t>20</a:t>
            </a:r>
            <a:r>
              <a:rPr lang="en-AU" sz="2400" baseline="30000" dirty="0" smtClean="0"/>
              <a:t>∘</a:t>
            </a:r>
            <a:r>
              <a:rPr lang="en-AU" sz="2400" dirty="0" smtClean="0"/>
              <a:t>C</a:t>
            </a:r>
            <a:r>
              <a:rPr lang="en-AU" sz="2400" dirty="0"/>
              <a:t>.</a:t>
            </a:r>
          </a:p>
          <a:p>
            <a:endParaRPr lang="en-AU" dirty="0"/>
          </a:p>
        </p:txBody>
      </p:sp>
    </p:spTree>
    <p:extLst>
      <p:ext uri="{BB962C8B-B14F-4D97-AF65-F5344CB8AC3E}">
        <p14:creationId xmlns:p14="http://schemas.microsoft.com/office/powerpoint/2010/main" val="126709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0403"/>
            <a:ext cx="7886700" cy="549274"/>
          </a:xfrm>
        </p:spPr>
        <p:txBody>
          <a:bodyPr/>
          <a:lstStyle/>
          <a:p>
            <a:r>
              <a:rPr lang="en-AU" dirty="0" smtClean="0"/>
              <a:t>Common </a:t>
            </a:r>
            <a:r>
              <a:rPr lang="en-AU" dirty="0"/>
              <a:t>issues/</a:t>
            </a:r>
            <a:r>
              <a:rPr lang="en-AU" dirty="0" err="1"/>
              <a:t>interferents</a:t>
            </a:r>
            <a:endParaRPr lang="en-AU" dirty="0"/>
          </a:p>
        </p:txBody>
      </p:sp>
      <p:sp>
        <p:nvSpPr>
          <p:cNvPr id="3" name="Content Placeholder 2"/>
          <p:cNvSpPr>
            <a:spLocks noGrp="1"/>
          </p:cNvSpPr>
          <p:nvPr>
            <p:ph idx="1"/>
          </p:nvPr>
        </p:nvSpPr>
        <p:spPr>
          <a:xfrm>
            <a:off x="628650" y="1551398"/>
            <a:ext cx="7886700" cy="4625565"/>
          </a:xfrm>
        </p:spPr>
        <p:txBody>
          <a:bodyPr/>
          <a:lstStyle/>
          <a:p>
            <a:r>
              <a:rPr lang="en-AU" dirty="0" smtClean="0"/>
              <a:t>High volatile acidity or SO</a:t>
            </a:r>
            <a:r>
              <a:rPr lang="en-AU" baseline="-25000" dirty="0" smtClean="0"/>
              <a:t>2</a:t>
            </a:r>
            <a:r>
              <a:rPr lang="en-AU" dirty="0" smtClean="0"/>
              <a:t> can interfere with accurate analysis. These are usually overcome by the addition of Ca(OH)</a:t>
            </a:r>
            <a:r>
              <a:rPr lang="en-AU" baseline="-25000" dirty="0" smtClean="0"/>
              <a:t>2</a:t>
            </a:r>
            <a:r>
              <a:rPr lang="en-AU" dirty="0" smtClean="0"/>
              <a:t> to reduce the volatility of these components.</a:t>
            </a:r>
          </a:p>
          <a:p>
            <a:r>
              <a:rPr lang="en-AU" dirty="0" smtClean="0"/>
              <a:t>Low water quality can lead to transfer of interferents to the distillate and degrading accuracy.</a:t>
            </a:r>
          </a:p>
          <a:p>
            <a:r>
              <a:rPr lang="en-AU" dirty="0" smtClean="0"/>
              <a:t>The majority of issues tend to be technique </a:t>
            </a:r>
            <a:r>
              <a:rPr lang="en-AU" dirty="0" smtClean="0"/>
              <a:t>based </a:t>
            </a:r>
            <a:r>
              <a:rPr lang="en-AU" dirty="0" smtClean="0"/>
              <a:t>(refer to trouble shooting guide at the end of this section).</a:t>
            </a:r>
            <a:endParaRPr lang="en-AU" dirty="0"/>
          </a:p>
        </p:txBody>
      </p:sp>
    </p:spTree>
    <p:extLst>
      <p:ext uri="{BB962C8B-B14F-4D97-AF65-F5344CB8AC3E}">
        <p14:creationId xmlns:p14="http://schemas.microsoft.com/office/powerpoint/2010/main" val="20116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Practical application</a:t>
            </a:r>
            <a:br>
              <a:rPr lang="en-AU" dirty="0"/>
            </a:br>
            <a:endParaRPr lang="en-AU" dirty="0"/>
          </a:p>
        </p:txBody>
      </p:sp>
      <p:sp>
        <p:nvSpPr>
          <p:cNvPr id="3" name="Content Placeholder 2"/>
          <p:cNvSpPr>
            <a:spLocks noGrp="1"/>
          </p:cNvSpPr>
          <p:nvPr>
            <p:ph idx="1"/>
          </p:nvPr>
        </p:nvSpPr>
        <p:spPr>
          <a:xfrm>
            <a:off x="628650" y="1191802"/>
            <a:ext cx="3655674" cy="4985161"/>
          </a:xfrm>
        </p:spPr>
        <p:txBody>
          <a:bodyPr>
            <a:normAutofit/>
          </a:bodyPr>
          <a:lstStyle/>
          <a:p>
            <a:pPr marL="0" indent="0">
              <a:buNone/>
            </a:pPr>
            <a:r>
              <a:rPr lang="en-AU" b="1" dirty="0" smtClean="0"/>
              <a:t>NIR Methods</a:t>
            </a:r>
          </a:p>
          <a:p>
            <a:r>
              <a:rPr lang="en-AU" dirty="0" smtClean="0"/>
              <a:t>Modern NIR instrumentation generally require little intervention from the analyst.</a:t>
            </a:r>
          </a:p>
          <a:p>
            <a:r>
              <a:rPr lang="en-AU" dirty="0" smtClean="0"/>
              <a:t>Samples are usually injected directly into the instrument with a direct readout of concentration.</a:t>
            </a:r>
          </a:p>
          <a:p>
            <a:r>
              <a:rPr lang="en-AU" dirty="0" smtClean="0"/>
              <a:t>Turbid samples are usually at least centrifuged before analysis to ensure that there are no particulate interferences with the absorbance.</a:t>
            </a:r>
          </a:p>
        </p:txBody>
      </p:sp>
      <p:pic>
        <p:nvPicPr>
          <p:cNvPr id="4" name="Picture 3"/>
          <p:cNvPicPr>
            <a:picLocks noChangeAspect="1"/>
          </p:cNvPicPr>
          <p:nvPr/>
        </p:nvPicPr>
        <p:blipFill>
          <a:blip r:embed="rId2"/>
          <a:stretch>
            <a:fillRect/>
          </a:stretch>
        </p:blipFill>
        <p:spPr>
          <a:xfrm>
            <a:off x="5582019" y="1191802"/>
            <a:ext cx="3460523" cy="2537717"/>
          </a:xfrm>
          <a:prstGeom prst="rect">
            <a:avLst/>
          </a:prstGeom>
        </p:spPr>
      </p:pic>
      <p:pic>
        <p:nvPicPr>
          <p:cNvPr id="5" name="Picture 4"/>
          <p:cNvPicPr>
            <a:picLocks noChangeAspect="1"/>
          </p:cNvPicPr>
          <p:nvPr/>
        </p:nvPicPr>
        <p:blipFill>
          <a:blip r:embed="rId3"/>
          <a:stretch>
            <a:fillRect/>
          </a:stretch>
        </p:blipFill>
        <p:spPr>
          <a:xfrm>
            <a:off x="5582019" y="3842535"/>
            <a:ext cx="3456000" cy="2606644"/>
          </a:xfrm>
          <a:prstGeom prst="rect">
            <a:avLst/>
          </a:prstGeom>
        </p:spPr>
      </p:pic>
    </p:spTree>
    <p:extLst>
      <p:ext uri="{BB962C8B-B14F-4D97-AF65-F5344CB8AC3E}">
        <p14:creationId xmlns:p14="http://schemas.microsoft.com/office/powerpoint/2010/main" val="158724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5031"/>
          </a:xfrm>
        </p:spPr>
        <p:txBody>
          <a:bodyPr/>
          <a:lstStyle/>
          <a:p>
            <a:r>
              <a:rPr lang="en-AU" dirty="0" smtClean="0"/>
              <a:t>Common issues/</a:t>
            </a:r>
            <a:r>
              <a:rPr lang="en-AU" dirty="0" err="1" smtClean="0"/>
              <a:t>interferents</a:t>
            </a:r>
            <a:endParaRPr lang="en-AU" dirty="0"/>
          </a:p>
        </p:txBody>
      </p:sp>
      <p:sp>
        <p:nvSpPr>
          <p:cNvPr id="3" name="Content Placeholder 2"/>
          <p:cNvSpPr>
            <a:spLocks noGrp="1"/>
          </p:cNvSpPr>
          <p:nvPr>
            <p:ph idx="1"/>
          </p:nvPr>
        </p:nvSpPr>
        <p:spPr>
          <a:xfrm>
            <a:off x="628650" y="1284270"/>
            <a:ext cx="7886700" cy="4892693"/>
          </a:xfrm>
        </p:spPr>
        <p:txBody>
          <a:bodyPr>
            <a:normAutofit/>
          </a:bodyPr>
          <a:lstStyle/>
          <a:p>
            <a:r>
              <a:rPr lang="en-AU" dirty="0" smtClean="0"/>
              <a:t>NIR measurements are very sensitive to temperature. While the majority of modern instruments have a degree of inbuilt temperature correction it is important to only present samples at approximately 20 C +/- 2 C.</a:t>
            </a:r>
          </a:p>
          <a:p>
            <a:r>
              <a:rPr lang="en-AU" dirty="0" smtClean="0"/>
              <a:t>Most modern NIR instrumentation has a concealed cell. It is important that a rigorous cleaning regime is applied as cell fowling can lead to significant drift and random errors.</a:t>
            </a:r>
          </a:p>
          <a:p>
            <a:r>
              <a:rPr lang="en-AU" dirty="0" smtClean="0"/>
              <a:t>Micro-particulate, particularly tartrates, can some times interfere with NIR absorbance. It is important to ensure that the sample is free of any significant turbidity.</a:t>
            </a:r>
            <a:endParaRPr lang="en-AU" dirty="0"/>
          </a:p>
        </p:txBody>
      </p:sp>
    </p:spTree>
    <p:extLst>
      <p:ext uri="{BB962C8B-B14F-4D97-AF65-F5344CB8AC3E}">
        <p14:creationId xmlns:p14="http://schemas.microsoft.com/office/powerpoint/2010/main" val="208409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95854"/>
          </a:xfrm>
        </p:spPr>
        <p:txBody>
          <a:bodyPr/>
          <a:lstStyle/>
          <a:p>
            <a:r>
              <a:rPr lang="en-AU" dirty="0" smtClean="0"/>
              <a:t>Quality control</a:t>
            </a:r>
            <a:endParaRPr lang="en-AU" dirty="0"/>
          </a:p>
        </p:txBody>
      </p:sp>
      <p:sp>
        <p:nvSpPr>
          <p:cNvPr id="3" name="Content Placeholder 2"/>
          <p:cNvSpPr>
            <a:spLocks noGrp="1"/>
          </p:cNvSpPr>
          <p:nvPr>
            <p:ph idx="1"/>
          </p:nvPr>
        </p:nvSpPr>
        <p:spPr>
          <a:xfrm>
            <a:off x="628650" y="1160982"/>
            <a:ext cx="7886700" cy="5157626"/>
          </a:xfrm>
        </p:spPr>
        <p:txBody>
          <a:bodyPr>
            <a:normAutofit fontScale="92500" lnSpcReduction="10000"/>
          </a:bodyPr>
          <a:lstStyle/>
          <a:p>
            <a:pPr marL="0" indent="0">
              <a:buNone/>
            </a:pPr>
            <a:r>
              <a:rPr lang="en-AU" b="1" dirty="0" smtClean="0"/>
              <a:t>Distillation</a:t>
            </a:r>
          </a:p>
          <a:p>
            <a:r>
              <a:rPr lang="en-AU" dirty="0" smtClean="0"/>
              <a:t>Every </a:t>
            </a:r>
            <a:r>
              <a:rPr lang="en-AU" dirty="0" smtClean="0"/>
              <a:t>10 sample </a:t>
            </a:r>
            <a:r>
              <a:rPr lang="en-AU" dirty="0"/>
              <a:t>should be done </a:t>
            </a:r>
            <a:r>
              <a:rPr lang="en-AU" dirty="0" smtClean="0"/>
              <a:t>in duplicate</a:t>
            </a:r>
            <a:r>
              <a:rPr lang="en-AU" dirty="0" smtClean="0"/>
              <a:t>.</a:t>
            </a:r>
          </a:p>
          <a:p>
            <a:r>
              <a:rPr lang="en-AU" dirty="0" smtClean="0"/>
              <a:t>Once </a:t>
            </a:r>
            <a:r>
              <a:rPr lang="en-AU" dirty="0"/>
              <a:t>a month </a:t>
            </a:r>
            <a:r>
              <a:rPr lang="en-AU" dirty="0" smtClean="0"/>
              <a:t>prepare 12.0% v/v ethanol </a:t>
            </a:r>
            <a:r>
              <a:rPr lang="en-AU" dirty="0" err="1" smtClean="0"/>
              <a:t>soln</a:t>
            </a:r>
            <a:r>
              <a:rPr lang="en-AU" dirty="0"/>
              <a:t>,</a:t>
            </a:r>
            <a:r>
              <a:rPr lang="en-AU" dirty="0" smtClean="0"/>
              <a:t> and </a:t>
            </a:r>
            <a:r>
              <a:rPr lang="en-AU" dirty="0"/>
              <a:t>then distil the sample as per the standard alcohol procedure. The distilled sample should not vary by more than 0.1% from the </a:t>
            </a:r>
            <a:r>
              <a:rPr lang="en-AU" dirty="0" smtClean="0"/>
              <a:t>original.</a:t>
            </a:r>
            <a:r>
              <a:rPr lang="en-AU" dirty="0"/>
              <a:t> </a:t>
            </a:r>
            <a:endParaRPr lang="en-AU" dirty="0" smtClean="0"/>
          </a:p>
          <a:p>
            <a:r>
              <a:rPr lang="en-AU" dirty="0" smtClean="0"/>
              <a:t>The </a:t>
            </a:r>
            <a:r>
              <a:rPr lang="en-AU" dirty="0"/>
              <a:t>hydrometer </a:t>
            </a:r>
            <a:r>
              <a:rPr lang="en-AU" dirty="0" smtClean="0"/>
              <a:t>should </a:t>
            </a:r>
            <a:r>
              <a:rPr lang="en-AU" dirty="0"/>
              <a:t>be checked regularly against a certified alcohol sample</a:t>
            </a:r>
            <a:r>
              <a:rPr lang="en-AU" dirty="0" smtClean="0"/>
              <a:t>.</a:t>
            </a:r>
            <a:r>
              <a:rPr lang="en-AU" dirty="0"/>
              <a:t> </a:t>
            </a:r>
            <a:endParaRPr lang="en-AU" dirty="0" smtClean="0"/>
          </a:p>
          <a:p>
            <a:r>
              <a:rPr lang="en-AU" dirty="0" smtClean="0"/>
              <a:t>At </a:t>
            </a:r>
            <a:r>
              <a:rPr lang="en-AU" dirty="0"/>
              <a:t>least yearly the hydrometer should be checked for accuracy by a certified testing laboratory. </a:t>
            </a:r>
            <a:endParaRPr lang="en-AU" dirty="0" smtClean="0"/>
          </a:p>
          <a:p>
            <a:pPr marL="0" indent="0">
              <a:buNone/>
            </a:pPr>
            <a:r>
              <a:rPr lang="en-AU" b="1" dirty="0" smtClean="0"/>
              <a:t>NIR methods </a:t>
            </a:r>
            <a:endParaRPr lang="en-AU" b="1" dirty="0"/>
          </a:p>
          <a:p>
            <a:r>
              <a:rPr lang="en-AU" dirty="0" smtClean="0"/>
              <a:t>Every </a:t>
            </a:r>
            <a:r>
              <a:rPr lang="en-AU" dirty="0"/>
              <a:t>10</a:t>
            </a:r>
            <a:r>
              <a:rPr lang="en-AU" baseline="30000" dirty="0"/>
              <a:t>th</a:t>
            </a:r>
            <a:r>
              <a:rPr lang="en-AU" dirty="0"/>
              <a:t> sample should be a known wine</a:t>
            </a:r>
            <a:r>
              <a:rPr lang="en-AU" dirty="0" smtClean="0"/>
              <a:t>.</a:t>
            </a:r>
          </a:p>
          <a:p>
            <a:r>
              <a:rPr lang="en-AU" dirty="0" smtClean="0"/>
              <a:t>At the start and end of each day a water blank should be run with the result not varying by more than 0.1% </a:t>
            </a:r>
            <a:r>
              <a:rPr lang="en-AU" dirty="0" smtClean="0"/>
              <a:t>from </a:t>
            </a:r>
            <a:r>
              <a:rPr lang="en-AU" dirty="0" smtClean="0"/>
              <a:t>0.</a:t>
            </a:r>
          </a:p>
          <a:p>
            <a:r>
              <a:rPr lang="en-AU" dirty="0" smtClean="0"/>
              <a:t>On a monthly basis a 12% v/v ethanol standard should be prepared and analysed, with the results not varying by more than 0.1%.</a:t>
            </a:r>
          </a:p>
          <a:p>
            <a:r>
              <a:rPr lang="en-AU" dirty="0" smtClean="0"/>
              <a:t>A certified alcohol reference standard should be analysed on a yearly basis.</a:t>
            </a:r>
            <a:endParaRPr lang="en-AU" dirty="0"/>
          </a:p>
          <a:p>
            <a:endParaRPr lang="en-AU" dirty="0"/>
          </a:p>
        </p:txBody>
      </p:sp>
    </p:spTree>
    <p:extLst>
      <p:ext uri="{BB962C8B-B14F-4D97-AF65-F5344CB8AC3E}">
        <p14:creationId xmlns:p14="http://schemas.microsoft.com/office/powerpoint/2010/main" val="19879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85580"/>
          </a:xfrm>
        </p:spPr>
        <p:txBody>
          <a:bodyPr/>
          <a:lstStyle/>
          <a:p>
            <a:r>
              <a:rPr lang="en-AU" dirty="0" smtClean="0"/>
              <a:t>Troubleshooting (</a:t>
            </a:r>
            <a:r>
              <a:rPr lang="en-AU" dirty="0" err="1" smtClean="0"/>
              <a:t>hydrometry</a:t>
            </a:r>
            <a:r>
              <a:rPr lang="en-AU" dirty="0" smtClean="0"/>
              <a:t>)</a:t>
            </a:r>
            <a:endParaRPr lang="en-AU" dirty="0"/>
          </a:p>
        </p:txBody>
      </p:sp>
      <p:sp>
        <p:nvSpPr>
          <p:cNvPr id="3" name="Content Placeholder 2"/>
          <p:cNvSpPr>
            <a:spLocks noGrp="1"/>
          </p:cNvSpPr>
          <p:nvPr>
            <p:ph idx="1"/>
          </p:nvPr>
        </p:nvSpPr>
        <p:spPr>
          <a:xfrm>
            <a:off x="628650" y="1530849"/>
            <a:ext cx="6927136" cy="4646114"/>
          </a:xfrm>
          <a:noFill/>
          <a:ln>
            <a:noFill/>
          </a:ln>
        </p:spPr>
        <p:txBody>
          <a:bodyPr vert="horz" wrap="square" lIns="91440" tIns="45720" rIns="91440" bIns="45720" numCol="1" anchor="t" anchorCtr="0" compatLnSpc="1">
            <a:prstTxWarp prst="textNoShape">
              <a:avLst/>
            </a:prstTxWarp>
            <a:normAutofit fontScale="92500"/>
          </a:bodyPr>
          <a:lstStyle/>
          <a:p>
            <a:pPr marL="0">
              <a:buFont typeface="Arial" charset="0"/>
              <a:buChar char="•"/>
            </a:pPr>
            <a:r>
              <a:rPr lang="en-AU" dirty="0" smtClean="0">
                <a:latin typeface="+mn-lt"/>
              </a:rPr>
              <a:t>Low quality water can impact alcohols by distillation.</a:t>
            </a:r>
          </a:p>
          <a:p>
            <a:pPr marL="0">
              <a:buFont typeface="Arial" charset="0"/>
              <a:buChar char="•"/>
            </a:pPr>
            <a:r>
              <a:rPr lang="en-AU" dirty="0" smtClean="0">
                <a:latin typeface="+mn-lt"/>
              </a:rPr>
              <a:t>Water temperature in the condenser can make a big difference, either chill or have a decent flow rate for tap water.</a:t>
            </a:r>
          </a:p>
          <a:p>
            <a:pPr marL="0">
              <a:buFont typeface="Arial" charset="0"/>
              <a:buChar char="•"/>
            </a:pPr>
            <a:r>
              <a:rPr lang="en-AU" dirty="0" smtClean="0">
                <a:latin typeface="+mn-lt"/>
              </a:rPr>
              <a:t>Use a slow boil no matter how much of a hurry you are in.</a:t>
            </a:r>
          </a:p>
          <a:p>
            <a:pPr marL="0">
              <a:buFont typeface="Arial" charset="0"/>
              <a:buChar char="•"/>
            </a:pPr>
            <a:r>
              <a:rPr lang="en-AU" dirty="0" smtClean="0">
                <a:latin typeface="+mn-lt"/>
              </a:rPr>
              <a:t>Hydrometers </a:t>
            </a:r>
            <a:r>
              <a:rPr lang="en-AU" dirty="0" smtClean="0"/>
              <a:t> are fragile and </a:t>
            </a:r>
            <a:r>
              <a:rPr lang="en-AU" dirty="0" smtClean="0">
                <a:latin typeface="+mn-lt"/>
              </a:rPr>
              <a:t>don’t bounce. Dropped hydrometers should be disposed of as cracks </a:t>
            </a:r>
            <a:r>
              <a:rPr lang="en-AU" dirty="0" smtClean="0">
                <a:latin typeface="+mn-lt"/>
              </a:rPr>
              <a:t>can be </a:t>
            </a:r>
            <a:r>
              <a:rPr lang="en-AU" dirty="0" smtClean="0">
                <a:latin typeface="+mn-lt"/>
              </a:rPr>
              <a:t>difficult to find.</a:t>
            </a:r>
          </a:p>
          <a:p>
            <a:pPr marL="0">
              <a:buFont typeface="Arial" charset="0"/>
              <a:buChar char="•"/>
            </a:pPr>
            <a:r>
              <a:rPr lang="en-AU" dirty="0" smtClean="0">
                <a:latin typeface="+mn-lt"/>
              </a:rPr>
              <a:t>Badly scratched or small cracks can make a hydrometer inaccurate.</a:t>
            </a:r>
          </a:p>
          <a:p>
            <a:pPr marL="0">
              <a:buFont typeface="Arial" charset="0"/>
              <a:buChar char="•"/>
            </a:pPr>
            <a:r>
              <a:rPr lang="en-AU" dirty="0" smtClean="0">
                <a:latin typeface="+mn-lt"/>
              </a:rPr>
              <a:t>Clean hydrometers with methanol and than distilled water after each use.</a:t>
            </a:r>
          </a:p>
          <a:p>
            <a:pPr marL="0">
              <a:buFont typeface="Arial" charset="0"/>
              <a:buChar char="•"/>
            </a:pPr>
            <a:r>
              <a:rPr lang="en-AU" dirty="0" smtClean="0">
                <a:latin typeface="+mn-lt"/>
              </a:rPr>
              <a:t>Adjust high VA or SO</a:t>
            </a:r>
            <a:r>
              <a:rPr lang="en-AU" baseline="-25000" dirty="0" smtClean="0">
                <a:latin typeface="+mn-lt"/>
              </a:rPr>
              <a:t>2</a:t>
            </a:r>
            <a:r>
              <a:rPr lang="en-AU" dirty="0" smtClean="0">
                <a:latin typeface="+mn-lt"/>
              </a:rPr>
              <a:t> wines to pH 8 with Ca(OH).</a:t>
            </a:r>
          </a:p>
          <a:p>
            <a:pPr marL="0">
              <a:buFont typeface="Arial" charset="0"/>
              <a:buChar char="•"/>
            </a:pPr>
            <a:r>
              <a:rPr lang="en-AU" dirty="0" smtClean="0">
                <a:latin typeface="+mn-lt"/>
              </a:rPr>
              <a:t>Chill the receiving flask to ensure that no distillate escapes.</a:t>
            </a:r>
          </a:p>
          <a:p>
            <a:pPr marL="0">
              <a:buFont typeface="Arial" charset="0"/>
              <a:buChar char="•"/>
            </a:pPr>
            <a:r>
              <a:rPr lang="en-AU" dirty="0" smtClean="0">
                <a:latin typeface="+mn-lt"/>
              </a:rPr>
              <a:t>Make sure the receiving flask is away from direct sunlight or heat.</a:t>
            </a:r>
            <a:endParaRPr lang="en-AU" dirty="0">
              <a:latin typeface="+mn-lt"/>
            </a:endParaRPr>
          </a:p>
        </p:txBody>
      </p:sp>
      <p:pic>
        <p:nvPicPr>
          <p:cNvPr id="4" name="Picture 2" descr="C:\Users\eric.wilkes\Dropbox\Photos\wine\CRW_1492.jpg"/>
          <p:cNvPicPr>
            <a:picLocks noChangeAspect="1" noChangeArrowheads="1"/>
          </p:cNvPicPr>
          <p:nvPr/>
        </p:nvPicPr>
        <p:blipFill>
          <a:blip r:embed="rId2" cstate="screen"/>
          <a:srcRect/>
          <a:stretch>
            <a:fillRect/>
          </a:stretch>
        </p:blipFill>
        <p:spPr bwMode="auto">
          <a:xfrm>
            <a:off x="7555786" y="1154341"/>
            <a:ext cx="1316038" cy="5399130"/>
          </a:xfrm>
          <a:prstGeom prst="rect">
            <a:avLst/>
          </a:prstGeom>
          <a:ln>
            <a:noFill/>
          </a:ln>
          <a:effectLst>
            <a:softEdge rad="112500"/>
          </a:effectLst>
        </p:spPr>
      </p:pic>
    </p:spTree>
    <p:extLst>
      <p:ext uri="{BB962C8B-B14F-4D97-AF65-F5344CB8AC3E}">
        <p14:creationId xmlns:p14="http://schemas.microsoft.com/office/powerpoint/2010/main" val="42699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eric.wilkes\Dropbox\Photos\wine\CRW_0435.jpg"/>
          <p:cNvPicPr>
            <a:picLocks noChangeAspect="1" noChangeArrowheads="1"/>
          </p:cNvPicPr>
          <p:nvPr/>
        </p:nvPicPr>
        <p:blipFill>
          <a:blip r:embed="rId2" cstate="screen">
            <a:alphaModFix amt="35000"/>
          </a:blip>
          <a:srcRect/>
          <a:stretch>
            <a:fillRect/>
          </a:stretch>
        </p:blipFill>
        <p:spPr bwMode="auto">
          <a:xfrm>
            <a:off x="2667000" y="1371600"/>
            <a:ext cx="3352800" cy="5025275"/>
          </a:xfrm>
          <a:prstGeom prst="rect">
            <a:avLst/>
          </a:prstGeom>
          <a:ln>
            <a:noFill/>
          </a:ln>
          <a:effectLst>
            <a:softEdge rad="112500"/>
          </a:effectLst>
        </p:spPr>
      </p:pic>
      <p:sp>
        <p:nvSpPr>
          <p:cNvPr id="2" name="Title 1"/>
          <p:cNvSpPr>
            <a:spLocks noGrp="1"/>
          </p:cNvSpPr>
          <p:nvPr>
            <p:ph type="title"/>
          </p:nvPr>
        </p:nvSpPr>
        <p:spPr/>
        <p:txBody>
          <a:bodyPr/>
          <a:lstStyle/>
          <a:p>
            <a:r>
              <a:rPr lang="en-AU" dirty="0" smtClean="0"/>
              <a:t>Troubleshooting (</a:t>
            </a:r>
            <a:r>
              <a:rPr lang="en-AU" dirty="0" err="1" smtClean="0"/>
              <a:t>hydrometry</a:t>
            </a:r>
            <a:r>
              <a:rPr lang="en-AU" dirty="0" smtClean="0"/>
              <a:t>)</a:t>
            </a:r>
            <a:endParaRPr lang="en-AU" dirty="0"/>
          </a:p>
        </p:txBody>
      </p:sp>
      <p:sp>
        <p:nvSpPr>
          <p:cNvPr id="3" name="Content Placeholder 2"/>
          <p:cNvSpPr>
            <a:spLocks noGrp="1"/>
          </p:cNvSpPr>
          <p:nvPr>
            <p:ph idx="1"/>
          </p:nvPr>
        </p:nvSpPr>
        <p:spPr>
          <a:noFill/>
          <a:ln>
            <a:noFill/>
          </a:ln>
        </p:spPr>
        <p:txBody>
          <a:bodyPr vert="horz" wrap="square" lIns="91440" tIns="45720" rIns="91440" bIns="45720" numCol="1" anchor="t" anchorCtr="0" compatLnSpc="1">
            <a:prstTxWarp prst="textNoShape">
              <a:avLst/>
            </a:prstTxWarp>
            <a:normAutofit/>
          </a:bodyPr>
          <a:lstStyle/>
          <a:p>
            <a:pPr marL="0">
              <a:buFont typeface="Arial" charset="0"/>
              <a:buChar char="•"/>
            </a:pPr>
            <a:r>
              <a:rPr lang="en-AU" dirty="0" smtClean="0">
                <a:latin typeface="+mn-lt"/>
              </a:rPr>
              <a:t>Bring the receiving flask to </a:t>
            </a:r>
            <a:r>
              <a:rPr lang="en-AU" dirty="0" smtClean="0">
                <a:latin typeface="+mn-lt"/>
              </a:rPr>
              <a:t>20C </a:t>
            </a:r>
            <a:r>
              <a:rPr lang="en-AU" dirty="0" smtClean="0">
                <a:latin typeface="+mn-lt"/>
              </a:rPr>
              <a:t>before making up to volume.</a:t>
            </a:r>
          </a:p>
          <a:p>
            <a:pPr marL="0">
              <a:buFont typeface="Arial" charset="0"/>
              <a:buChar char="•"/>
            </a:pPr>
            <a:r>
              <a:rPr lang="en-AU" dirty="0" smtClean="0">
                <a:latin typeface="+mn-lt"/>
              </a:rPr>
              <a:t>Make sure the hydrometer vessel is not too tight or too loose.</a:t>
            </a:r>
          </a:p>
          <a:p>
            <a:pPr marL="0">
              <a:buFont typeface="Arial" charset="0"/>
              <a:buChar char="•"/>
            </a:pPr>
            <a:r>
              <a:rPr lang="en-AU" dirty="0" smtClean="0">
                <a:latin typeface="+mn-lt"/>
              </a:rPr>
              <a:t>Use anti bumping granules to prevent bumping.</a:t>
            </a:r>
          </a:p>
          <a:p>
            <a:pPr marL="0">
              <a:buFont typeface="Arial" charset="0"/>
              <a:buChar char="•"/>
            </a:pPr>
            <a:r>
              <a:rPr lang="en-AU" dirty="0" smtClean="0">
                <a:latin typeface="+mn-lt"/>
              </a:rPr>
              <a:t>Some high sugar wines </a:t>
            </a:r>
            <a:r>
              <a:rPr lang="en-AU" dirty="0" smtClean="0">
                <a:latin typeface="+mn-lt"/>
              </a:rPr>
              <a:t>will need </a:t>
            </a:r>
            <a:r>
              <a:rPr lang="en-AU" dirty="0" smtClean="0">
                <a:latin typeface="+mn-lt"/>
              </a:rPr>
              <a:t>the use of antifoam.</a:t>
            </a:r>
          </a:p>
          <a:p>
            <a:pPr marL="0">
              <a:buFont typeface="Arial" charset="0"/>
              <a:buChar char="•"/>
            </a:pPr>
            <a:r>
              <a:rPr lang="en-AU" dirty="0" smtClean="0">
                <a:latin typeface="+mn-lt"/>
              </a:rPr>
              <a:t>Use smaller volumes to </a:t>
            </a:r>
            <a:r>
              <a:rPr lang="en-AU" dirty="0" err="1" smtClean="0">
                <a:latin typeface="+mn-lt"/>
              </a:rPr>
              <a:t>distill</a:t>
            </a:r>
            <a:r>
              <a:rPr lang="en-AU" dirty="0" smtClean="0">
                <a:latin typeface="+mn-lt"/>
              </a:rPr>
              <a:t> samples with high alcoholic strengths (&gt; 30% v/v)</a:t>
            </a:r>
          </a:p>
          <a:p>
            <a:pPr marL="0">
              <a:buFont typeface="Arial" charset="0"/>
              <a:buChar char="•"/>
            </a:pPr>
            <a:r>
              <a:rPr lang="en-AU" dirty="0" smtClean="0">
                <a:latin typeface="+mn-lt"/>
              </a:rPr>
              <a:t>Calibrate hydrometers regularly</a:t>
            </a:r>
          </a:p>
          <a:p>
            <a:pPr marL="0">
              <a:buNone/>
            </a:pPr>
            <a:endParaRPr lang="en-AU" dirty="0">
              <a:latin typeface="+mn-lt"/>
            </a:endParaRPr>
          </a:p>
        </p:txBody>
      </p:sp>
    </p:spTree>
    <p:extLst>
      <p:ext uri="{BB962C8B-B14F-4D97-AF65-F5344CB8AC3E}">
        <p14:creationId xmlns:p14="http://schemas.microsoft.com/office/powerpoint/2010/main" val="178638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blip>
          <a:stretch>
            <a:fillRect/>
          </a:stretch>
        </p:blipFill>
        <p:spPr>
          <a:xfrm>
            <a:off x="4610100" y="3637051"/>
            <a:ext cx="4059576" cy="2977023"/>
          </a:xfrm>
          <a:prstGeom prst="rect">
            <a:avLst/>
          </a:prstGeom>
        </p:spPr>
      </p:pic>
      <p:sp>
        <p:nvSpPr>
          <p:cNvPr id="2" name="Title 1"/>
          <p:cNvSpPr>
            <a:spLocks noGrp="1"/>
          </p:cNvSpPr>
          <p:nvPr>
            <p:ph type="title"/>
          </p:nvPr>
        </p:nvSpPr>
        <p:spPr>
          <a:xfrm>
            <a:off x="533400" y="190466"/>
            <a:ext cx="7886700" cy="854074"/>
          </a:xfrm>
        </p:spPr>
        <p:txBody>
          <a:bodyPr/>
          <a:lstStyle/>
          <a:p>
            <a:r>
              <a:rPr lang="en-AU" dirty="0" smtClean="0"/>
              <a:t>Troubleshooting (NIR)</a:t>
            </a:r>
            <a:endParaRPr lang="en-AU" dirty="0"/>
          </a:p>
        </p:txBody>
      </p:sp>
      <p:sp>
        <p:nvSpPr>
          <p:cNvPr id="3" name="Content Placeholder 2"/>
          <p:cNvSpPr>
            <a:spLocks noGrp="1"/>
          </p:cNvSpPr>
          <p:nvPr>
            <p:ph idx="1"/>
          </p:nvPr>
        </p:nvSpPr>
        <p:spPr>
          <a:xfrm>
            <a:off x="533400" y="1219200"/>
            <a:ext cx="8153400" cy="5562600"/>
          </a:xfrm>
          <a:noFill/>
          <a:ln>
            <a:noFill/>
          </a:ln>
        </p:spPr>
        <p:txBody>
          <a:bodyPr vert="horz" wrap="square" lIns="91440" tIns="45720" rIns="91440" bIns="45720" numCol="1" anchor="t" anchorCtr="0" compatLnSpc="1">
            <a:prstTxWarp prst="textNoShape">
              <a:avLst/>
            </a:prstTxWarp>
            <a:normAutofit/>
          </a:bodyPr>
          <a:lstStyle/>
          <a:p>
            <a:pPr marL="0">
              <a:buFont typeface="Arial" charset="0"/>
              <a:buChar char="•"/>
            </a:pPr>
            <a:r>
              <a:rPr lang="en-AU" dirty="0" smtClean="0">
                <a:latin typeface="+mn-lt"/>
              </a:rPr>
              <a:t>Never leave wine in the cell, even for a little while.</a:t>
            </a:r>
          </a:p>
          <a:p>
            <a:pPr marL="0">
              <a:buFont typeface="Arial" charset="0"/>
              <a:buChar char="•"/>
            </a:pPr>
            <a:r>
              <a:rPr lang="en-AU" dirty="0" smtClean="0">
                <a:latin typeface="+mn-lt"/>
              </a:rPr>
              <a:t>Always rinse with water after each set of readings. </a:t>
            </a:r>
          </a:p>
          <a:p>
            <a:pPr marL="0">
              <a:buFont typeface="Arial" charset="0"/>
              <a:buChar char="•"/>
            </a:pPr>
            <a:r>
              <a:rPr lang="en-AU" dirty="0" smtClean="0">
                <a:latin typeface="+mn-lt"/>
              </a:rPr>
              <a:t>Be careful with strong detergents, they can damage the cell.</a:t>
            </a:r>
          </a:p>
          <a:p>
            <a:pPr marL="0">
              <a:buFont typeface="Arial" charset="0"/>
              <a:buChar char="•"/>
            </a:pPr>
            <a:r>
              <a:rPr lang="en-AU" dirty="0" smtClean="0">
                <a:latin typeface="+mn-lt"/>
              </a:rPr>
              <a:t>If doing lots of high protein wines you can get a build up, clean occasionally with </a:t>
            </a:r>
            <a:r>
              <a:rPr lang="en-AU" dirty="0" err="1" smtClean="0">
                <a:latin typeface="+mn-lt"/>
              </a:rPr>
              <a:t>pectolytic</a:t>
            </a:r>
            <a:r>
              <a:rPr lang="en-AU" dirty="0" smtClean="0">
                <a:latin typeface="+mn-lt"/>
              </a:rPr>
              <a:t> enzyme.</a:t>
            </a:r>
          </a:p>
          <a:p>
            <a:pPr marL="0">
              <a:buFont typeface="Arial" charset="0"/>
              <a:buChar char="•"/>
            </a:pPr>
            <a:r>
              <a:rPr lang="en-AU" dirty="0" smtClean="0">
                <a:latin typeface="+mn-lt"/>
              </a:rPr>
              <a:t>Despite manufacturers assurances, turbid samples can give </a:t>
            </a:r>
            <a:r>
              <a:rPr lang="en-AU" dirty="0" smtClean="0">
                <a:latin typeface="+mn-lt"/>
              </a:rPr>
              <a:t>anomalous </a:t>
            </a:r>
            <a:r>
              <a:rPr lang="en-AU" dirty="0" smtClean="0">
                <a:latin typeface="+mn-lt"/>
              </a:rPr>
              <a:t>results (and block the cell).</a:t>
            </a:r>
          </a:p>
          <a:p>
            <a:pPr marL="0">
              <a:buFont typeface="Arial" charset="0"/>
              <a:buChar char="•"/>
            </a:pPr>
            <a:r>
              <a:rPr lang="en-AU" dirty="0" smtClean="0">
                <a:latin typeface="+mn-lt"/>
              </a:rPr>
              <a:t>Micro-tartrate crystals (off cold stab) can give high results.</a:t>
            </a:r>
          </a:p>
          <a:p>
            <a:pPr marL="0">
              <a:buNone/>
            </a:pPr>
            <a:endParaRPr lang="en-AU" dirty="0" smtClean="0">
              <a:latin typeface="+mn-lt"/>
            </a:endParaRPr>
          </a:p>
          <a:p>
            <a:pPr marL="0">
              <a:buNone/>
            </a:pPr>
            <a:endParaRPr lang="en-AU" dirty="0">
              <a:latin typeface="+mn-lt"/>
            </a:endParaRPr>
          </a:p>
        </p:txBody>
      </p:sp>
    </p:spTree>
    <p:extLst>
      <p:ext uri="{BB962C8B-B14F-4D97-AF65-F5344CB8AC3E}">
        <p14:creationId xmlns:p14="http://schemas.microsoft.com/office/powerpoint/2010/main" val="859763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blip>
          <a:stretch>
            <a:fillRect/>
          </a:stretch>
        </p:blipFill>
        <p:spPr>
          <a:xfrm>
            <a:off x="4520629" y="3041995"/>
            <a:ext cx="4517390" cy="3407184"/>
          </a:xfrm>
          <a:prstGeom prst="rect">
            <a:avLst/>
          </a:prstGeom>
        </p:spPr>
      </p:pic>
      <p:sp>
        <p:nvSpPr>
          <p:cNvPr id="2" name="Title 1"/>
          <p:cNvSpPr>
            <a:spLocks noGrp="1"/>
          </p:cNvSpPr>
          <p:nvPr>
            <p:ph type="title"/>
          </p:nvPr>
        </p:nvSpPr>
        <p:spPr>
          <a:xfrm>
            <a:off x="533400" y="252112"/>
            <a:ext cx="7886700" cy="854074"/>
          </a:xfrm>
        </p:spPr>
        <p:txBody>
          <a:bodyPr/>
          <a:lstStyle/>
          <a:p>
            <a:r>
              <a:rPr lang="en-AU" dirty="0" smtClean="0"/>
              <a:t>Troubleshooting (NIR)</a:t>
            </a:r>
            <a:endParaRPr lang="en-AU" dirty="0"/>
          </a:p>
        </p:txBody>
      </p:sp>
      <p:sp>
        <p:nvSpPr>
          <p:cNvPr id="3" name="Content Placeholder 2"/>
          <p:cNvSpPr>
            <a:spLocks noGrp="1"/>
          </p:cNvSpPr>
          <p:nvPr>
            <p:ph idx="1"/>
          </p:nvPr>
        </p:nvSpPr>
        <p:spPr>
          <a:xfrm>
            <a:off x="533400" y="1219200"/>
            <a:ext cx="8153400" cy="4750085"/>
          </a:xfrm>
          <a:noFill/>
          <a:ln>
            <a:noFill/>
          </a:ln>
        </p:spPr>
        <p:txBody>
          <a:bodyPr vert="horz" wrap="square" lIns="91440" tIns="45720" rIns="91440" bIns="45720" numCol="1" anchor="t" anchorCtr="0" compatLnSpc="1">
            <a:prstTxWarp prst="textNoShape">
              <a:avLst/>
            </a:prstTxWarp>
            <a:normAutofit/>
          </a:bodyPr>
          <a:lstStyle/>
          <a:p>
            <a:pPr marL="0">
              <a:buFont typeface="Arial" charset="0"/>
              <a:buChar char="•"/>
            </a:pPr>
            <a:r>
              <a:rPr lang="en-AU" dirty="0" smtClean="0">
                <a:latin typeface="+mn-lt"/>
              </a:rPr>
              <a:t>If lots of dirty wine has been put through the cell can be partially blocked leaving dead spots and sample carryover.</a:t>
            </a:r>
          </a:p>
          <a:p>
            <a:pPr marL="0">
              <a:buFont typeface="Arial" charset="0"/>
              <a:buChar char="•"/>
            </a:pPr>
            <a:r>
              <a:rPr lang="en-AU" dirty="0" smtClean="0">
                <a:latin typeface="+mn-lt"/>
              </a:rPr>
              <a:t>Measure close to </a:t>
            </a:r>
            <a:r>
              <a:rPr lang="en-AU" dirty="0" smtClean="0">
                <a:latin typeface="+mn-lt"/>
              </a:rPr>
              <a:t>20C, </a:t>
            </a:r>
            <a:r>
              <a:rPr lang="en-AU" dirty="0" smtClean="0">
                <a:latin typeface="+mn-lt"/>
              </a:rPr>
              <a:t>the cell heating/cooling can only do so much.</a:t>
            </a:r>
          </a:p>
          <a:p>
            <a:pPr marL="0">
              <a:buFont typeface="Arial" charset="0"/>
              <a:buChar char="•"/>
            </a:pPr>
            <a:r>
              <a:rPr lang="en-AU" dirty="0" smtClean="0">
                <a:latin typeface="+mn-lt"/>
              </a:rPr>
              <a:t>Run regular zero and standards (graph results).</a:t>
            </a:r>
          </a:p>
          <a:p>
            <a:pPr marL="0">
              <a:buFont typeface="Arial" charset="0"/>
              <a:buChar char="•"/>
            </a:pPr>
            <a:r>
              <a:rPr lang="en-AU" dirty="0" smtClean="0">
                <a:latin typeface="+mn-lt"/>
              </a:rPr>
              <a:t>Constantly correcting the zero means there is a problem.</a:t>
            </a:r>
          </a:p>
          <a:p>
            <a:pPr marL="0">
              <a:buFont typeface="Arial" charset="0"/>
              <a:buChar char="•"/>
            </a:pPr>
            <a:r>
              <a:rPr lang="en-AU" dirty="0" smtClean="0">
                <a:latin typeface="+mn-lt"/>
              </a:rPr>
              <a:t>Hand degas sparkling samples (effects of air bubbles on stable readings)</a:t>
            </a:r>
          </a:p>
          <a:p>
            <a:pPr marL="0">
              <a:buFont typeface="Arial" charset="0"/>
              <a:buChar char="•"/>
            </a:pPr>
            <a:r>
              <a:rPr lang="en-AU" dirty="0" smtClean="0">
                <a:latin typeface="+mn-lt"/>
              </a:rPr>
              <a:t>Use syringes without rubber end on plunger (can draw forwards bringing air into system)</a:t>
            </a:r>
          </a:p>
          <a:p>
            <a:pPr marL="0">
              <a:buNone/>
            </a:pPr>
            <a:endParaRPr lang="en-AU" dirty="0" smtClean="0">
              <a:latin typeface="+mn-lt"/>
            </a:endParaRPr>
          </a:p>
          <a:p>
            <a:pPr marL="0">
              <a:buNone/>
            </a:pPr>
            <a:endParaRPr lang="en-AU" dirty="0">
              <a:latin typeface="+mn-lt"/>
            </a:endParaRPr>
          </a:p>
        </p:txBody>
      </p:sp>
    </p:spTree>
    <p:extLst>
      <p:ext uri="{BB962C8B-B14F-4D97-AF65-F5344CB8AC3E}">
        <p14:creationId xmlns:p14="http://schemas.microsoft.com/office/powerpoint/2010/main" val="1782612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0445"/>
            <a:ext cx="7886700" cy="960240"/>
          </a:xfrm>
        </p:spPr>
        <p:txBody>
          <a:bodyPr/>
          <a:lstStyle/>
          <a:p>
            <a:r>
              <a:rPr lang="en-AU" dirty="0" smtClean="0"/>
              <a:t>Troubleshooting (</a:t>
            </a:r>
            <a:r>
              <a:rPr lang="en-AU" dirty="0" err="1" smtClean="0"/>
              <a:t>ebulliometer</a:t>
            </a:r>
            <a:r>
              <a:rPr lang="en-AU" dirty="0" smtClean="0"/>
              <a:t>)</a:t>
            </a:r>
            <a:endParaRPr lang="en-AU" dirty="0"/>
          </a:p>
        </p:txBody>
      </p:sp>
      <p:sp>
        <p:nvSpPr>
          <p:cNvPr id="3" name="Content Placeholder 2"/>
          <p:cNvSpPr>
            <a:spLocks noGrp="1"/>
          </p:cNvSpPr>
          <p:nvPr>
            <p:ph idx="1"/>
          </p:nvPr>
        </p:nvSpPr>
        <p:spPr>
          <a:xfrm>
            <a:off x="628651" y="1284270"/>
            <a:ext cx="4738748" cy="5065159"/>
          </a:xfrm>
          <a:noFill/>
          <a:ln>
            <a:noFill/>
          </a:ln>
        </p:spPr>
        <p:txBody>
          <a:bodyPr vert="horz" wrap="square" lIns="91440" tIns="45720" rIns="91440" bIns="45720" numCol="1" anchor="t" anchorCtr="0" compatLnSpc="1">
            <a:prstTxWarp prst="textNoShape">
              <a:avLst/>
            </a:prstTxWarp>
            <a:normAutofit/>
          </a:bodyPr>
          <a:lstStyle/>
          <a:p>
            <a:pPr marL="0">
              <a:buFont typeface="Arial" charset="0"/>
              <a:buChar char="•"/>
            </a:pPr>
            <a:r>
              <a:rPr lang="en-AU" dirty="0" smtClean="0">
                <a:latin typeface="+mn-lt"/>
              </a:rPr>
              <a:t>Keep it spotless.</a:t>
            </a:r>
          </a:p>
          <a:p>
            <a:pPr marL="0">
              <a:buFont typeface="Arial" charset="0"/>
              <a:buChar char="•"/>
            </a:pPr>
            <a:r>
              <a:rPr lang="en-AU" dirty="0" smtClean="0">
                <a:latin typeface="+mn-lt"/>
              </a:rPr>
              <a:t>Changes in atmospheric pressure will impact the results. Do standards and results together.</a:t>
            </a:r>
          </a:p>
          <a:p>
            <a:pPr marL="0">
              <a:buFont typeface="Arial" charset="0"/>
              <a:buChar char="•"/>
            </a:pPr>
            <a:r>
              <a:rPr lang="en-AU" dirty="0" smtClean="0">
                <a:latin typeface="+mn-lt"/>
              </a:rPr>
              <a:t>Make sure standards are within 1% of the measured wine.</a:t>
            </a:r>
          </a:p>
          <a:p>
            <a:pPr marL="0">
              <a:buFont typeface="Arial" charset="0"/>
              <a:buChar char="•"/>
            </a:pPr>
            <a:r>
              <a:rPr lang="en-AU" dirty="0" smtClean="0">
                <a:latin typeface="+mn-lt"/>
              </a:rPr>
              <a:t>Replace the condenser water for each test.</a:t>
            </a:r>
          </a:p>
          <a:p>
            <a:pPr marL="0">
              <a:buFont typeface="Arial" charset="0"/>
              <a:buChar char="•"/>
            </a:pPr>
            <a:r>
              <a:rPr lang="en-AU" dirty="0" smtClean="0">
                <a:latin typeface="+mn-lt"/>
              </a:rPr>
              <a:t>Make sure you take the reading at the first stable point.</a:t>
            </a:r>
          </a:p>
          <a:p>
            <a:pPr marL="0">
              <a:buFont typeface="Arial" charset="0"/>
              <a:buChar char="•"/>
            </a:pPr>
            <a:r>
              <a:rPr lang="en-AU" dirty="0" smtClean="0">
                <a:latin typeface="+mn-lt"/>
              </a:rPr>
              <a:t>High sugar samples need corrections.</a:t>
            </a:r>
          </a:p>
          <a:p>
            <a:pPr marL="0">
              <a:buNone/>
            </a:pPr>
            <a:endParaRPr lang="en-AU" dirty="0">
              <a:latin typeface="+mn-lt"/>
            </a:endParaRPr>
          </a:p>
        </p:txBody>
      </p:sp>
      <p:pic>
        <p:nvPicPr>
          <p:cNvPr id="4" name="Picture 2"/>
          <p:cNvPicPr>
            <a:picLocks noChangeAspect="1" noChangeArrowheads="1"/>
          </p:cNvPicPr>
          <p:nvPr/>
        </p:nvPicPr>
        <p:blipFill>
          <a:blip r:embed="rId2" cstate="screen"/>
          <a:srcRect/>
          <a:stretch>
            <a:fillRect/>
          </a:stretch>
        </p:blipFill>
        <p:spPr bwMode="auto">
          <a:xfrm rot="5400000">
            <a:off x="4727561" y="2112993"/>
            <a:ext cx="5056277" cy="3776602"/>
          </a:xfrm>
          <a:prstGeom prst="rect">
            <a:avLst/>
          </a:prstGeom>
          <a:ln>
            <a:noFill/>
          </a:ln>
          <a:effectLst>
            <a:softEdge rad="112500"/>
          </a:effectLst>
        </p:spPr>
      </p:pic>
    </p:spTree>
    <p:extLst>
      <p:ext uri="{BB962C8B-B14F-4D97-AF65-F5344CB8AC3E}">
        <p14:creationId xmlns:p14="http://schemas.microsoft.com/office/powerpoint/2010/main" val="1976318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 Chemical entity</a:t>
            </a:r>
            <a:endParaRPr lang="en-AU" dirty="0"/>
          </a:p>
        </p:txBody>
      </p:sp>
      <p:sp>
        <p:nvSpPr>
          <p:cNvPr id="3" name="Content Placeholder 2"/>
          <p:cNvSpPr>
            <a:spLocks noGrp="1"/>
          </p:cNvSpPr>
          <p:nvPr>
            <p:ph idx="1"/>
          </p:nvPr>
        </p:nvSpPr>
        <p:spPr/>
        <p:txBody>
          <a:bodyPr>
            <a:normAutofit/>
          </a:bodyPr>
          <a:lstStyle/>
          <a:p>
            <a:r>
              <a:rPr lang="en-AU" dirty="0" smtClean="0"/>
              <a:t>Wine is the product of the fermentation of the grape sugars glucose and fructose through to ethanol.</a:t>
            </a:r>
          </a:p>
          <a:p>
            <a:r>
              <a:rPr lang="en-AU" dirty="0" smtClean="0"/>
              <a:t>Ethanol in wine is usually present at levels in excess of 7% volume by volume (more than 70g/L).</a:t>
            </a:r>
          </a:p>
          <a:p>
            <a:r>
              <a:rPr lang="en-AU" dirty="0"/>
              <a:t>In wine when we refer to alcohol we are referring to its ethanol content, which is </a:t>
            </a:r>
            <a:r>
              <a:rPr lang="en-AU" dirty="0" smtClean="0"/>
              <a:t>by </a:t>
            </a:r>
            <a:r>
              <a:rPr lang="en-AU" dirty="0"/>
              <a:t>far the most significant alcohol present in wine. </a:t>
            </a:r>
          </a:p>
          <a:p>
            <a:r>
              <a:rPr lang="en-AU" dirty="0"/>
              <a:t>There are a number of other alcohols in wine but they are present at such small levels that they have no significant impact on the </a:t>
            </a:r>
            <a:r>
              <a:rPr lang="en-AU" dirty="0" smtClean="0"/>
              <a:t>measurement of ethanol by typical methods.</a:t>
            </a:r>
            <a:endParaRPr lang="en-AU" dirty="0"/>
          </a:p>
          <a:p>
            <a:r>
              <a:rPr lang="en-AU" dirty="0" smtClean="0"/>
              <a:t>Ethanol </a:t>
            </a:r>
            <a:r>
              <a:rPr lang="en-AU" dirty="0"/>
              <a:t>content in beverages is strictly regulated and as such there are legal requirements for accuracy of labelling. As such the accurate measurement of alcohol is very important.</a:t>
            </a:r>
          </a:p>
          <a:p>
            <a:endParaRPr lang="en-AU" dirty="0"/>
          </a:p>
        </p:txBody>
      </p:sp>
    </p:spTree>
    <p:extLst>
      <p:ext uri="{BB962C8B-B14F-4D97-AF65-F5344CB8AC3E}">
        <p14:creationId xmlns:p14="http://schemas.microsoft.com/office/powerpoint/2010/main" val="153058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Units of measurement</a:t>
            </a:r>
            <a:endParaRPr lang="en-AU" dirty="0"/>
          </a:p>
        </p:txBody>
      </p:sp>
      <p:sp>
        <p:nvSpPr>
          <p:cNvPr id="3" name="Content Placeholder 2"/>
          <p:cNvSpPr>
            <a:spLocks noGrp="1"/>
          </p:cNvSpPr>
          <p:nvPr>
            <p:ph idx="1"/>
          </p:nvPr>
        </p:nvSpPr>
        <p:spPr/>
        <p:txBody>
          <a:bodyPr>
            <a:normAutofit/>
          </a:bodyPr>
          <a:lstStyle/>
          <a:p>
            <a:r>
              <a:rPr lang="en-AU" dirty="0" smtClean="0"/>
              <a:t>Typically alcohol is expressed in terms of % content volume / volume.</a:t>
            </a:r>
          </a:p>
          <a:p>
            <a:r>
              <a:rPr lang="en-AU" dirty="0" smtClean="0"/>
              <a:t>This is based on the historical measurement of alcohol, usually by </a:t>
            </a:r>
            <a:r>
              <a:rPr lang="en-AU" dirty="0" err="1" smtClean="0"/>
              <a:t>hydrometry</a:t>
            </a:r>
            <a:r>
              <a:rPr lang="en-AU" dirty="0" smtClean="0"/>
              <a:t>, where the most practical way to make standards was on a volume by volume basis.</a:t>
            </a:r>
          </a:p>
          <a:p>
            <a:r>
              <a:rPr lang="en-AU" dirty="0" smtClean="0"/>
              <a:t>It should be remembered that because of the nature of partial molar volumes it is not sim or practical to convert alcohol v/v to other concentration units such as g/L.</a:t>
            </a:r>
            <a:endParaRPr lang="en-AU" dirty="0"/>
          </a:p>
        </p:txBody>
      </p:sp>
    </p:spTree>
    <p:extLst>
      <p:ext uri="{BB962C8B-B14F-4D97-AF65-F5344CB8AC3E}">
        <p14:creationId xmlns:p14="http://schemas.microsoft.com/office/powerpoint/2010/main" val="112210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Limits of Measurement</a:t>
            </a:r>
            <a:endParaRPr lang="en-AU" dirty="0"/>
          </a:p>
        </p:txBody>
      </p:sp>
      <p:sp>
        <p:nvSpPr>
          <p:cNvPr id="3" name="TextBox 2"/>
          <p:cNvSpPr txBox="1"/>
          <p:nvPr/>
        </p:nvSpPr>
        <p:spPr>
          <a:xfrm>
            <a:off x="140970" y="1778431"/>
            <a:ext cx="754630" cy="369332"/>
          </a:xfrm>
          <a:prstGeom prst="rect">
            <a:avLst/>
          </a:prstGeom>
          <a:noFill/>
        </p:spPr>
        <p:txBody>
          <a:bodyPr wrap="none" rtlCol="0">
            <a:spAutoFit/>
          </a:bodyPr>
          <a:lstStyle/>
          <a:p>
            <a:r>
              <a:rPr lang="en-AU" dirty="0" smtClean="0">
                <a:solidFill>
                  <a:schemeClr val="accent6">
                    <a:lumMod val="75000"/>
                  </a:schemeClr>
                </a:solidFill>
              </a:rPr>
              <a:t>White</a:t>
            </a:r>
            <a:endParaRPr lang="en-AU" dirty="0">
              <a:solidFill>
                <a:schemeClr val="accent6">
                  <a:lumMod val="75000"/>
                </a:schemeClr>
              </a:solidFill>
            </a:endParaRPr>
          </a:p>
        </p:txBody>
      </p:sp>
      <p:sp>
        <p:nvSpPr>
          <p:cNvPr id="11" name="TextBox 10"/>
          <p:cNvSpPr txBox="1"/>
          <p:nvPr/>
        </p:nvSpPr>
        <p:spPr>
          <a:xfrm>
            <a:off x="4738048" y="1778431"/>
            <a:ext cx="543034" cy="369332"/>
          </a:xfrm>
          <a:prstGeom prst="rect">
            <a:avLst/>
          </a:prstGeom>
          <a:noFill/>
        </p:spPr>
        <p:txBody>
          <a:bodyPr wrap="none" rtlCol="0">
            <a:spAutoFit/>
          </a:bodyPr>
          <a:lstStyle/>
          <a:p>
            <a:r>
              <a:rPr lang="en-AU" smtClean="0">
                <a:solidFill>
                  <a:srgbClr val="C00000"/>
                </a:solidFill>
              </a:rPr>
              <a:t>Red</a:t>
            </a:r>
            <a:endParaRPr lang="en-AU" dirty="0">
              <a:solidFill>
                <a:srgbClr val="C00000"/>
              </a:solidFill>
            </a:endParaRPr>
          </a:p>
        </p:txBody>
      </p:sp>
      <p:sp>
        <p:nvSpPr>
          <p:cNvPr id="12" name="TextBox 11"/>
          <p:cNvSpPr txBox="1"/>
          <p:nvPr/>
        </p:nvSpPr>
        <p:spPr>
          <a:xfrm>
            <a:off x="787078" y="6007261"/>
            <a:ext cx="7745005" cy="369332"/>
          </a:xfrm>
          <a:prstGeom prst="rect">
            <a:avLst/>
          </a:prstGeom>
          <a:noFill/>
        </p:spPr>
        <p:txBody>
          <a:bodyPr wrap="none" rtlCol="0">
            <a:spAutoFit/>
          </a:bodyPr>
          <a:lstStyle/>
          <a:p>
            <a:r>
              <a:rPr lang="en-AU" dirty="0" smtClean="0"/>
              <a:t>Importantly, standard deviations of </a:t>
            </a:r>
            <a:r>
              <a:rPr lang="en-AU" dirty="0" smtClean="0">
                <a:solidFill>
                  <a:schemeClr val="accent6">
                    <a:lumMod val="75000"/>
                  </a:schemeClr>
                </a:solidFill>
              </a:rPr>
              <a:t>0.19</a:t>
            </a:r>
            <a:r>
              <a:rPr lang="en-AU" dirty="0" smtClean="0"/>
              <a:t> and </a:t>
            </a:r>
            <a:r>
              <a:rPr lang="en-AU" dirty="0" smtClean="0">
                <a:solidFill>
                  <a:srgbClr val="C00000"/>
                </a:solidFill>
              </a:rPr>
              <a:t>0.25</a:t>
            </a:r>
            <a:r>
              <a:rPr lang="en-AU" dirty="0" smtClean="0"/>
              <a:t> for whites and red respectively</a:t>
            </a:r>
            <a:endParaRPr lang="en-AU" dirty="0"/>
          </a:p>
        </p:txBody>
      </p:sp>
      <p:sp>
        <p:nvSpPr>
          <p:cNvPr id="13" name="TextBox 12"/>
          <p:cNvSpPr txBox="1"/>
          <p:nvPr/>
        </p:nvSpPr>
        <p:spPr>
          <a:xfrm>
            <a:off x="140970" y="1420547"/>
            <a:ext cx="3522118" cy="369332"/>
          </a:xfrm>
          <a:prstGeom prst="rect">
            <a:avLst/>
          </a:prstGeom>
          <a:noFill/>
        </p:spPr>
        <p:txBody>
          <a:bodyPr wrap="none" rtlCol="0">
            <a:spAutoFit/>
          </a:bodyPr>
          <a:lstStyle/>
          <a:p>
            <a:r>
              <a:rPr lang="en-AU" b="1" dirty="0" smtClean="0"/>
              <a:t>APEC 2015 Ring Test Results (%v/v)</a:t>
            </a:r>
            <a:endParaRPr lang="en-AU" b="1" dirty="0"/>
          </a:p>
        </p:txBody>
      </p:sp>
      <p:pic>
        <p:nvPicPr>
          <p:cNvPr id="14" name="Picture 13"/>
          <p:cNvPicPr/>
          <p:nvPr/>
        </p:nvPicPr>
        <p:blipFill>
          <a:blip r:embed="rId2">
            <a:extLst>
              <a:ext uri="{28A0092B-C50C-407E-A947-70E740481C1C}">
                <a14:useLocalDpi xmlns:a14="http://schemas.microsoft.com/office/drawing/2010/main"/>
              </a:ext>
            </a:extLst>
          </a:blip>
          <a:srcRect/>
          <a:stretch>
            <a:fillRect/>
          </a:stretch>
        </p:blipFill>
        <p:spPr bwMode="auto">
          <a:xfrm>
            <a:off x="140970" y="2224057"/>
            <a:ext cx="4431030" cy="3326130"/>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a:ext>
            </a:extLst>
          </a:blip>
          <a:srcRect/>
          <a:stretch>
            <a:fillRect/>
          </a:stretch>
        </p:blipFill>
        <p:spPr bwMode="auto">
          <a:xfrm>
            <a:off x="4572000" y="2224057"/>
            <a:ext cx="4431030" cy="3326130"/>
          </a:xfrm>
          <a:prstGeom prst="rect">
            <a:avLst/>
          </a:prstGeom>
          <a:noFill/>
          <a:ln>
            <a:noFill/>
          </a:ln>
        </p:spPr>
      </p:pic>
    </p:spTree>
    <p:extLst>
      <p:ext uri="{BB962C8B-B14F-4D97-AF65-F5344CB8AC3E}">
        <p14:creationId xmlns:p14="http://schemas.microsoft.com/office/powerpoint/2010/main" val="297505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Limits of measurement</a:t>
            </a:r>
            <a:endParaRPr lang="en-AU" dirty="0"/>
          </a:p>
        </p:txBody>
      </p:sp>
      <p:graphicFrame>
        <p:nvGraphicFramePr>
          <p:cNvPr id="5" name="Group 378"/>
          <p:cNvGraphicFramePr>
            <a:graphicFrameLocks noGrp="1"/>
          </p:cNvGraphicFramePr>
          <p:nvPr>
            <p:ph idx="1"/>
            <p:extLst>
              <p:ext uri="{D42A27DB-BD31-4B8C-83A1-F6EECF244321}">
                <p14:modId xmlns:p14="http://schemas.microsoft.com/office/powerpoint/2010/main" val="2081170107"/>
              </p:ext>
            </p:extLst>
          </p:nvPr>
        </p:nvGraphicFramePr>
        <p:xfrm>
          <a:off x="242827" y="1995450"/>
          <a:ext cx="4574670" cy="4316154"/>
        </p:xfrm>
        <a:graphic>
          <a:graphicData uri="http://schemas.openxmlformats.org/drawingml/2006/table">
            <a:tbl>
              <a:tblPr/>
              <a:tblGrid>
                <a:gridCol w="474562"/>
                <a:gridCol w="497711"/>
                <a:gridCol w="520861"/>
                <a:gridCol w="509286"/>
                <a:gridCol w="497711"/>
                <a:gridCol w="486137"/>
                <a:gridCol w="451654"/>
                <a:gridCol w="603219"/>
                <a:gridCol w="533529"/>
              </a:tblGrid>
              <a:tr h="598758">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Round 1</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vert="vert2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Round 2</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vert="vert2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Round 3</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r>
              <a:tr h="59875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n</a:t>
                      </a:r>
                    </a:p>
                  </a:txBody>
                  <a:tcPr marT="45722" marB="45722"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Ave</a:t>
                      </a:r>
                    </a:p>
                  </a:txBody>
                  <a:tcPr marT="45722" marB="45722"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SD</a:t>
                      </a:r>
                    </a:p>
                  </a:txBody>
                  <a:tcPr marT="45722" marB="45722" vert="vert2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n</a:t>
                      </a:r>
                    </a:p>
                  </a:txBody>
                  <a:tcPr marT="45722" marB="45722"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Ave</a:t>
                      </a:r>
                    </a:p>
                  </a:txBody>
                  <a:tcPr marT="45722" marB="45722"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SD</a:t>
                      </a:r>
                    </a:p>
                  </a:txBody>
                  <a:tcPr marT="45722" marB="45722" vert="vert2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n</a:t>
                      </a:r>
                    </a:p>
                  </a:txBody>
                  <a:tcPr marT="45722" marB="45722"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Ave</a:t>
                      </a:r>
                    </a:p>
                  </a:txBody>
                  <a:tcPr marT="45722" marB="45722" vert="vert2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SD</a:t>
                      </a:r>
                    </a:p>
                  </a:txBody>
                  <a:tcPr marT="45722" marB="45722" vert="vert27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9773">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NIR</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r>
              <a:tr h="51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93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14.22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0.08</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93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14.22</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0.08</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100</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14.23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0.08</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94</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13.99</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0.08</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95</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14.00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0.09</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98</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13.98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0.07</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9773">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Distillation/ hydrometer</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0" i="0" u="none" strike="noStrike" kern="1200" cap="none" normalizeH="0" baseline="0" dirty="0" smtClean="0">
                        <a:ln>
                          <a:noFill/>
                        </a:ln>
                        <a:solidFill>
                          <a:srgbClr val="C00000"/>
                        </a:solidFill>
                        <a:effectLst/>
                        <a:latin typeface="Times New Roman" pitchFamily="18" charset="0"/>
                        <a:ea typeface="+mn-ea"/>
                        <a:cs typeface="Times New Roman" pitchFamily="18" charset="0"/>
                      </a:endParaRP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AU"/>
                    </a:p>
                  </a:txBody>
                  <a:tcPr/>
                </a:tc>
                <a:tc hMerge="1">
                  <a:txBody>
                    <a:bodyPr/>
                    <a:lstStyle/>
                    <a:p>
                      <a:endParaRPr lang="en-AU"/>
                    </a:p>
                  </a:txBody>
                  <a:tcPr/>
                </a:tc>
              </a:tr>
              <a:tr h="51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15</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14.00</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0.19</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17</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13.95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0.19</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15</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13.91</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chemeClr val="accent6">
                              <a:lumMod val="75000"/>
                            </a:schemeClr>
                          </a:solidFill>
                          <a:effectLst/>
                          <a:latin typeface="Times New Roman" pitchFamily="18" charset="0"/>
                          <a:ea typeface="+mn-ea"/>
                          <a:cs typeface="Times New Roman" pitchFamily="18" charset="0"/>
                        </a:rPr>
                        <a:t>0.41</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97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11</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13.95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0.18</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13.83</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0.24</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11</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13.96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u="none" strike="noStrike" kern="1200" cap="none" normalizeH="0" baseline="0" dirty="0" smtClean="0">
                          <a:ln>
                            <a:noFill/>
                          </a:ln>
                          <a:solidFill>
                            <a:srgbClr val="C00000"/>
                          </a:solidFill>
                          <a:effectLst/>
                          <a:latin typeface="Times New Roman" pitchFamily="18" charset="0"/>
                          <a:ea typeface="+mn-ea"/>
                          <a:cs typeface="Times New Roman" pitchFamily="18" charset="0"/>
                        </a:rPr>
                        <a:t>0.24</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242827" y="1513720"/>
            <a:ext cx="3172856" cy="369332"/>
          </a:xfrm>
          <a:prstGeom prst="rect">
            <a:avLst/>
          </a:prstGeom>
          <a:noFill/>
        </p:spPr>
        <p:txBody>
          <a:bodyPr wrap="none" rtlCol="0">
            <a:spAutoFit/>
          </a:bodyPr>
          <a:lstStyle/>
          <a:p>
            <a:r>
              <a:rPr lang="en-AU" dirty="0" smtClean="0"/>
              <a:t>2015 </a:t>
            </a:r>
            <a:r>
              <a:rPr lang="en-AU" dirty="0" err="1" smtClean="0"/>
              <a:t>Interwinery</a:t>
            </a:r>
            <a:r>
              <a:rPr lang="en-AU" dirty="0" smtClean="0"/>
              <a:t> Results (%v/v)</a:t>
            </a:r>
            <a:endParaRPr lang="en-AU" dirty="0"/>
          </a:p>
        </p:txBody>
      </p:sp>
      <p:pic>
        <p:nvPicPr>
          <p:cNvPr id="7" name="Picture 6"/>
          <p:cNvPicPr/>
          <p:nvPr/>
        </p:nvPicPr>
        <p:blipFill>
          <a:blip r:embed="rId3" cstate="print">
            <a:extLst>
              <a:ext uri="{28A0092B-C50C-407E-A947-70E740481C1C}">
                <a14:useLocalDpi xmlns:a14="http://schemas.microsoft.com/office/drawing/2010/main"/>
              </a:ext>
            </a:extLst>
          </a:blip>
          <a:srcRect/>
          <a:stretch>
            <a:fillRect/>
          </a:stretch>
        </p:blipFill>
        <p:spPr bwMode="auto">
          <a:xfrm>
            <a:off x="4988688" y="1995450"/>
            <a:ext cx="3984600" cy="4000236"/>
          </a:xfrm>
          <a:prstGeom prst="rect">
            <a:avLst/>
          </a:prstGeom>
          <a:noFill/>
          <a:ln>
            <a:noFill/>
          </a:ln>
        </p:spPr>
      </p:pic>
    </p:spTree>
    <p:extLst>
      <p:ext uri="{BB962C8B-B14F-4D97-AF65-F5344CB8AC3E}">
        <p14:creationId xmlns:p14="http://schemas.microsoft.com/office/powerpoint/2010/main" val="833613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8814"/>
            <a:ext cx="7886700" cy="617161"/>
          </a:xfrm>
        </p:spPr>
        <p:txBody>
          <a:bodyPr/>
          <a:lstStyle/>
          <a:p>
            <a:r>
              <a:rPr lang="en-AU" dirty="0" smtClean="0"/>
              <a:t>4. Methodologies</a:t>
            </a:r>
            <a:endParaRPr lang="en-AU" dirty="0"/>
          </a:p>
        </p:txBody>
      </p:sp>
      <p:sp>
        <p:nvSpPr>
          <p:cNvPr id="3" name="Content Placeholder 2"/>
          <p:cNvSpPr>
            <a:spLocks noGrp="1"/>
          </p:cNvSpPr>
          <p:nvPr>
            <p:ph idx="1"/>
          </p:nvPr>
        </p:nvSpPr>
        <p:spPr>
          <a:xfrm>
            <a:off x="628650" y="1304818"/>
            <a:ext cx="7886700" cy="5085708"/>
          </a:xfrm>
        </p:spPr>
        <p:txBody>
          <a:bodyPr>
            <a:normAutofit fontScale="85000" lnSpcReduction="10000"/>
          </a:bodyPr>
          <a:lstStyle/>
          <a:p>
            <a:r>
              <a:rPr lang="en-AU" dirty="0"/>
              <a:t>There are currently 3 common methods for measuring the alcohol content of wine;</a:t>
            </a:r>
          </a:p>
          <a:p>
            <a:pPr marL="514350" indent="-514350">
              <a:buFont typeface="+mj-lt"/>
              <a:buAutoNum type="arabicPeriod"/>
            </a:pPr>
            <a:r>
              <a:rPr lang="en-AU" i="1" dirty="0" err="1"/>
              <a:t>Ebulliometry</a:t>
            </a:r>
            <a:r>
              <a:rPr lang="en-AU" dirty="0"/>
              <a:t>, which relies on measuring the depression in boiling point of wine compared to water. While highly accurate it requires skilled technicians and careful preparation.</a:t>
            </a:r>
          </a:p>
          <a:p>
            <a:pPr marL="514350" indent="-514350">
              <a:buFont typeface="+mj-lt"/>
              <a:buAutoNum type="arabicPeriod"/>
            </a:pPr>
            <a:r>
              <a:rPr lang="en-AU" i="1" dirty="0"/>
              <a:t>Distillation followed by </a:t>
            </a:r>
            <a:r>
              <a:rPr lang="en-AU" i="1" dirty="0" err="1"/>
              <a:t>hydrometry</a:t>
            </a:r>
            <a:r>
              <a:rPr lang="en-AU" dirty="0"/>
              <a:t>, </a:t>
            </a:r>
            <a:r>
              <a:rPr lang="en-AU" dirty="0" smtClean="0"/>
              <a:t>which involves the separation of the alcohol content from the wine matrix, making it back to a constant volume with water and then determination of ethanol content by </a:t>
            </a:r>
            <a:r>
              <a:rPr lang="en-AU" dirty="0" smtClean="0"/>
              <a:t>densitometry</a:t>
            </a:r>
            <a:r>
              <a:rPr lang="en-AU" dirty="0" smtClean="0"/>
              <a:t>. </a:t>
            </a:r>
            <a:endParaRPr lang="en-AU" dirty="0"/>
          </a:p>
          <a:p>
            <a:pPr marL="514350" indent="-514350">
              <a:buFont typeface="+mj-lt"/>
              <a:buAutoNum type="arabicPeriod"/>
            </a:pPr>
            <a:r>
              <a:rPr lang="en-AU" i="1" dirty="0"/>
              <a:t>Near Infrared (NIR) analysis</a:t>
            </a:r>
            <a:r>
              <a:rPr lang="en-AU" dirty="0"/>
              <a:t>, which is an automated method which relies on using a spectrometer to measure certain peaks in the near infrared spectra of wine. This technique is very simple to use and is very reliable, however involves relatively expensive dedicated equipment</a:t>
            </a:r>
            <a:r>
              <a:rPr lang="en-AU" dirty="0" smtClean="0"/>
              <a:t>.</a:t>
            </a:r>
            <a:endParaRPr lang="en-AU" dirty="0"/>
          </a:p>
          <a:p>
            <a:r>
              <a:rPr lang="en-AU" dirty="0" smtClean="0"/>
              <a:t>A </a:t>
            </a:r>
            <a:r>
              <a:rPr lang="en-AU" dirty="0"/>
              <a:t>number </a:t>
            </a:r>
            <a:r>
              <a:rPr lang="en-AU" dirty="0" smtClean="0"/>
              <a:t>of </a:t>
            </a:r>
            <a:r>
              <a:rPr lang="en-AU" dirty="0" smtClean="0"/>
              <a:t>mid infrared </a:t>
            </a:r>
            <a:r>
              <a:rPr lang="en-AU" dirty="0" err="1" smtClean="0"/>
              <a:t>fourier</a:t>
            </a:r>
            <a:r>
              <a:rPr lang="en-AU" dirty="0" smtClean="0"/>
              <a:t> transform (FTIR) </a:t>
            </a:r>
            <a:r>
              <a:rPr lang="en-AU" dirty="0"/>
              <a:t>instruments are also now available which </a:t>
            </a:r>
            <a:r>
              <a:rPr lang="en-AU" dirty="0" smtClean="0"/>
              <a:t>offer alcohol </a:t>
            </a:r>
            <a:r>
              <a:rPr lang="en-AU" dirty="0"/>
              <a:t>analysis  simultaneously with a number of other analytes, however these still tend to be quite expensive and require careful calibration</a:t>
            </a:r>
            <a:r>
              <a:rPr lang="en-AU" dirty="0" smtClean="0"/>
              <a:t>.</a:t>
            </a:r>
          </a:p>
          <a:p>
            <a:r>
              <a:rPr lang="en-AU" dirty="0" smtClean="0"/>
              <a:t>Gas chromatography is also an accepted method for the determination of ethanol in wine, however the relatively high levels of ethanol found in wine require significant dilution for this technique reducing any relative gains in accuracy.</a:t>
            </a:r>
            <a:endParaRPr lang="en-AU" dirty="0"/>
          </a:p>
          <a:p>
            <a:endParaRPr lang="en-AU" dirty="0"/>
          </a:p>
        </p:txBody>
      </p:sp>
    </p:spTree>
    <p:extLst>
      <p:ext uri="{BB962C8B-B14F-4D97-AF65-F5344CB8AC3E}">
        <p14:creationId xmlns:p14="http://schemas.microsoft.com/office/powerpoint/2010/main" val="22658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Practical application</a:t>
            </a:r>
            <a:br>
              <a:rPr lang="en-AU" dirty="0"/>
            </a:br>
            <a:endParaRPr lang="en-AU" dirty="0"/>
          </a:p>
        </p:txBody>
      </p:sp>
      <p:sp>
        <p:nvSpPr>
          <p:cNvPr id="3" name="Content Placeholder 2"/>
          <p:cNvSpPr>
            <a:spLocks noGrp="1"/>
          </p:cNvSpPr>
          <p:nvPr>
            <p:ph idx="1"/>
          </p:nvPr>
        </p:nvSpPr>
        <p:spPr>
          <a:xfrm>
            <a:off x="628650" y="1191802"/>
            <a:ext cx="7886700" cy="4985161"/>
          </a:xfrm>
        </p:spPr>
        <p:txBody>
          <a:bodyPr>
            <a:normAutofit/>
          </a:bodyPr>
          <a:lstStyle/>
          <a:p>
            <a:pPr marL="0" indent="0">
              <a:buNone/>
            </a:pPr>
            <a:r>
              <a:rPr lang="en-AU" b="1" dirty="0"/>
              <a:t>Distillation / </a:t>
            </a:r>
            <a:r>
              <a:rPr lang="en-AU" b="1" dirty="0" err="1" smtClean="0"/>
              <a:t>Hydrometry</a:t>
            </a:r>
            <a:endParaRPr lang="en-AU" b="1" dirty="0"/>
          </a:p>
          <a:p>
            <a:r>
              <a:rPr lang="en-AU" dirty="0"/>
              <a:t>The technique works removing and collecting the alcohol component of a </a:t>
            </a:r>
            <a:r>
              <a:rPr lang="en-AU" dirty="0" smtClean="0"/>
              <a:t>known </a:t>
            </a:r>
            <a:r>
              <a:rPr lang="en-AU" dirty="0"/>
              <a:t>volume of wine by distillation.</a:t>
            </a:r>
          </a:p>
          <a:p>
            <a:r>
              <a:rPr lang="en-AU" dirty="0"/>
              <a:t>The collected alcohol is then made up to the same volume as the original wine sample.</a:t>
            </a:r>
          </a:p>
          <a:p>
            <a:r>
              <a:rPr lang="en-AU" dirty="0"/>
              <a:t>The density of this solution is related to the alcohol content which is determined by a hydrometer which is calibrated in % alcohol units.</a:t>
            </a:r>
          </a:p>
          <a:p>
            <a:r>
              <a:rPr lang="en-AU" dirty="0"/>
              <a:t>Temperature of the distillate is measured to allow the hydrometer reading to be corrected to </a:t>
            </a:r>
            <a:r>
              <a:rPr lang="en-AU" dirty="0" smtClean="0"/>
              <a:t>it’s </a:t>
            </a:r>
            <a:r>
              <a:rPr lang="en-AU" dirty="0"/>
              <a:t>calibrated value.</a:t>
            </a:r>
          </a:p>
          <a:p>
            <a:r>
              <a:rPr lang="en-AU" dirty="0"/>
              <a:t>The density can also be determined using a density meter and  using appropriate alcohol density tables</a:t>
            </a:r>
            <a:r>
              <a:rPr lang="en-AU" dirty="0" smtClean="0"/>
              <a:t>.</a:t>
            </a:r>
            <a:endParaRPr lang="en-AU" dirty="0"/>
          </a:p>
        </p:txBody>
      </p:sp>
    </p:spTree>
    <p:extLst>
      <p:ext uri="{BB962C8B-B14F-4D97-AF65-F5344CB8AC3E}">
        <p14:creationId xmlns:p14="http://schemas.microsoft.com/office/powerpoint/2010/main" val="110449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Practical application</a:t>
            </a:r>
            <a:br>
              <a:rPr lang="en-AU" dirty="0"/>
            </a:br>
            <a:endParaRPr lang="en-AU" dirty="0"/>
          </a:p>
        </p:txBody>
      </p:sp>
      <p:sp>
        <p:nvSpPr>
          <p:cNvPr id="3" name="Content Placeholder 2"/>
          <p:cNvSpPr>
            <a:spLocks noGrp="1"/>
          </p:cNvSpPr>
          <p:nvPr>
            <p:ph idx="1"/>
          </p:nvPr>
        </p:nvSpPr>
        <p:spPr>
          <a:xfrm>
            <a:off x="628650" y="1191802"/>
            <a:ext cx="7886700" cy="4985161"/>
          </a:xfrm>
        </p:spPr>
        <p:txBody>
          <a:bodyPr>
            <a:normAutofit fontScale="92500" lnSpcReduction="10000"/>
          </a:bodyPr>
          <a:lstStyle/>
          <a:p>
            <a:pPr marL="0" indent="0">
              <a:buNone/>
            </a:pPr>
            <a:r>
              <a:rPr lang="en-US" b="1" i="1" dirty="0"/>
              <a:t>Distillation</a:t>
            </a:r>
          </a:p>
          <a:p>
            <a:pPr marL="514350" indent="-514350">
              <a:buFont typeface="+mj-lt"/>
              <a:buAutoNum type="arabicPeriod"/>
            </a:pPr>
            <a:r>
              <a:rPr lang="en-US" dirty="0"/>
              <a:t>Using a volumetric flask and water bath accurately measure a 250 mL sample of the wine.</a:t>
            </a:r>
          </a:p>
          <a:p>
            <a:pPr marL="514350" indent="-514350">
              <a:buFont typeface="+mj-lt"/>
              <a:buAutoNum type="arabicPeriod"/>
            </a:pPr>
            <a:r>
              <a:rPr lang="en-US" dirty="0"/>
              <a:t>Pour the contents into the distillation flask followed by two 100 mL rinses with lab grade water.</a:t>
            </a:r>
          </a:p>
          <a:p>
            <a:pPr marL="514350" indent="-514350">
              <a:buFont typeface="+mj-lt"/>
              <a:buAutoNum type="arabicPeriod"/>
            </a:pPr>
            <a:r>
              <a:rPr lang="en-US" dirty="0" err="1"/>
              <a:t>Neutralise</a:t>
            </a:r>
            <a:r>
              <a:rPr lang="en-US" dirty="0"/>
              <a:t> the solution to ~8.2 with with 2M Ca(OH)</a:t>
            </a:r>
            <a:r>
              <a:rPr lang="en-US" baseline="-25000" dirty="0"/>
              <a:t>2</a:t>
            </a:r>
            <a:r>
              <a:rPr lang="en-US" dirty="0"/>
              <a:t> and add two boiling chips.</a:t>
            </a:r>
          </a:p>
          <a:p>
            <a:pPr marL="514350" indent="-514350">
              <a:buFont typeface="+mj-lt"/>
              <a:buAutoNum type="arabicPeriod"/>
            </a:pPr>
            <a:r>
              <a:rPr lang="en-US" dirty="0"/>
              <a:t>Connect the distillation flask to the condenser and place the original 250 mL volumetric flask under the </a:t>
            </a:r>
            <a:r>
              <a:rPr lang="en-US" dirty="0" smtClean="0"/>
              <a:t>receiving </a:t>
            </a:r>
            <a:r>
              <a:rPr lang="en-US" dirty="0"/>
              <a:t>tube in an ice bath (the tube should go to within a cm of the flask bottom).</a:t>
            </a:r>
          </a:p>
          <a:p>
            <a:pPr marL="514350" indent="-514350">
              <a:buFont typeface="+mj-lt"/>
              <a:buAutoNum type="arabicPeriod"/>
            </a:pPr>
            <a:r>
              <a:rPr lang="en-US" dirty="0"/>
              <a:t>Apply heat to the distillation vessel to get a slow boil and distill across approximately 220 mL of solution.</a:t>
            </a:r>
          </a:p>
          <a:p>
            <a:pPr marL="514350" indent="-514350">
              <a:buFont typeface="+mj-lt"/>
              <a:buAutoNum type="arabicPeriod"/>
            </a:pPr>
            <a:r>
              <a:rPr lang="en-US" dirty="0"/>
              <a:t>Remove the heat and then rinse any residue in the </a:t>
            </a:r>
            <a:r>
              <a:rPr lang="en-US" dirty="0" smtClean="0"/>
              <a:t>receiving </a:t>
            </a:r>
            <a:r>
              <a:rPr lang="en-US" dirty="0"/>
              <a:t>tube into the flask using 10 mL of water.</a:t>
            </a:r>
          </a:p>
          <a:p>
            <a:pPr marL="514350" indent="-514350">
              <a:buFont typeface="+mj-lt"/>
              <a:buAutoNum type="arabicPeriod"/>
            </a:pPr>
            <a:r>
              <a:rPr lang="en-US" dirty="0"/>
              <a:t>Place flask into a 20°C water bath and allow to come to temperature.</a:t>
            </a:r>
          </a:p>
          <a:p>
            <a:pPr marL="514350" indent="-514350">
              <a:buFont typeface="+mj-lt"/>
              <a:buAutoNum type="arabicPeriod"/>
            </a:pPr>
            <a:r>
              <a:rPr lang="en-US" dirty="0"/>
              <a:t>Make up to volume with lab grade water.</a:t>
            </a:r>
          </a:p>
          <a:p>
            <a:pPr marL="0" indent="0">
              <a:buNone/>
            </a:pPr>
            <a:endParaRPr lang="en-AU" dirty="0"/>
          </a:p>
        </p:txBody>
      </p:sp>
    </p:spTree>
    <p:extLst>
      <p:ext uri="{BB962C8B-B14F-4D97-AF65-F5344CB8AC3E}">
        <p14:creationId xmlns:p14="http://schemas.microsoft.com/office/powerpoint/2010/main" val="655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Practical application</a:t>
            </a:r>
            <a:br>
              <a:rPr lang="en-AU" dirty="0"/>
            </a:br>
            <a:endParaRPr lang="en-AU" dirty="0"/>
          </a:p>
        </p:txBody>
      </p:sp>
      <p:sp>
        <p:nvSpPr>
          <p:cNvPr id="3" name="Content Placeholder 2"/>
          <p:cNvSpPr>
            <a:spLocks noGrp="1"/>
          </p:cNvSpPr>
          <p:nvPr>
            <p:ph idx="1"/>
          </p:nvPr>
        </p:nvSpPr>
        <p:spPr>
          <a:xfrm>
            <a:off x="628650" y="1191802"/>
            <a:ext cx="7886700" cy="4985161"/>
          </a:xfrm>
        </p:spPr>
        <p:txBody>
          <a:bodyPr>
            <a:normAutofit fontScale="92500"/>
          </a:bodyPr>
          <a:lstStyle/>
          <a:p>
            <a:pPr marL="0" indent="0">
              <a:buNone/>
            </a:pPr>
            <a:r>
              <a:rPr lang="en-US" b="1" i="1" dirty="0" err="1"/>
              <a:t>Hydrometry</a:t>
            </a:r>
            <a:endParaRPr lang="en-US" b="1" i="1" dirty="0"/>
          </a:p>
          <a:p>
            <a:pPr marL="514350" indent="-514350">
              <a:buFont typeface="+mj-lt"/>
              <a:buAutoNum type="arabicPeriod"/>
            </a:pPr>
            <a:r>
              <a:rPr lang="en-US" dirty="0"/>
              <a:t>Rinse the hydrometer cylinder with a small amount of the distillate.</a:t>
            </a:r>
          </a:p>
          <a:p>
            <a:pPr marL="514350" indent="-514350">
              <a:buFont typeface="+mj-lt"/>
              <a:buAutoNum type="arabicPeriod"/>
            </a:pPr>
            <a:r>
              <a:rPr lang="en-US" dirty="0"/>
              <a:t>Transfer the distillate to the cylinder ensuring that there is sufficient space to add the hydrometer without it overflowing.</a:t>
            </a:r>
          </a:p>
          <a:p>
            <a:pPr marL="514350" indent="-514350">
              <a:buFont typeface="+mj-lt"/>
              <a:buAutoNum type="arabicPeriod"/>
            </a:pPr>
            <a:r>
              <a:rPr lang="en-US" dirty="0"/>
              <a:t>Rinse the hydrometer with a small amount distillate.</a:t>
            </a:r>
          </a:p>
          <a:p>
            <a:pPr marL="514350" indent="-514350">
              <a:buFont typeface="+mj-lt"/>
              <a:buAutoNum type="arabicPeriod"/>
            </a:pPr>
            <a:r>
              <a:rPr lang="en-US" dirty="0"/>
              <a:t>Carefully lower the hydrometer into the distillate, it should float without touching the bottom or walls of the cylinder.</a:t>
            </a:r>
          </a:p>
          <a:p>
            <a:pPr marL="514350" indent="-514350">
              <a:buFont typeface="+mj-lt"/>
              <a:buAutoNum type="arabicPeriod"/>
            </a:pPr>
            <a:r>
              <a:rPr lang="en-US" dirty="0"/>
              <a:t>Gently spin the hydrometer to remove bubbles.</a:t>
            </a:r>
          </a:p>
          <a:p>
            <a:pPr marL="514350" indent="-514350">
              <a:buFont typeface="+mj-lt"/>
              <a:buAutoNum type="arabicPeriod"/>
            </a:pPr>
            <a:r>
              <a:rPr lang="en-US" dirty="0"/>
              <a:t>Once it has settled read the hydrometer at a point just below the meniscus.</a:t>
            </a:r>
          </a:p>
          <a:p>
            <a:pPr marL="514350" indent="-514350">
              <a:buFont typeface="+mj-lt"/>
              <a:buAutoNum type="arabicPeriod"/>
            </a:pPr>
            <a:r>
              <a:rPr lang="en-US" dirty="0"/>
              <a:t>With the hydrometer still in solution measure the distillate temperature.</a:t>
            </a:r>
          </a:p>
          <a:p>
            <a:pPr marL="514350" indent="-514350">
              <a:buFont typeface="+mj-lt"/>
              <a:buAutoNum type="arabicPeriod"/>
            </a:pPr>
            <a:r>
              <a:rPr lang="en-US" dirty="0"/>
              <a:t>Correct the hydrometer reading for the distillate temperature using the reference tables.</a:t>
            </a:r>
          </a:p>
          <a:p>
            <a:pPr marL="514350" indent="-514350">
              <a:buFont typeface="+mj-lt"/>
              <a:buAutoNum type="arabicPeriod"/>
            </a:pPr>
            <a:r>
              <a:rPr lang="en-US" dirty="0"/>
              <a:t>Rinse the hydrometer with ethanol and dry carefully with tissue.</a:t>
            </a:r>
          </a:p>
          <a:p>
            <a:pPr marL="0" indent="0">
              <a:buNone/>
            </a:pPr>
            <a:endParaRPr lang="en-AU" dirty="0"/>
          </a:p>
        </p:txBody>
      </p:sp>
    </p:spTree>
    <p:extLst>
      <p:ext uri="{BB962C8B-B14F-4D97-AF65-F5344CB8AC3E}">
        <p14:creationId xmlns:p14="http://schemas.microsoft.com/office/powerpoint/2010/main" val="605738656"/>
      </p:ext>
    </p:extLst>
  </p:cSld>
  <p:clrMapOvr>
    <a:masterClrMapping/>
  </p:clrMapOvr>
</p:sld>
</file>

<file path=ppt/theme/theme1.xml><?xml version="1.0" encoding="utf-8"?>
<a:theme xmlns:a="http://schemas.openxmlformats.org/drawingml/2006/main" name="PowerPoint 2007 Plain white follow 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ite follow on-NEW.pptx" id="{F39A19E8-2D73-41B3-90DE-3154DF839ACF}" vid="{82E10DEC-9AE9-49F8-A881-B15DB259E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AWRI PowerPoint white follow on</Template>
  <TotalTime>356</TotalTime>
  <Words>1841</Words>
  <Application>Microsoft Office PowerPoint</Application>
  <PresentationFormat>On-screen Show (4:3)</PresentationFormat>
  <Paragraphs>174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Times New Roman</vt:lpstr>
      <vt:lpstr>Wingdings</vt:lpstr>
      <vt:lpstr>PowerPoint 2007 Plain white follow on</vt:lpstr>
      <vt:lpstr>Laboratory Methods Workshop  Alcohol</vt:lpstr>
      <vt:lpstr>1. Chemical entity</vt:lpstr>
      <vt:lpstr>2. Units of measurement</vt:lpstr>
      <vt:lpstr>3. Limits of Measurement</vt:lpstr>
      <vt:lpstr>3. Limits of measurement</vt:lpstr>
      <vt:lpstr>4. Methodologies</vt:lpstr>
      <vt:lpstr>Practical application </vt:lpstr>
      <vt:lpstr>Practical application </vt:lpstr>
      <vt:lpstr>Practical application </vt:lpstr>
      <vt:lpstr>Precautions </vt:lpstr>
      <vt:lpstr>Common issues/interferents</vt:lpstr>
      <vt:lpstr>Practical application </vt:lpstr>
      <vt:lpstr>Common issues/interferents</vt:lpstr>
      <vt:lpstr>Quality control</vt:lpstr>
      <vt:lpstr>Troubleshooting (hydrometry)</vt:lpstr>
      <vt:lpstr>Troubleshooting (hydrometry)</vt:lpstr>
      <vt:lpstr>Troubleshooting (NIR)</vt:lpstr>
      <vt:lpstr>Troubleshooting (NIR)</vt:lpstr>
      <vt:lpstr>Troubleshooting (ebulliometer)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IWTS  Laboratory Methods Workshop  Total Sulfur Dioxide</dc:title>
  <dc:creator>Eric Wilkes</dc:creator>
  <cp:lastModifiedBy>Cardozo, Maria S.</cp:lastModifiedBy>
  <cp:revision>28</cp:revision>
  <dcterms:created xsi:type="dcterms:W3CDTF">2016-05-10T01:03:14Z</dcterms:created>
  <dcterms:modified xsi:type="dcterms:W3CDTF">2016-05-17T15:14:56Z</dcterms:modified>
</cp:coreProperties>
</file>